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8" r:id="rId3"/>
    <p:sldId id="260" r:id="rId4"/>
    <p:sldId id="259" r:id="rId5"/>
    <p:sldId id="261" r:id="rId6"/>
    <p:sldId id="264"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26667" autoAdjust="0"/>
  </p:normalViewPr>
  <p:slideViewPr>
    <p:cSldViewPr snapToGrid="0">
      <p:cViewPr varScale="1">
        <p:scale>
          <a:sx n="22" d="100"/>
          <a:sy n="22" d="100"/>
        </p:scale>
        <p:origin x="302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B6A83F-DB3B-4FB8-9A81-F1F6825BE766}" type="datetimeFigureOut">
              <a:rPr lang="en-GB" smtClean="0"/>
              <a:t>27/02/2025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981AC9-68E6-4526-B24C-02F9BF8B028E}" type="slidenum">
              <a:rPr lang="en-GB" smtClean="0"/>
              <a:t>‹#›</a:t>
            </a:fld>
            <a:endParaRPr lang="en-GB"/>
          </a:p>
        </p:txBody>
      </p:sp>
    </p:spTree>
    <p:extLst>
      <p:ext uri="{BB962C8B-B14F-4D97-AF65-F5344CB8AC3E}">
        <p14:creationId xmlns:p14="http://schemas.microsoft.com/office/powerpoint/2010/main" val="1348928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b="1" dirty="0">
                <a:effectLst/>
                <a:latin typeface="Aptos" panose="020B0004020202020204" pitchFamily="34" charset="0"/>
                <a:ea typeface="Aptos" panose="020B0004020202020204" pitchFamily="34" charset="0"/>
                <a:cs typeface="Arial" panose="020B0604020202020204" pitchFamily="34" charset="0"/>
              </a:rPr>
              <a:t>Introduction to Inverse Reinforcement Learning (IRL)</a:t>
            </a:r>
            <a:endParaRPr lang="en-GB" sz="18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en-GB" sz="1800" dirty="0">
                <a:effectLst/>
                <a:latin typeface="Aptos" panose="020B0004020202020204" pitchFamily="34" charset="0"/>
                <a:ea typeface="Aptos" panose="020B0004020202020204" pitchFamily="34" charset="0"/>
                <a:cs typeface="Arial" panose="020B0604020202020204" pitchFamily="34" charset="0"/>
              </a:rPr>
              <a:t>Inverse Reinforcement Learning, or IRL, aims to infer the </a:t>
            </a:r>
            <a:r>
              <a:rPr lang="en-GB" sz="1800" b="1" dirty="0">
                <a:effectLst/>
                <a:latin typeface="Aptos" panose="020B0004020202020204" pitchFamily="34" charset="0"/>
                <a:ea typeface="Aptos" panose="020B0004020202020204" pitchFamily="34" charset="0"/>
                <a:cs typeface="Arial" panose="020B0604020202020204" pitchFamily="34" charset="0"/>
              </a:rPr>
              <a:t>reward function</a:t>
            </a:r>
            <a:r>
              <a:rPr lang="en-GB" sz="1800" dirty="0">
                <a:effectLst/>
                <a:latin typeface="Aptos" panose="020B0004020202020204" pitchFamily="34" charset="0"/>
                <a:ea typeface="Aptos" panose="020B0004020202020204" pitchFamily="34" charset="0"/>
                <a:cs typeface="Arial" panose="020B0604020202020204" pitchFamily="34" charset="0"/>
              </a:rPr>
              <a:t> that explains an expert’s </a:t>
            </a:r>
            <a:r>
              <a:rPr lang="en-GB" sz="1800" dirty="0" err="1">
                <a:effectLst/>
                <a:latin typeface="Aptos" panose="020B0004020202020204" pitchFamily="34" charset="0"/>
                <a:ea typeface="Aptos" panose="020B0004020202020204" pitchFamily="34" charset="0"/>
                <a:cs typeface="Arial" panose="020B0604020202020204" pitchFamily="34" charset="0"/>
              </a:rPr>
              <a:t>behavior</a:t>
            </a:r>
            <a:r>
              <a:rPr lang="en-GB" sz="1800" dirty="0">
                <a:effectLst/>
                <a:latin typeface="Aptos" panose="020B0004020202020204" pitchFamily="34" charset="0"/>
                <a:ea typeface="Aptos" panose="020B0004020202020204" pitchFamily="34" charset="0"/>
                <a:cs typeface="Arial" panose="020B0604020202020204" pitchFamily="34" charset="0"/>
              </a:rPr>
              <a:t>. Unlike imitation learning, which directly mimics actions, IRL tries to understand </a:t>
            </a:r>
            <a:r>
              <a:rPr lang="en-GB" sz="1800" b="1" dirty="0">
                <a:effectLst/>
                <a:latin typeface="Aptos" panose="020B0004020202020204" pitchFamily="34" charset="0"/>
                <a:ea typeface="Aptos" panose="020B0004020202020204" pitchFamily="34" charset="0"/>
                <a:cs typeface="Arial" panose="020B0604020202020204" pitchFamily="34" charset="0"/>
              </a:rPr>
              <a:t>why</a:t>
            </a:r>
            <a:r>
              <a:rPr lang="en-GB" sz="1800" dirty="0">
                <a:effectLst/>
                <a:latin typeface="Aptos" panose="020B0004020202020204" pitchFamily="34" charset="0"/>
                <a:ea typeface="Aptos" panose="020B0004020202020204" pitchFamily="34" charset="0"/>
                <a:cs typeface="Arial" panose="020B0604020202020204" pitchFamily="34" charset="0"/>
              </a:rPr>
              <a:t> the expert makes certain decisions. By learning this reward function, an agent can generalize beyond demonstrations and adapt to new situations.</a:t>
            </a:r>
          </a:p>
          <a:p>
            <a:pPr>
              <a:lnSpc>
                <a:spcPct val="107000"/>
              </a:lnSpc>
              <a:spcAft>
                <a:spcPts val="800"/>
              </a:spcAft>
            </a:pPr>
            <a:r>
              <a:rPr lang="en-GB" sz="1800" b="1" dirty="0">
                <a:effectLst/>
                <a:latin typeface="Aptos" panose="020B0004020202020204" pitchFamily="34" charset="0"/>
                <a:ea typeface="Aptos" panose="020B0004020202020204" pitchFamily="34" charset="0"/>
                <a:cs typeface="Arial" panose="020B0604020202020204" pitchFamily="34" charset="0"/>
              </a:rPr>
              <a:t>How IRL Works</a:t>
            </a:r>
            <a:endParaRPr lang="en-GB" sz="18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en-GB" sz="1800" dirty="0">
                <a:effectLst/>
                <a:latin typeface="Aptos" panose="020B0004020202020204" pitchFamily="34" charset="0"/>
                <a:ea typeface="Aptos" panose="020B0004020202020204" pitchFamily="34" charset="0"/>
                <a:cs typeface="Arial" panose="020B0604020202020204" pitchFamily="34" charset="0"/>
              </a:rPr>
              <a:t>IRL relies on </a:t>
            </a:r>
            <a:r>
              <a:rPr lang="en-GB" sz="1800" b="1" dirty="0">
                <a:effectLst/>
                <a:latin typeface="Aptos" panose="020B0004020202020204" pitchFamily="34" charset="0"/>
                <a:ea typeface="Aptos" panose="020B0004020202020204" pitchFamily="34" charset="0"/>
                <a:cs typeface="Arial" panose="020B0604020202020204" pitchFamily="34" charset="0"/>
              </a:rPr>
              <a:t>state-action pairs</a:t>
            </a:r>
            <a:r>
              <a:rPr lang="en-GB" sz="1800" dirty="0">
                <a:effectLst/>
                <a:latin typeface="Aptos" panose="020B0004020202020204" pitchFamily="34" charset="0"/>
                <a:ea typeface="Aptos" panose="020B0004020202020204" pitchFamily="34" charset="0"/>
                <a:cs typeface="Arial" panose="020B0604020202020204" pitchFamily="34" charset="0"/>
              </a:rPr>
              <a:t>, representing decisions made by an expert. Instead of directly learning a policy, IRL estimates the reward function that best explains these choices. Once inferred, this reward function is used in Reinforcement Learning to train an agent that optimizes its </a:t>
            </a:r>
            <a:r>
              <a:rPr lang="en-GB" sz="1800" dirty="0" err="1">
                <a:effectLst/>
                <a:latin typeface="Aptos" panose="020B0004020202020204" pitchFamily="34" charset="0"/>
                <a:ea typeface="Aptos" panose="020B0004020202020204" pitchFamily="34" charset="0"/>
                <a:cs typeface="Arial" panose="020B0604020202020204" pitchFamily="34" charset="0"/>
              </a:rPr>
              <a:t>behavior</a:t>
            </a:r>
            <a:r>
              <a:rPr lang="en-GB" sz="1800" dirty="0">
                <a:effectLst/>
                <a:latin typeface="Aptos" panose="020B0004020202020204" pitchFamily="34" charset="0"/>
                <a:ea typeface="Aptos" panose="020B0004020202020204" pitchFamily="34" charset="0"/>
                <a:cs typeface="Arial" panose="020B0604020202020204" pitchFamily="34" charset="0"/>
              </a:rPr>
              <a:t>.</a:t>
            </a:r>
          </a:p>
          <a:p>
            <a:pPr>
              <a:lnSpc>
                <a:spcPct val="107000"/>
              </a:lnSpc>
              <a:spcAft>
                <a:spcPts val="800"/>
              </a:spcAft>
            </a:pPr>
            <a:r>
              <a:rPr lang="en-GB" sz="1800" b="1" dirty="0">
                <a:effectLst/>
                <a:latin typeface="Aptos" panose="020B0004020202020204" pitchFamily="34" charset="0"/>
                <a:ea typeface="Aptos" panose="020B0004020202020204" pitchFamily="34" charset="0"/>
                <a:cs typeface="Arial" panose="020B0604020202020204" pitchFamily="34" charset="0"/>
              </a:rPr>
              <a:t>Challenges in IRL</a:t>
            </a:r>
            <a:endParaRPr lang="en-GB" sz="18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en-GB" sz="1800" dirty="0">
                <a:effectLst/>
                <a:latin typeface="Aptos" panose="020B0004020202020204" pitchFamily="34" charset="0"/>
                <a:ea typeface="Aptos" panose="020B0004020202020204" pitchFamily="34" charset="0"/>
                <a:cs typeface="Arial" panose="020B0604020202020204" pitchFamily="34" charset="0"/>
              </a:rPr>
              <a:t>Despite its advantages, IRL is computationally expensive since it involves solving multiple RL problems. Another key challenge is </a:t>
            </a:r>
            <a:r>
              <a:rPr lang="en-GB" sz="1800" b="1" dirty="0">
                <a:effectLst/>
                <a:latin typeface="Aptos" panose="020B0004020202020204" pitchFamily="34" charset="0"/>
                <a:ea typeface="Aptos" panose="020B0004020202020204" pitchFamily="34" charset="0"/>
                <a:cs typeface="Arial" panose="020B0604020202020204" pitchFamily="34" charset="0"/>
              </a:rPr>
              <a:t>reward ambiguity</a:t>
            </a:r>
            <a:r>
              <a:rPr lang="en-GB" sz="1800" dirty="0">
                <a:effectLst/>
                <a:latin typeface="Aptos" panose="020B0004020202020204" pitchFamily="34" charset="0"/>
                <a:ea typeface="Aptos" panose="020B0004020202020204" pitchFamily="34" charset="0"/>
                <a:cs typeface="Arial" panose="020B0604020202020204" pitchFamily="34" charset="0"/>
              </a:rPr>
              <a:t>—a single expert policy can correspond to multiple reward functions, making it difficult to determine the true underlying motivation. Additionally, most IRL methods assume knowledge of the </a:t>
            </a:r>
            <a:r>
              <a:rPr lang="en-GB" sz="1800" b="1" dirty="0">
                <a:effectLst/>
                <a:latin typeface="Aptos" panose="020B0004020202020204" pitchFamily="34" charset="0"/>
                <a:ea typeface="Aptos" panose="020B0004020202020204" pitchFamily="34" charset="0"/>
                <a:cs typeface="Arial" panose="020B0604020202020204" pitchFamily="34" charset="0"/>
              </a:rPr>
              <a:t>environment’s transition model</a:t>
            </a:r>
            <a:r>
              <a:rPr lang="en-GB" sz="1800" dirty="0">
                <a:effectLst/>
                <a:latin typeface="Aptos" panose="020B0004020202020204" pitchFamily="34" charset="0"/>
                <a:ea typeface="Aptos" panose="020B0004020202020204" pitchFamily="34" charset="0"/>
                <a:cs typeface="Arial" panose="020B0604020202020204" pitchFamily="34" charset="0"/>
              </a:rPr>
              <a:t>, which is often unknown in real-world applications.</a:t>
            </a:r>
          </a:p>
          <a:p>
            <a:pPr>
              <a:lnSpc>
                <a:spcPct val="107000"/>
              </a:lnSpc>
              <a:spcAft>
                <a:spcPts val="800"/>
              </a:spcAft>
            </a:pPr>
            <a:r>
              <a:rPr lang="en-GB" sz="1800" b="1" dirty="0">
                <a:effectLst/>
                <a:latin typeface="Aptos" panose="020B0004020202020204" pitchFamily="34" charset="0"/>
                <a:ea typeface="Aptos" panose="020B0004020202020204" pitchFamily="34" charset="0"/>
                <a:cs typeface="Arial" panose="020B0604020202020204" pitchFamily="34" charset="0"/>
              </a:rPr>
              <a:t>Approaches to IRL</a:t>
            </a:r>
            <a:endParaRPr lang="en-GB" sz="18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en-GB" sz="1800" dirty="0">
                <a:effectLst/>
                <a:latin typeface="Aptos" panose="020B0004020202020204" pitchFamily="34" charset="0"/>
                <a:ea typeface="Aptos" panose="020B0004020202020204" pitchFamily="34" charset="0"/>
                <a:cs typeface="Arial" panose="020B0604020202020204" pitchFamily="34" charset="0"/>
              </a:rPr>
              <a:t>To address these challenges, different IRL methods have been developed:</a:t>
            </a:r>
          </a:p>
          <a:p>
            <a:pPr>
              <a:lnSpc>
                <a:spcPct val="107000"/>
              </a:lnSpc>
              <a:spcAft>
                <a:spcPts val="800"/>
              </a:spcAft>
            </a:pPr>
            <a:r>
              <a:rPr lang="en-GB" sz="1800" dirty="0">
                <a:effectLst/>
                <a:latin typeface="Aptos" panose="020B0004020202020204" pitchFamily="34" charset="0"/>
                <a:ea typeface="Aptos" panose="020B0004020202020204" pitchFamily="34" charset="0"/>
                <a:cs typeface="Arial" panose="020B0604020202020204" pitchFamily="34" charset="0"/>
              </a:rPr>
              <a:t>  </a:t>
            </a:r>
            <a:r>
              <a:rPr lang="en-GB" sz="1800" b="1" dirty="0">
                <a:effectLst/>
                <a:latin typeface="Aptos" panose="020B0004020202020204" pitchFamily="34" charset="0"/>
                <a:ea typeface="Aptos" panose="020B0004020202020204" pitchFamily="34" charset="0"/>
                <a:cs typeface="Arial" panose="020B0604020202020204" pitchFamily="34" charset="0"/>
              </a:rPr>
              <a:t>Maximum-Margin IRL</a:t>
            </a:r>
            <a:r>
              <a:rPr lang="en-GB" sz="1800" dirty="0">
                <a:effectLst/>
                <a:latin typeface="Aptos" panose="020B0004020202020204" pitchFamily="34" charset="0"/>
                <a:ea typeface="Aptos" panose="020B0004020202020204" pitchFamily="34" charset="0"/>
                <a:cs typeface="Arial" panose="020B0604020202020204" pitchFamily="34" charset="0"/>
              </a:rPr>
              <a:t>: Finds a reward function that maximizes the margin between the expert’s </a:t>
            </a:r>
            <a:r>
              <a:rPr lang="en-GB" sz="1800" dirty="0" err="1">
                <a:effectLst/>
                <a:latin typeface="Aptos" panose="020B0004020202020204" pitchFamily="34" charset="0"/>
                <a:ea typeface="Aptos" panose="020B0004020202020204" pitchFamily="34" charset="0"/>
                <a:cs typeface="Arial" panose="020B0604020202020204" pitchFamily="34" charset="0"/>
              </a:rPr>
              <a:t>behavior</a:t>
            </a:r>
            <a:r>
              <a:rPr lang="en-GB" sz="1800" dirty="0">
                <a:effectLst/>
                <a:latin typeface="Aptos" panose="020B0004020202020204" pitchFamily="34" charset="0"/>
                <a:ea typeface="Aptos" panose="020B0004020202020204" pitchFamily="34" charset="0"/>
                <a:cs typeface="Arial" panose="020B0604020202020204" pitchFamily="34" charset="0"/>
              </a:rPr>
              <a:t> and all other possible </a:t>
            </a:r>
            <a:r>
              <a:rPr lang="en-GB" sz="1800" dirty="0" err="1">
                <a:effectLst/>
                <a:latin typeface="Aptos" panose="020B0004020202020204" pitchFamily="34" charset="0"/>
                <a:ea typeface="Aptos" panose="020B0004020202020204" pitchFamily="34" charset="0"/>
                <a:cs typeface="Arial" panose="020B0604020202020204" pitchFamily="34" charset="0"/>
              </a:rPr>
              <a:t>behaviors</a:t>
            </a:r>
            <a:r>
              <a:rPr lang="en-GB" sz="1800" dirty="0">
                <a:effectLst/>
                <a:latin typeface="Aptos" panose="020B0004020202020204" pitchFamily="34" charset="0"/>
                <a:ea typeface="Aptos" panose="020B0004020202020204" pitchFamily="34" charset="0"/>
                <a:cs typeface="Arial" panose="020B0604020202020204" pitchFamily="34" charset="0"/>
              </a:rPr>
              <a:t>, ensuring the expert’s actions are significantly better than alternatives.</a:t>
            </a:r>
          </a:p>
          <a:p>
            <a:pPr>
              <a:lnSpc>
                <a:spcPct val="107000"/>
              </a:lnSpc>
              <a:spcAft>
                <a:spcPts val="800"/>
              </a:spcAft>
            </a:pPr>
            <a:r>
              <a:rPr lang="en-GB" sz="1800" dirty="0">
                <a:effectLst/>
                <a:latin typeface="Aptos" panose="020B0004020202020204" pitchFamily="34" charset="0"/>
                <a:ea typeface="Aptos" panose="020B0004020202020204" pitchFamily="34" charset="0"/>
                <a:cs typeface="Arial" panose="020B0604020202020204" pitchFamily="34" charset="0"/>
              </a:rPr>
              <a:t>  </a:t>
            </a:r>
            <a:r>
              <a:rPr lang="en-GB" sz="1800" b="1" dirty="0">
                <a:effectLst/>
                <a:latin typeface="Aptos" panose="020B0004020202020204" pitchFamily="34" charset="0"/>
                <a:ea typeface="Aptos" panose="020B0004020202020204" pitchFamily="34" charset="0"/>
                <a:cs typeface="Arial" panose="020B0604020202020204" pitchFamily="34" charset="0"/>
              </a:rPr>
              <a:t>Maximum Entropy IRL (</a:t>
            </a:r>
            <a:r>
              <a:rPr lang="en-GB" sz="1800" b="1" dirty="0" err="1">
                <a:effectLst/>
                <a:latin typeface="Aptos" panose="020B0004020202020204" pitchFamily="34" charset="0"/>
                <a:ea typeface="Aptos" panose="020B0004020202020204" pitchFamily="34" charset="0"/>
                <a:cs typeface="Arial" panose="020B0604020202020204" pitchFamily="34" charset="0"/>
              </a:rPr>
              <a:t>MaxEnt</a:t>
            </a:r>
            <a:r>
              <a:rPr lang="en-GB" sz="1800" b="1" dirty="0">
                <a:effectLst/>
                <a:latin typeface="Aptos" panose="020B0004020202020204" pitchFamily="34" charset="0"/>
                <a:ea typeface="Aptos" panose="020B0004020202020204" pitchFamily="34" charset="0"/>
                <a:cs typeface="Arial" panose="020B0604020202020204" pitchFamily="34" charset="0"/>
              </a:rPr>
              <a:t> IRL)</a:t>
            </a:r>
            <a:r>
              <a:rPr lang="en-GB" sz="1800" dirty="0">
                <a:effectLst/>
                <a:latin typeface="Aptos" panose="020B0004020202020204" pitchFamily="34" charset="0"/>
                <a:ea typeface="Aptos" panose="020B0004020202020204" pitchFamily="34" charset="0"/>
                <a:cs typeface="Arial" panose="020B0604020202020204" pitchFamily="34" charset="0"/>
              </a:rPr>
              <a:t>: Assumes that the expert is acting optimally but accounts for uncertainty by </a:t>
            </a:r>
            <a:r>
              <a:rPr lang="en-GB" sz="1800" dirty="0" err="1">
                <a:effectLst/>
                <a:latin typeface="Aptos" panose="020B0004020202020204" pitchFamily="34" charset="0"/>
                <a:ea typeface="Aptos" panose="020B0004020202020204" pitchFamily="34" charset="0"/>
                <a:cs typeface="Arial" panose="020B0604020202020204" pitchFamily="34" charset="0"/>
              </a:rPr>
              <a:t>modeling</a:t>
            </a:r>
            <a:r>
              <a:rPr lang="en-GB" sz="1800" dirty="0">
                <a:effectLst/>
                <a:latin typeface="Aptos" panose="020B0004020202020204" pitchFamily="34" charset="0"/>
                <a:ea typeface="Aptos" panose="020B0004020202020204" pitchFamily="34" charset="0"/>
                <a:cs typeface="Arial" panose="020B0604020202020204" pitchFamily="34" charset="0"/>
              </a:rPr>
              <a:t> the expert’s </a:t>
            </a:r>
            <a:r>
              <a:rPr lang="en-GB" sz="1800" dirty="0" err="1">
                <a:effectLst/>
                <a:latin typeface="Aptos" panose="020B0004020202020204" pitchFamily="34" charset="0"/>
                <a:ea typeface="Aptos" panose="020B0004020202020204" pitchFamily="34" charset="0"/>
                <a:cs typeface="Arial" panose="020B0604020202020204" pitchFamily="34" charset="0"/>
              </a:rPr>
              <a:t>behavior</a:t>
            </a:r>
            <a:r>
              <a:rPr lang="en-GB" sz="1800" dirty="0">
                <a:effectLst/>
                <a:latin typeface="Aptos" panose="020B0004020202020204" pitchFamily="34" charset="0"/>
                <a:ea typeface="Aptos" panose="020B0004020202020204" pitchFamily="34" charset="0"/>
                <a:cs typeface="Arial" panose="020B0604020202020204" pitchFamily="34" charset="0"/>
              </a:rPr>
              <a:t> probabilistically, assigning higher probability to trajectories with higher rewards while maintaining maximum entropy to avoid overfitting.</a:t>
            </a:r>
          </a:p>
          <a:p>
            <a:pPr>
              <a:lnSpc>
                <a:spcPct val="107000"/>
              </a:lnSpc>
              <a:spcAft>
                <a:spcPts val="800"/>
              </a:spcAft>
            </a:pPr>
            <a:r>
              <a:rPr lang="en-GB" sz="1800" dirty="0">
                <a:effectLst/>
                <a:latin typeface="Aptos" panose="020B0004020202020204" pitchFamily="34" charset="0"/>
                <a:ea typeface="Aptos" panose="020B0004020202020204" pitchFamily="34" charset="0"/>
                <a:cs typeface="Arial" panose="020B0604020202020204" pitchFamily="34" charset="0"/>
              </a:rPr>
              <a:t>  </a:t>
            </a:r>
            <a:r>
              <a:rPr lang="en-GB" sz="1800" b="1" dirty="0">
                <a:effectLst/>
                <a:latin typeface="Aptos" panose="020B0004020202020204" pitchFamily="34" charset="0"/>
                <a:ea typeface="Aptos" panose="020B0004020202020204" pitchFamily="34" charset="0"/>
                <a:cs typeface="Arial" panose="020B0604020202020204" pitchFamily="34" charset="0"/>
              </a:rPr>
              <a:t>Bayesian IRL</a:t>
            </a:r>
            <a:r>
              <a:rPr lang="en-GB" sz="1800" dirty="0">
                <a:effectLst/>
                <a:latin typeface="Aptos" panose="020B0004020202020204" pitchFamily="34" charset="0"/>
                <a:ea typeface="Aptos" panose="020B0004020202020204" pitchFamily="34" charset="0"/>
                <a:cs typeface="Arial" panose="020B0604020202020204" pitchFamily="34" charset="0"/>
              </a:rPr>
              <a:t>: Models the reward function as a probability distribution and updates beliefs about it as more expert demonstrations are observed, incorporating prior knowledge and uncertainty into the learning process.</a:t>
            </a:r>
          </a:p>
          <a:p>
            <a:endParaRPr lang="en-GB" dirty="0"/>
          </a:p>
        </p:txBody>
      </p:sp>
      <p:sp>
        <p:nvSpPr>
          <p:cNvPr id="4" name="Slide Number Placeholder 3"/>
          <p:cNvSpPr>
            <a:spLocks noGrp="1"/>
          </p:cNvSpPr>
          <p:nvPr>
            <p:ph type="sldNum" sz="quarter" idx="5"/>
          </p:nvPr>
        </p:nvSpPr>
        <p:spPr/>
        <p:txBody>
          <a:bodyPr/>
          <a:lstStyle/>
          <a:p>
            <a:fld id="{E8981AC9-68E6-4526-B24C-02F9BF8B028E}" type="slidenum">
              <a:rPr lang="en-GB" smtClean="0"/>
              <a:t>2</a:t>
            </a:fld>
            <a:endParaRPr lang="en-GB"/>
          </a:p>
        </p:txBody>
      </p:sp>
    </p:spTree>
    <p:extLst>
      <p:ext uri="{BB962C8B-B14F-4D97-AF65-F5344CB8AC3E}">
        <p14:creationId xmlns:p14="http://schemas.microsoft.com/office/powerpoint/2010/main" val="1315866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E57B4-BA58-4A81-A47A-D0B9F32566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070715-771B-4254-E9E8-01C1C4A126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4B6859-E657-B9A0-785C-1FFA75E35D4A}"/>
              </a:ext>
            </a:extLst>
          </p:cNvPr>
          <p:cNvSpPr>
            <a:spLocks noGrp="1"/>
          </p:cNvSpPr>
          <p:nvPr>
            <p:ph type="body" idx="1"/>
          </p:nvPr>
        </p:nvSpPr>
        <p:spPr/>
        <p:txBody>
          <a:bodyPr/>
          <a:lstStyle/>
          <a:p>
            <a:pPr>
              <a:lnSpc>
                <a:spcPct val="107000"/>
              </a:lnSpc>
              <a:spcAft>
                <a:spcPts val="800"/>
              </a:spcAft>
            </a:pPr>
            <a:endParaRPr lang="en-GB" sz="18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en-GB" sz="1800" b="1" dirty="0">
                <a:effectLst/>
                <a:latin typeface="Aptos" panose="020B0004020202020204" pitchFamily="34" charset="0"/>
                <a:ea typeface="Aptos" panose="020B0004020202020204" pitchFamily="34" charset="0"/>
                <a:cs typeface="Arial" panose="020B0604020202020204" pitchFamily="34" charset="0"/>
              </a:rPr>
              <a:t>Graph-Based Video IRL – Learning from Diverse Demonstrations</a:t>
            </a:r>
            <a:r>
              <a:rPr lang="en-GB" sz="1800" dirty="0">
                <a:effectLst/>
                <a:latin typeface="Aptos" panose="020B0004020202020204" pitchFamily="34" charset="0"/>
                <a:ea typeface="Aptos" panose="020B0004020202020204" pitchFamily="34" charset="0"/>
                <a:cs typeface="Arial" panose="020B0604020202020204" pitchFamily="34" charset="0"/>
              </a:rPr>
              <a:t> </a:t>
            </a:r>
            <a:r>
              <a:rPr lang="en-GB" sz="1800" i="1" dirty="0">
                <a:effectLst/>
                <a:latin typeface="Aptos" panose="020B0004020202020204" pitchFamily="34" charset="0"/>
                <a:ea typeface="Aptos" panose="020B0004020202020204" pitchFamily="34" charset="0"/>
                <a:cs typeface="Arial" panose="020B0604020202020204" pitchFamily="34" charset="0"/>
              </a:rPr>
              <a:t>(Graph Inverse Reinforcement Learning from Diverse Videos)</a:t>
            </a:r>
            <a:endParaRPr lang="en-GB" sz="18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en-GB" sz="1800" dirty="0">
                <a:effectLst/>
                <a:latin typeface="Aptos" panose="020B0004020202020204" pitchFamily="34" charset="0"/>
                <a:ea typeface="Aptos" panose="020B0004020202020204" pitchFamily="34" charset="0"/>
                <a:cs typeface="Arial" panose="020B0604020202020204" pitchFamily="34" charset="0"/>
              </a:rPr>
              <a:t>A key challenge in video-based IRL is dealing with diverse, unstructured videos. This paper proposes using </a:t>
            </a:r>
            <a:r>
              <a:rPr lang="en-GB" sz="1800" b="1" dirty="0">
                <a:effectLst/>
                <a:latin typeface="Aptos" panose="020B0004020202020204" pitchFamily="34" charset="0"/>
                <a:ea typeface="Aptos" panose="020B0004020202020204" pitchFamily="34" charset="0"/>
                <a:cs typeface="Arial" panose="020B0604020202020204" pitchFamily="34" charset="0"/>
              </a:rPr>
              <a:t>graph abstraction</a:t>
            </a:r>
            <a:r>
              <a:rPr lang="en-GB" sz="1800" dirty="0">
                <a:effectLst/>
                <a:latin typeface="Aptos" panose="020B0004020202020204" pitchFamily="34" charset="0"/>
                <a:ea typeface="Aptos" panose="020B0004020202020204" pitchFamily="34" charset="0"/>
                <a:cs typeface="Arial" panose="020B0604020202020204" pitchFamily="34" charset="0"/>
              </a:rPr>
              <a:t> to replace raw pixel data, filtering out irrelevant information like textures or lighting variations. Objects and interactions are mapped as nodes and edges, making it easier to extract meaningful </a:t>
            </a:r>
            <a:r>
              <a:rPr lang="en-GB" sz="1800" dirty="0" err="1">
                <a:effectLst/>
                <a:latin typeface="Aptos" panose="020B0004020202020204" pitchFamily="34" charset="0"/>
                <a:ea typeface="Aptos" panose="020B0004020202020204" pitchFamily="34" charset="0"/>
                <a:cs typeface="Arial" panose="020B0604020202020204" pitchFamily="34" charset="0"/>
              </a:rPr>
              <a:t>behavioral</a:t>
            </a:r>
            <a:r>
              <a:rPr lang="en-GB" sz="1800" dirty="0">
                <a:effectLst/>
                <a:latin typeface="Aptos" panose="020B0004020202020204" pitchFamily="34" charset="0"/>
                <a:ea typeface="Aptos" panose="020B0004020202020204" pitchFamily="34" charset="0"/>
                <a:cs typeface="Arial" panose="020B0604020202020204" pitchFamily="34" charset="0"/>
              </a:rPr>
              <a:t> patterns.</a:t>
            </a:r>
          </a:p>
          <a:p>
            <a:pPr>
              <a:lnSpc>
                <a:spcPct val="107000"/>
              </a:lnSpc>
              <a:spcAft>
                <a:spcPts val="800"/>
              </a:spcAft>
            </a:pPr>
            <a:r>
              <a:rPr lang="en-GB" sz="1800" dirty="0">
                <a:effectLst/>
                <a:latin typeface="Aptos" panose="020B0004020202020204" pitchFamily="34" charset="0"/>
                <a:ea typeface="Aptos" panose="020B0004020202020204" pitchFamily="34" charset="0"/>
                <a:cs typeface="Arial" panose="020B0604020202020204" pitchFamily="34" charset="0"/>
              </a:rPr>
              <a:t>To improve reward learning, this method also integrates </a:t>
            </a:r>
            <a:r>
              <a:rPr lang="en-GB" sz="1800" b="1" dirty="0">
                <a:effectLst/>
                <a:latin typeface="Aptos" panose="020B0004020202020204" pitchFamily="34" charset="0"/>
                <a:ea typeface="Aptos" panose="020B0004020202020204" pitchFamily="34" charset="0"/>
                <a:cs typeface="Arial" panose="020B0604020202020204" pitchFamily="34" charset="0"/>
              </a:rPr>
              <a:t>Interaction Networks (INs)</a:t>
            </a:r>
            <a:r>
              <a:rPr lang="en-GB" sz="1800" dirty="0">
                <a:effectLst/>
                <a:latin typeface="Aptos" panose="020B0004020202020204" pitchFamily="34" charset="0"/>
                <a:ea typeface="Aptos" panose="020B0004020202020204" pitchFamily="34" charset="0"/>
                <a:cs typeface="Arial" panose="020B0604020202020204" pitchFamily="34" charset="0"/>
              </a:rPr>
              <a:t> to explicitly model object-object interactions over time. Additionally, it uses </a:t>
            </a:r>
            <a:r>
              <a:rPr lang="en-GB" sz="1800" b="1" dirty="0">
                <a:effectLst/>
                <a:latin typeface="Aptos" panose="020B0004020202020204" pitchFamily="34" charset="0"/>
                <a:ea typeface="Aptos" panose="020B0004020202020204" pitchFamily="34" charset="0"/>
                <a:cs typeface="Arial" panose="020B0604020202020204" pitchFamily="34" charset="0"/>
              </a:rPr>
              <a:t>Temporal Cycle Consistency (TCC)</a:t>
            </a:r>
            <a:r>
              <a:rPr lang="en-GB" sz="1800" dirty="0">
                <a:effectLst/>
                <a:latin typeface="Aptos" panose="020B0004020202020204" pitchFamily="34" charset="0"/>
                <a:ea typeface="Aptos" panose="020B0004020202020204" pitchFamily="34" charset="0"/>
                <a:cs typeface="Arial" panose="020B0604020202020204" pitchFamily="34" charset="0"/>
              </a:rPr>
              <a:t>, which ensures that sequences align properly across different videos—this helps IRL models better track task progression and infer reward signals even in varied environments.</a:t>
            </a:r>
          </a:p>
          <a:p>
            <a:pPr>
              <a:lnSpc>
                <a:spcPct val="107000"/>
              </a:lnSpc>
              <a:spcAft>
                <a:spcPts val="800"/>
              </a:spcAft>
            </a:pPr>
            <a:r>
              <a:rPr lang="en-GB" sz="1800" dirty="0">
                <a:effectLst/>
                <a:latin typeface="Aptos" panose="020B0004020202020204" pitchFamily="34" charset="0"/>
                <a:ea typeface="Aptos" panose="020B0004020202020204" pitchFamily="34" charset="0"/>
                <a:cs typeface="Arial" panose="020B0604020202020204" pitchFamily="34" charset="0"/>
              </a:rPr>
              <a:t>Another key innovation is the </a:t>
            </a:r>
            <a:r>
              <a:rPr lang="en-GB" sz="1800" b="1" dirty="0">
                <a:effectLst/>
                <a:latin typeface="Aptos" panose="020B0004020202020204" pitchFamily="34" charset="0"/>
                <a:ea typeface="Aptos" panose="020B0004020202020204" pitchFamily="34" charset="0"/>
                <a:cs typeface="Arial" panose="020B0604020202020204" pitchFamily="34" charset="0"/>
              </a:rPr>
              <a:t>embedding space representation</a:t>
            </a:r>
            <a:r>
              <a:rPr lang="en-GB" sz="1800" dirty="0">
                <a:effectLst/>
                <a:latin typeface="Aptos" panose="020B0004020202020204" pitchFamily="34" charset="0"/>
                <a:ea typeface="Aptos" panose="020B0004020202020204" pitchFamily="34" charset="0"/>
                <a:cs typeface="Arial" panose="020B0604020202020204" pitchFamily="34" charset="0"/>
              </a:rPr>
              <a:t>, where videos are mapped based on task progression. This allows the agent’s reward function to be continuously adjusted based on how closely its actions align with expert demonstrations, rather than just evaluating final outcomes.</a:t>
            </a:r>
          </a:p>
          <a:p>
            <a:endParaRPr lang="en-GB" dirty="0"/>
          </a:p>
        </p:txBody>
      </p:sp>
      <p:sp>
        <p:nvSpPr>
          <p:cNvPr id="4" name="Slide Number Placeholder 3">
            <a:extLst>
              <a:ext uri="{FF2B5EF4-FFF2-40B4-BE49-F238E27FC236}">
                <a16:creationId xmlns:a16="http://schemas.microsoft.com/office/drawing/2014/main" id="{0E017D94-06F1-F63E-92A7-2564ACD8B3A7}"/>
              </a:ext>
            </a:extLst>
          </p:cNvPr>
          <p:cNvSpPr>
            <a:spLocks noGrp="1"/>
          </p:cNvSpPr>
          <p:nvPr>
            <p:ph type="sldNum" sz="quarter" idx="5"/>
          </p:nvPr>
        </p:nvSpPr>
        <p:spPr/>
        <p:txBody>
          <a:bodyPr/>
          <a:lstStyle/>
          <a:p>
            <a:fld id="{E8981AC9-68E6-4526-B24C-02F9BF8B028E}" type="slidenum">
              <a:rPr lang="en-GB" smtClean="0"/>
              <a:t>3</a:t>
            </a:fld>
            <a:endParaRPr lang="en-GB"/>
          </a:p>
        </p:txBody>
      </p:sp>
    </p:spTree>
    <p:extLst>
      <p:ext uri="{BB962C8B-B14F-4D97-AF65-F5344CB8AC3E}">
        <p14:creationId xmlns:p14="http://schemas.microsoft.com/office/powerpoint/2010/main" val="3331063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99206F-A7D2-AA9F-B3FD-ED4E2F9394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DBDD6E-9A6C-FD5F-C80B-49A1A95A7C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257FB1-EEA3-03C4-E7B5-9CEEEA2B83E7}"/>
              </a:ext>
            </a:extLst>
          </p:cNvPr>
          <p:cNvSpPr>
            <a:spLocks noGrp="1"/>
          </p:cNvSpPr>
          <p:nvPr>
            <p:ph type="body" idx="1"/>
          </p:nvPr>
        </p:nvSpPr>
        <p:spPr/>
        <p:txBody>
          <a:bodyPr/>
          <a:lstStyle/>
          <a:p>
            <a:pPr>
              <a:lnSpc>
                <a:spcPct val="107000"/>
              </a:lnSpc>
              <a:spcAft>
                <a:spcPts val="800"/>
              </a:spcAft>
            </a:pPr>
            <a:r>
              <a:rPr lang="en-GB" sz="1800" b="1" dirty="0">
                <a:effectLst/>
                <a:latin typeface="Aptos" panose="020B0004020202020204" pitchFamily="34" charset="0"/>
                <a:ea typeface="Aptos" panose="020B0004020202020204" pitchFamily="34" charset="0"/>
                <a:cs typeface="Arial" panose="020B0604020202020204" pitchFamily="34" charset="0"/>
              </a:rPr>
              <a:t>Graph-Based Representations for IRL</a:t>
            </a:r>
            <a:endParaRPr lang="en-GB" sz="18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en-GB" sz="1800" dirty="0">
                <a:effectLst/>
                <a:latin typeface="Aptos" panose="020B0004020202020204" pitchFamily="34" charset="0"/>
                <a:ea typeface="Aptos" panose="020B0004020202020204" pitchFamily="34" charset="0"/>
                <a:cs typeface="Arial" panose="020B0604020202020204" pitchFamily="34" charset="0"/>
              </a:rPr>
              <a:t>In video-based IRL, one way to represent human </a:t>
            </a:r>
            <a:r>
              <a:rPr lang="en-GB" sz="1800" dirty="0" err="1">
                <a:effectLst/>
                <a:latin typeface="Aptos" panose="020B0004020202020204" pitchFamily="34" charset="0"/>
                <a:ea typeface="Aptos" panose="020B0004020202020204" pitchFamily="34" charset="0"/>
                <a:cs typeface="Arial" panose="020B0604020202020204" pitchFamily="34" charset="0"/>
              </a:rPr>
              <a:t>behavior</a:t>
            </a:r>
            <a:r>
              <a:rPr lang="en-GB" sz="1800" dirty="0">
                <a:effectLst/>
                <a:latin typeface="Aptos" panose="020B0004020202020204" pitchFamily="34" charset="0"/>
                <a:ea typeface="Aptos" panose="020B0004020202020204" pitchFamily="34" charset="0"/>
                <a:cs typeface="Arial" panose="020B0604020202020204" pitchFamily="34" charset="0"/>
              </a:rPr>
              <a:t> is through </a:t>
            </a:r>
            <a:r>
              <a:rPr lang="en-GB" sz="1800" b="1" dirty="0">
                <a:effectLst/>
                <a:latin typeface="Aptos" panose="020B0004020202020204" pitchFamily="34" charset="0"/>
                <a:ea typeface="Aptos" panose="020B0004020202020204" pitchFamily="34" charset="0"/>
                <a:cs typeface="Arial" panose="020B0604020202020204" pitchFamily="34" charset="0"/>
              </a:rPr>
              <a:t>graph-based representations</a:t>
            </a:r>
            <a:r>
              <a:rPr lang="en-GB" sz="1800" dirty="0">
                <a:effectLst/>
                <a:latin typeface="Aptos" panose="020B0004020202020204" pitchFamily="34" charset="0"/>
                <a:ea typeface="Aptos" panose="020B0004020202020204" pitchFamily="34" charset="0"/>
                <a:cs typeface="Arial" panose="020B0604020202020204" pitchFamily="34" charset="0"/>
              </a:rPr>
              <a:t>, where actions, objects, and interactions are structured in a way that captures temporal relationships. Unlike raw image-based methods, graph representations focus on meaningful relationships, filtering out unnecessary visual details.</a:t>
            </a:r>
          </a:p>
          <a:p>
            <a:pPr>
              <a:lnSpc>
                <a:spcPct val="107000"/>
              </a:lnSpc>
              <a:spcAft>
                <a:spcPts val="800"/>
              </a:spcAft>
            </a:pPr>
            <a:r>
              <a:rPr lang="en-GB" sz="1800" b="1" dirty="0">
                <a:effectLst/>
                <a:latin typeface="Aptos" panose="020B0004020202020204" pitchFamily="34" charset="0"/>
                <a:ea typeface="Aptos" panose="020B0004020202020204" pitchFamily="34" charset="0"/>
                <a:cs typeface="Arial" panose="020B0604020202020204" pitchFamily="34" charset="0"/>
              </a:rPr>
              <a:t>Egocentric Action Scene Graphs (EASGs) – Long-Term </a:t>
            </a:r>
            <a:r>
              <a:rPr lang="en-GB" sz="1800" b="1" dirty="0" err="1">
                <a:effectLst/>
                <a:latin typeface="Aptos" panose="020B0004020202020204" pitchFamily="34" charset="0"/>
                <a:ea typeface="Aptos" panose="020B0004020202020204" pitchFamily="34" charset="0"/>
                <a:cs typeface="Arial" panose="020B0604020202020204" pitchFamily="34" charset="0"/>
              </a:rPr>
              <a:t>Behavior</a:t>
            </a:r>
            <a:r>
              <a:rPr lang="en-GB" sz="1800" b="1" dirty="0">
                <a:effectLst/>
                <a:latin typeface="Aptos" panose="020B0004020202020204" pitchFamily="34" charset="0"/>
                <a:ea typeface="Aptos" panose="020B0004020202020204" pitchFamily="34" charset="0"/>
                <a:cs typeface="Arial" panose="020B0604020202020204" pitchFamily="34" charset="0"/>
              </a:rPr>
              <a:t> Understanding</a:t>
            </a:r>
            <a:r>
              <a:rPr lang="en-GB" sz="1800" dirty="0">
                <a:effectLst/>
                <a:latin typeface="Aptos" panose="020B0004020202020204" pitchFamily="34" charset="0"/>
                <a:ea typeface="Aptos" panose="020B0004020202020204" pitchFamily="34" charset="0"/>
                <a:cs typeface="Arial" panose="020B0604020202020204" pitchFamily="34" charset="0"/>
              </a:rPr>
              <a:t> </a:t>
            </a:r>
            <a:r>
              <a:rPr lang="en-GB" sz="1800" i="1" dirty="0">
                <a:effectLst/>
                <a:latin typeface="Aptos" panose="020B0004020202020204" pitchFamily="34" charset="0"/>
                <a:ea typeface="Aptos" panose="020B0004020202020204" pitchFamily="34" charset="0"/>
                <a:cs typeface="Arial" panose="020B0604020202020204" pitchFamily="34" charset="0"/>
              </a:rPr>
              <a:t>(Action Scene Graphs for Long-Form Understanding of Egocentric Videos)</a:t>
            </a:r>
            <a:endParaRPr lang="en-GB" sz="18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en-GB" sz="1800" dirty="0">
                <a:effectLst/>
                <a:latin typeface="Aptos" panose="020B0004020202020204" pitchFamily="34" charset="0"/>
                <a:ea typeface="Aptos" panose="020B0004020202020204" pitchFamily="34" charset="0"/>
                <a:cs typeface="Arial" panose="020B0604020202020204" pitchFamily="34" charset="0"/>
              </a:rPr>
              <a:t>One effective graph representation is </a:t>
            </a:r>
            <a:r>
              <a:rPr lang="en-GB" sz="1800" b="1" dirty="0">
                <a:effectLst/>
                <a:latin typeface="Aptos" panose="020B0004020202020204" pitchFamily="34" charset="0"/>
                <a:ea typeface="Aptos" panose="020B0004020202020204" pitchFamily="34" charset="0"/>
                <a:cs typeface="Arial" panose="020B0604020202020204" pitchFamily="34" charset="0"/>
              </a:rPr>
              <a:t>Egocentric Action Scene Graphs (EASGs)</a:t>
            </a:r>
            <a:r>
              <a:rPr lang="en-GB" sz="1800" dirty="0">
                <a:effectLst/>
                <a:latin typeface="Aptos" panose="020B0004020202020204" pitchFamily="34" charset="0"/>
                <a:ea typeface="Aptos" panose="020B0004020202020204" pitchFamily="34" charset="0"/>
                <a:cs typeface="Arial" panose="020B0604020202020204" pitchFamily="34" charset="0"/>
              </a:rPr>
              <a:t>, which model human actions in </a:t>
            </a:r>
            <a:r>
              <a:rPr lang="en-GB" sz="1800" b="1" dirty="0">
                <a:effectLst/>
                <a:latin typeface="Aptos" panose="020B0004020202020204" pitchFamily="34" charset="0"/>
                <a:ea typeface="Aptos" panose="020B0004020202020204" pitchFamily="34" charset="0"/>
                <a:cs typeface="Arial" panose="020B0604020202020204" pitchFamily="34" charset="0"/>
              </a:rPr>
              <a:t>three key stages</a:t>
            </a:r>
            <a:r>
              <a:rPr lang="en-GB" sz="1800" dirty="0">
                <a:effectLst/>
                <a:latin typeface="Aptos" panose="020B0004020202020204" pitchFamily="34" charset="0"/>
                <a:ea typeface="Aptos" panose="020B0004020202020204" pitchFamily="34" charset="0"/>
                <a:cs typeface="Arial" panose="020B0604020202020204" pitchFamily="34" charset="0"/>
              </a:rPr>
              <a:t>: </a:t>
            </a:r>
            <a:r>
              <a:rPr lang="en-GB" sz="1800" b="1" dirty="0">
                <a:effectLst/>
                <a:latin typeface="Aptos" panose="020B0004020202020204" pitchFamily="34" charset="0"/>
                <a:ea typeface="Aptos" panose="020B0004020202020204" pitchFamily="34" charset="0"/>
                <a:cs typeface="Arial" panose="020B0604020202020204" pitchFamily="34" charset="0"/>
              </a:rPr>
              <a:t>Precondition, Point of No Return, and Postcondition</a:t>
            </a:r>
            <a:r>
              <a:rPr lang="en-GB" sz="1800" dirty="0">
                <a:effectLst/>
                <a:latin typeface="Aptos" panose="020B0004020202020204" pitchFamily="34" charset="0"/>
                <a:ea typeface="Aptos" panose="020B0004020202020204" pitchFamily="34" charset="0"/>
                <a:cs typeface="Arial" panose="020B0604020202020204" pitchFamily="34" charset="0"/>
              </a:rPr>
              <a:t>. A </a:t>
            </a:r>
            <a:r>
              <a:rPr lang="en-GB" sz="1800" b="1" dirty="0">
                <a:effectLst/>
                <a:latin typeface="Aptos" panose="020B0004020202020204" pitchFamily="34" charset="0"/>
                <a:ea typeface="Aptos" panose="020B0004020202020204" pitchFamily="34" charset="0"/>
                <a:cs typeface="Arial" panose="020B0604020202020204" pitchFamily="34" charset="0"/>
              </a:rPr>
              <a:t>structured representation</a:t>
            </a:r>
            <a:r>
              <a:rPr lang="en-GB" sz="1800" dirty="0">
                <a:effectLst/>
                <a:latin typeface="Aptos" panose="020B0004020202020204" pitchFamily="34" charset="0"/>
                <a:ea typeface="Aptos" panose="020B0004020202020204" pitchFamily="34" charset="0"/>
                <a:cs typeface="Arial" panose="020B0604020202020204" pitchFamily="34" charset="0"/>
              </a:rPr>
              <a:t> of actions over time, used for </a:t>
            </a:r>
            <a:r>
              <a:rPr lang="en-GB" sz="1800" b="1" dirty="0">
                <a:effectLst/>
                <a:latin typeface="Aptos" panose="020B0004020202020204" pitchFamily="34" charset="0"/>
                <a:ea typeface="Aptos" panose="020B0004020202020204" pitchFamily="34" charset="0"/>
                <a:cs typeface="Arial" panose="020B0604020202020204" pitchFamily="34" charset="0"/>
              </a:rPr>
              <a:t>long-term understanding</a:t>
            </a:r>
            <a:r>
              <a:rPr lang="en-GB" sz="1800" dirty="0">
                <a:effectLst/>
                <a:latin typeface="Aptos" panose="020B0004020202020204" pitchFamily="34" charset="0"/>
                <a:ea typeface="Aptos" panose="020B0004020202020204" pitchFamily="34" charset="0"/>
                <a:cs typeface="Arial" panose="020B0604020202020204" pitchFamily="34" charset="0"/>
              </a:rPr>
              <a:t> of egocentric videos. </a:t>
            </a:r>
            <a:r>
              <a:rPr lang="en-GB" sz="1800" b="1" dirty="0">
                <a:effectLst/>
                <a:latin typeface="Aptos" panose="020B0004020202020204" pitchFamily="34" charset="0"/>
                <a:ea typeface="Aptos" panose="020B0004020202020204" pitchFamily="34" charset="0"/>
                <a:cs typeface="Arial" panose="020B0604020202020204" pitchFamily="34" charset="0"/>
              </a:rPr>
              <a:t>Nodes</a:t>
            </a:r>
            <a:r>
              <a:rPr lang="en-GB" sz="1800" dirty="0">
                <a:effectLst/>
                <a:latin typeface="Aptos" panose="020B0004020202020204" pitchFamily="34" charset="0"/>
                <a:ea typeface="Aptos" panose="020B0004020202020204" pitchFamily="34" charset="0"/>
                <a:cs typeface="Arial" panose="020B0604020202020204" pitchFamily="34" charset="0"/>
              </a:rPr>
              <a:t> represent the camera wearer, action verb, and objects involved, while </a:t>
            </a:r>
            <a:r>
              <a:rPr lang="en-GB" sz="1800" b="1" dirty="0">
                <a:effectLst/>
                <a:latin typeface="Aptos" panose="020B0004020202020204" pitchFamily="34" charset="0"/>
                <a:ea typeface="Aptos" panose="020B0004020202020204" pitchFamily="34" charset="0"/>
                <a:cs typeface="Arial" panose="020B0604020202020204" pitchFamily="34" charset="0"/>
              </a:rPr>
              <a:t>edges</a:t>
            </a:r>
            <a:r>
              <a:rPr lang="en-GB" sz="1800" dirty="0">
                <a:effectLst/>
                <a:latin typeface="Aptos" panose="020B0004020202020204" pitchFamily="34" charset="0"/>
                <a:ea typeface="Aptos" panose="020B0004020202020204" pitchFamily="34" charset="0"/>
                <a:cs typeface="Arial" panose="020B0604020202020204" pitchFamily="34" charset="0"/>
              </a:rPr>
              <a:t> capture relationships between them.</a:t>
            </a:r>
          </a:p>
          <a:p>
            <a:pPr>
              <a:lnSpc>
                <a:spcPct val="107000"/>
              </a:lnSpc>
              <a:spcAft>
                <a:spcPts val="800"/>
              </a:spcAft>
            </a:pPr>
            <a:r>
              <a:rPr lang="en-GB" sz="1800" dirty="0">
                <a:effectLst/>
                <a:latin typeface="Aptos" panose="020B0004020202020204" pitchFamily="34" charset="0"/>
                <a:ea typeface="Aptos" panose="020B0004020202020204" pitchFamily="34" charset="0"/>
                <a:cs typeface="Arial" panose="020B0604020202020204" pitchFamily="34" charset="0"/>
              </a:rPr>
              <a:t>In IRL, this structured representation is valuable because it provides </a:t>
            </a:r>
            <a:r>
              <a:rPr lang="en-GB" sz="1800" b="1" dirty="0">
                <a:effectLst/>
                <a:latin typeface="Aptos" panose="020B0004020202020204" pitchFamily="34" charset="0"/>
                <a:ea typeface="Aptos" panose="020B0004020202020204" pitchFamily="34" charset="0"/>
                <a:cs typeface="Arial" panose="020B0604020202020204" pitchFamily="34" charset="0"/>
              </a:rPr>
              <a:t>richer learning signals</a:t>
            </a:r>
            <a:r>
              <a:rPr lang="en-GB" sz="1800" dirty="0">
                <a:effectLst/>
                <a:latin typeface="Aptos" panose="020B0004020202020204" pitchFamily="34" charset="0"/>
                <a:ea typeface="Aptos" panose="020B0004020202020204" pitchFamily="34" charset="0"/>
                <a:cs typeface="Arial" panose="020B0604020202020204" pitchFamily="34" charset="0"/>
              </a:rPr>
              <a:t>, making it easier for agents to infer reward functions. Additionally, </a:t>
            </a:r>
            <a:r>
              <a:rPr lang="en-GB" sz="1800" b="1" dirty="0">
                <a:effectLst/>
                <a:latin typeface="Aptos" panose="020B0004020202020204" pitchFamily="34" charset="0"/>
                <a:ea typeface="Aptos" panose="020B0004020202020204" pitchFamily="34" charset="0"/>
                <a:cs typeface="Arial" panose="020B0604020202020204" pitchFamily="34" charset="0"/>
              </a:rPr>
              <a:t>EASGs can predict future scene graphs</a:t>
            </a:r>
            <a:r>
              <a:rPr lang="en-GB" sz="1800" dirty="0">
                <a:effectLst/>
                <a:latin typeface="Aptos" panose="020B0004020202020204" pitchFamily="34" charset="0"/>
                <a:ea typeface="Aptos" panose="020B0004020202020204" pitchFamily="34" charset="0"/>
                <a:cs typeface="Arial" panose="020B0604020202020204" pitchFamily="34" charset="0"/>
              </a:rPr>
              <a:t>, meaning an agent can anticipate upcoming actions and adjust its </a:t>
            </a:r>
            <a:r>
              <a:rPr lang="en-GB" sz="1800" dirty="0" err="1">
                <a:effectLst/>
                <a:latin typeface="Aptos" panose="020B0004020202020204" pitchFamily="34" charset="0"/>
                <a:ea typeface="Aptos" panose="020B0004020202020204" pitchFamily="34" charset="0"/>
                <a:cs typeface="Arial" panose="020B0604020202020204" pitchFamily="34" charset="0"/>
              </a:rPr>
              <a:t>behavior</a:t>
            </a:r>
            <a:r>
              <a:rPr lang="en-GB" sz="1800" dirty="0">
                <a:effectLst/>
                <a:latin typeface="Aptos" panose="020B0004020202020204" pitchFamily="34" charset="0"/>
                <a:ea typeface="Aptos" panose="020B0004020202020204" pitchFamily="34" charset="0"/>
                <a:cs typeface="Arial" panose="020B0604020202020204" pitchFamily="34" charset="0"/>
              </a:rPr>
              <a:t> accordingly—something traditional image-based representations struggle with.</a:t>
            </a:r>
          </a:p>
          <a:p>
            <a:pPr>
              <a:lnSpc>
                <a:spcPct val="107000"/>
              </a:lnSpc>
              <a:spcAft>
                <a:spcPts val="800"/>
              </a:spcAft>
            </a:pPr>
            <a:r>
              <a:rPr lang="en-GB" sz="1800" b="1" dirty="0">
                <a:effectLst/>
                <a:latin typeface="Aptos" panose="020B0004020202020204" pitchFamily="34" charset="0"/>
                <a:ea typeface="Aptos" panose="020B0004020202020204" pitchFamily="34" charset="0"/>
                <a:cs typeface="Arial" panose="020B0604020202020204" pitchFamily="34" charset="0"/>
              </a:rPr>
              <a:t>Action-Conditioned Scene Graphs (ACSGs) – Interactive Learning in Robotics</a:t>
            </a:r>
            <a:r>
              <a:rPr lang="en-GB" sz="1800" dirty="0">
                <a:effectLst/>
                <a:latin typeface="Aptos" panose="020B0004020202020204" pitchFamily="34" charset="0"/>
                <a:ea typeface="Aptos" panose="020B0004020202020204" pitchFamily="34" charset="0"/>
                <a:cs typeface="Arial" panose="020B0604020202020204" pitchFamily="34" charset="0"/>
              </a:rPr>
              <a:t> </a:t>
            </a:r>
            <a:r>
              <a:rPr lang="en-GB" sz="1800" i="1" dirty="0">
                <a:effectLst/>
                <a:latin typeface="Aptos" panose="020B0004020202020204" pitchFamily="34" charset="0"/>
                <a:ea typeface="Aptos" panose="020B0004020202020204" pitchFamily="34" charset="0"/>
                <a:cs typeface="Arial" panose="020B0604020202020204" pitchFamily="34" charset="0"/>
              </a:rPr>
              <a:t>(</a:t>
            </a:r>
            <a:r>
              <a:rPr lang="en-GB" sz="1800" i="1" dirty="0" err="1">
                <a:effectLst/>
                <a:latin typeface="Aptos" panose="020B0004020202020204" pitchFamily="34" charset="0"/>
                <a:ea typeface="Aptos" panose="020B0004020202020204" pitchFamily="34" charset="0"/>
                <a:cs typeface="Arial" panose="020B0604020202020204" pitchFamily="34" charset="0"/>
              </a:rPr>
              <a:t>RoboEXP</a:t>
            </a:r>
            <a:r>
              <a:rPr lang="en-GB" sz="1800" i="1" dirty="0">
                <a:effectLst/>
                <a:latin typeface="Aptos" panose="020B0004020202020204" pitchFamily="34" charset="0"/>
                <a:ea typeface="Aptos" panose="020B0004020202020204" pitchFamily="34" charset="0"/>
                <a:cs typeface="Arial" panose="020B0604020202020204" pitchFamily="34" charset="0"/>
              </a:rPr>
              <a:t>: Action-Conditioned Scene Graph via Interactive Exploration for Robotic Manipulation)</a:t>
            </a:r>
            <a:endParaRPr lang="en-GB" sz="18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en-GB" sz="1800" dirty="0">
                <a:effectLst/>
                <a:latin typeface="Aptos" panose="020B0004020202020204" pitchFamily="34" charset="0"/>
                <a:ea typeface="Aptos" panose="020B0004020202020204" pitchFamily="34" charset="0"/>
                <a:cs typeface="Arial" panose="020B0604020202020204" pitchFamily="34" charset="0"/>
              </a:rPr>
              <a:t>A similar approach in robotics is the </a:t>
            </a:r>
            <a:r>
              <a:rPr lang="en-GB" sz="1800" b="1" dirty="0">
                <a:effectLst/>
                <a:latin typeface="Aptos" panose="020B0004020202020204" pitchFamily="34" charset="0"/>
                <a:ea typeface="Aptos" panose="020B0004020202020204" pitchFamily="34" charset="0"/>
                <a:cs typeface="Arial" panose="020B0604020202020204" pitchFamily="34" charset="0"/>
              </a:rPr>
              <a:t>Action-Conditioned Scene Graph (ACSG)</a:t>
            </a:r>
            <a:r>
              <a:rPr lang="en-GB" sz="1800" dirty="0">
                <a:effectLst/>
                <a:latin typeface="Aptos" panose="020B0004020202020204" pitchFamily="34" charset="0"/>
                <a:ea typeface="Aptos" panose="020B0004020202020204" pitchFamily="34" charset="0"/>
                <a:cs typeface="Arial" panose="020B0604020202020204" pitchFamily="34" charset="0"/>
              </a:rPr>
              <a:t>, which is actively constructed as a robot interacts with its environment. </a:t>
            </a:r>
            <a:r>
              <a:rPr lang="en-GB" sz="1800" dirty="0">
                <a:effectLst/>
                <a:latin typeface="Calibri" panose="020F0502020204030204" pitchFamily="34" charset="0"/>
                <a:ea typeface="Aptos" panose="020B0004020202020204" pitchFamily="34" charset="0"/>
                <a:cs typeface="Arial" panose="020B0604020202020204" pitchFamily="34" charset="0"/>
              </a:rPr>
              <a:t>This graph encodes both </a:t>
            </a:r>
            <a:r>
              <a:rPr lang="en-GB" sz="1800" b="1" dirty="0">
                <a:effectLst/>
                <a:latin typeface="Calibri" panose="020F0502020204030204" pitchFamily="34" charset="0"/>
                <a:ea typeface="Aptos" panose="020B0004020202020204" pitchFamily="34" charset="0"/>
                <a:cs typeface="Arial" panose="020B0604020202020204" pitchFamily="34" charset="0"/>
              </a:rPr>
              <a:t>spatial relationships</a:t>
            </a:r>
            <a:r>
              <a:rPr lang="en-GB" sz="1800" dirty="0">
                <a:effectLst/>
                <a:latin typeface="Calibri" panose="020F0502020204030204" pitchFamily="34" charset="0"/>
                <a:ea typeface="Aptos" panose="020B0004020202020204" pitchFamily="34" charset="0"/>
                <a:cs typeface="Arial" panose="020B0604020202020204" pitchFamily="34" charset="0"/>
              </a:rPr>
              <a:t> and </a:t>
            </a:r>
            <a:r>
              <a:rPr lang="en-GB" sz="1800" b="1" dirty="0">
                <a:effectLst/>
                <a:latin typeface="Calibri" panose="020F0502020204030204" pitchFamily="34" charset="0"/>
                <a:ea typeface="Aptos" panose="020B0004020202020204" pitchFamily="34" charset="0"/>
                <a:cs typeface="Arial" panose="020B0604020202020204" pitchFamily="34" charset="0"/>
              </a:rPr>
              <a:t>action effects</a:t>
            </a:r>
            <a:r>
              <a:rPr lang="en-GB" sz="1800" dirty="0">
                <a:effectLst/>
                <a:latin typeface="Calibri" panose="020F0502020204030204" pitchFamily="34" charset="0"/>
                <a:ea typeface="Aptos" panose="020B0004020202020204" pitchFamily="34" charset="0"/>
                <a:cs typeface="Arial" panose="020B0604020202020204" pitchFamily="34" charset="0"/>
              </a:rPr>
              <a:t>, allowing the robot to understand how its interactions influence the world.</a:t>
            </a:r>
            <a:endParaRPr lang="en-GB" sz="18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en-GB" sz="1800" dirty="0">
                <a:effectLst/>
                <a:latin typeface="Aptos" panose="020B0004020202020204" pitchFamily="34" charset="0"/>
                <a:ea typeface="Aptos" panose="020B0004020202020204" pitchFamily="34" charset="0"/>
                <a:cs typeface="Arial" panose="020B0604020202020204" pitchFamily="34" charset="0"/>
              </a:rPr>
              <a:t>Unlike passive observation, this enables an IRL agent to </a:t>
            </a:r>
            <a:r>
              <a:rPr lang="en-GB" sz="1800" b="1" dirty="0">
                <a:effectLst/>
                <a:latin typeface="Aptos" panose="020B0004020202020204" pitchFamily="34" charset="0"/>
                <a:ea typeface="Aptos" panose="020B0004020202020204" pitchFamily="34" charset="0"/>
                <a:cs typeface="Arial" panose="020B0604020202020204" pitchFamily="34" charset="0"/>
              </a:rPr>
              <a:t>learn through exploration</a:t>
            </a:r>
            <a:r>
              <a:rPr lang="en-GB" sz="1800" dirty="0">
                <a:effectLst/>
                <a:latin typeface="Aptos" panose="020B0004020202020204" pitchFamily="34" charset="0"/>
                <a:ea typeface="Aptos" panose="020B0004020202020204" pitchFamily="34" charset="0"/>
                <a:cs typeface="Arial" panose="020B0604020202020204" pitchFamily="34" charset="0"/>
              </a:rPr>
              <a:t>, updating its graph dynamically as new objects and actions are encountered.</a:t>
            </a:r>
          </a:p>
          <a:p>
            <a:pPr>
              <a:lnSpc>
                <a:spcPct val="107000"/>
              </a:lnSpc>
              <a:spcAft>
                <a:spcPts val="800"/>
              </a:spcAft>
            </a:pPr>
            <a:r>
              <a:rPr lang="en-GB" sz="1800" dirty="0">
                <a:effectLst/>
                <a:latin typeface="Aptos" panose="020B0004020202020204" pitchFamily="34" charset="0"/>
                <a:ea typeface="Aptos" panose="020B0004020202020204" pitchFamily="34" charset="0"/>
                <a:cs typeface="Arial" panose="020B0604020202020204" pitchFamily="34" charset="0"/>
              </a:rPr>
              <a:t>This is particularly useful in IRL because:</a:t>
            </a:r>
          </a:p>
          <a:p>
            <a:pPr marL="342900" lvl="0" indent="-342900">
              <a:lnSpc>
                <a:spcPct val="107000"/>
              </a:lnSpc>
              <a:spcAft>
                <a:spcPts val="800"/>
              </a:spcAft>
              <a:buSzPts val="1000"/>
              <a:buFont typeface="Symbol" panose="05050102010706020507" pitchFamily="18" charset="2"/>
              <a:buChar char=""/>
              <a:tabLst>
                <a:tab pos="457200" algn="l"/>
              </a:tabLst>
            </a:pPr>
            <a:r>
              <a:rPr lang="en-GB" sz="1800" b="1" dirty="0">
                <a:effectLst/>
                <a:latin typeface="Aptos" panose="020B0004020202020204" pitchFamily="34" charset="0"/>
                <a:ea typeface="Aptos" panose="020B0004020202020204" pitchFamily="34" charset="0"/>
                <a:cs typeface="Arial" panose="020B0604020202020204" pitchFamily="34" charset="0"/>
              </a:rPr>
              <a:t>It captures causal relationships</a:t>
            </a:r>
            <a:r>
              <a:rPr lang="en-GB" sz="1800" dirty="0">
                <a:effectLst/>
                <a:latin typeface="Aptos" panose="020B0004020202020204" pitchFamily="34" charset="0"/>
                <a:ea typeface="Aptos" panose="020B0004020202020204" pitchFamily="34" charset="0"/>
                <a:cs typeface="Arial" panose="020B0604020202020204" pitchFamily="34" charset="0"/>
              </a:rPr>
              <a:t> between actions and objects, aiding in more accurate reward inference.</a:t>
            </a:r>
          </a:p>
          <a:p>
            <a:pPr marL="342900" lvl="0" indent="-342900">
              <a:lnSpc>
                <a:spcPct val="107000"/>
              </a:lnSpc>
              <a:spcAft>
                <a:spcPts val="800"/>
              </a:spcAft>
              <a:buSzPts val="1000"/>
              <a:buFont typeface="Symbol" panose="05050102010706020507" pitchFamily="18" charset="2"/>
              <a:buChar char=""/>
              <a:tabLst>
                <a:tab pos="457200" algn="l"/>
              </a:tabLst>
            </a:pPr>
            <a:r>
              <a:rPr lang="en-GB" sz="1800" b="1" dirty="0">
                <a:effectLst/>
                <a:latin typeface="Aptos" panose="020B0004020202020204" pitchFamily="34" charset="0"/>
                <a:ea typeface="Aptos" panose="020B0004020202020204" pitchFamily="34" charset="0"/>
                <a:cs typeface="Arial" panose="020B0604020202020204" pitchFamily="34" charset="0"/>
              </a:rPr>
              <a:t>It supports incremental learning</a:t>
            </a:r>
            <a:r>
              <a:rPr lang="en-GB" sz="1800" dirty="0">
                <a:effectLst/>
                <a:latin typeface="Aptos" panose="020B0004020202020204" pitchFamily="34" charset="0"/>
                <a:ea typeface="Aptos" panose="020B0004020202020204" pitchFamily="34" charset="0"/>
                <a:cs typeface="Arial" panose="020B0604020202020204" pitchFamily="34" charset="0"/>
              </a:rPr>
              <a:t>, meaning agents refine their </a:t>
            </a:r>
            <a:r>
              <a:rPr lang="en-GB" sz="1800" dirty="0" err="1">
                <a:effectLst/>
                <a:latin typeface="Aptos" panose="020B0004020202020204" pitchFamily="34" charset="0"/>
                <a:ea typeface="Aptos" panose="020B0004020202020204" pitchFamily="34" charset="0"/>
                <a:cs typeface="Arial" panose="020B0604020202020204" pitchFamily="34" charset="0"/>
              </a:rPr>
              <a:t>behavior</a:t>
            </a:r>
            <a:r>
              <a:rPr lang="en-GB" sz="1800" dirty="0">
                <a:effectLst/>
                <a:latin typeface="Aptos" panose="020B0004020202020204" pitchFamily="34" charset="0"/>
                <a:ea typeface="Aptos" panose="020B0004020202020204" pitchFamily="34" charset="0"/>
                <a:cs typeface="Arial" panose="020B0604020202020204" pitchFamily="34" charset="0"/>
              </a:rPr>
              <a:t> over time instead of relying on fixed datasets.</a:t>
            </a:r>
          </a:p>
          <a:p>
            <a:pPr marL="342900" lvl="0" indent="-342900">
              <a:lnSpc>
                <a:spcPct val="107000"/>
              </a:lnSpc>
              <a:spcAft>
                <a:spcPts val="800"/>
              </a:spcAft>
              <a:buSzPts val="1000"/>
              <a:buFont typeface="Symbol" panose="05050102010706020507" pitchFamily="18" charset="2"/>
              <a:buChar char=""/>
              <a:tabLst>
                <a:tab pos="457200" algn="l"/>
              </a:tabLst>
            </a:pPr>
            <a:r>
              <a:rPr lang="en-GB" sz="1800" b="1" dirty="0">
                <a:effectLst/>
                <a:latin typeface="Aptos" panose="020B0004020202020204" pitchFamily="34" charset="0"/>
                <a:ea typeface="Aptos" panose="020B0004020202020204" pitchFamily="34" charset="0"/>
                <a:cs typeface="Arial" panose="020B0604020202020204" pitchFamily="34" charset="0"/>
              </a:rPr>
              <a:t>It enables zero-shot generalization</a:t>
            </a:r>
            <a:r>
              <a:rPr lang="en-GB" sz="1800" dirty="0">
                <a:effectLst/>
                <a:latin typeface="Aptos" panose="020B0004020202020204" pitchFamily="34" charset="0"/>
                <a:ea typeface="Aptos" panose="020B0004020202020204" pitchFamily="34" charset="0"/>
                <a:cs typeface="Arial" panose="020B0604020202020204" pitchFamily="34" charset="0"/>
              </a:rPr>
              <a:t>, allowing an agent trained in one environment to transfer knowledge to new scenarios without additional training.</a:t>
            </a:r>
          </a:p>
          <a:p>
            <a:pPr>
              <a:lnSpc>
                <a:spcPct val="107000"/>
              </a:lnSpc>
              <a:spcAft>
                <a:spcPts val="800"/>
              </a:spcAft>
            </a:pPr>
            <a:r>
              <a:rPr lang="en-GB" sz="1800" dirty="0">
                <a:effectLst/>
                <a:latin typeface="Aptos" panose="020B0004020202020204" pitchFamily="34" charset="0"/>
                <a:ea typeface="Aptos" panose="020B0004020202020204" pitchFamily="34" charset="0"/>
                <a:cs typeface="Arial" panose="020B0604020202020204" pitchFamily="34" charset="0"/>
              </a:rPr>
              <a:t>By structuring interactions in this way, IRL agents can learn </a:t>
            </a:r>
            <a:r>
              <a:rPr lang="en-GB" sz="1800" b="1" dirty="0">
                <a:effectLst/>
                <a:latin typeface="Aptos" panose="020B0004020202020204" pitchFamily="34" charset="0"/>
                <a:ea typeface="Aptos" panose="020B0004020202020204" pitchFamily="34" charset="0"/>
                <a:cs typeface="Arial" panose="020B0604020202020204" pitchFamily="34" charset="0"/>
              </a:rPr>
              <a:t>not just what actions to take, but why</a:t>
            </a:r>
            <a:r>
              <a:rPr lang="en-GB" sz="1800" dirty="0">
                <a:effectLst/>
                <a:latin typeface="Aptos" panose="020B0004020202020204" pitchFamily="34" charset="0"/>
                <a:ea typeface="Aptos" panose="020B0004020202020204" pitchFamily="34" charset="0"/>
                <a:cs typeface="Arial" panose="020B0604020202020204" pitchFamily="34" charset="0"/>
              </a:rPr>
              <a:t>, improving their ability to generalize </a:t>
            </a:r>
            <a:r>
              <a:rPr lang="en-GB" sz="1800" dirty="0" err="1">
                <a:effectLst/>
                <a:latin typeface="Aptos" panose="020B0004020202020204" pitchFamily="34" charset="0"/>
                <a:ea typeface="Aptos" panose="020B0004020202020204" pitchFamily="34" charset="0"/>
                <a:cs typeface="Arial" panose="020B0604020202020204" pitchFamily="34" charset="0"/>
              </a:rPr>
              <a:t>behavior</a:t>
            </a:r>
            <a:r>
              <a:rPr lang="en-GB" sz="1800" dirty="0">
                <a:effectLst/>
                <a:latin typeface="Aptos" panose="020B0004020202020204" pitchFamily="34" charset="0"/>
                <a:ea typeface="Aptos" panose="020B0004020202020204" pitchFamily="34" charset="0"/>
                <a:cs typeface="Arial" panose="020B0604020202020204" pitchFamily="34" charset="0"/>
              </a:rPr>
              <a:t> from human demonstrations.</a:t>
            </a:r>
          </a:p>
          <a:p>
            <a:pPr>
              <a:lnSpc>
                <a:spcPct val="107000"/>
              </a:lnSpc>
              <a:spcAft>
                <a:spcPts val="800"/>
              </a:spcAft>
            </a:pPr>
            <a:endParaRPr lang="en-GB" sz="1800" b="1" dirty="0">
              <a:effectLst/>
              <a:latin typeface="Aptos" panose="020B0004020202020204" pitchFamily="34" charset="0"/>
              <a:ea typeface="Aptos" panose="020B00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03B658E-6514-F5EE-96F5-FE2A8A1987F0}"/>
              </a:ext>
            </a:extLst>
          </p:cNvPr>
          <p:cNvSpPr>
            <a:spLocks noGrp="1"/>
          </p:cNvSpPr>
          <p:nvPr>
            <p:ph type="sldNum" sz="quarter" idx="5"/>
          </p:nvPr>
        </p:nvSpPr>
        <p:spPr/>
        <p:txBody>
          <a:bodyPr/>
          <a:lstStyle/>
          <a:p>
            <a:fld id="{E8981AC9-68E6-4526-B24C-02F9BF8B028E}" type="slidenum">
              <a:rPr lang="en-GB" smtClean="0"/>
              <a:t>4</a:t>
            </a:fld>
            <a:endParaRPr lang="en-GB"/>
          </a:p>
        </p:txBody>
      </p:sp>
    </p:spTree>
    <p:extLst>
      <p:ext uri="{BB962C8B-B14F-4D97-AF65-F5344CB8AC3E}">
        <p14:creationId xmlns:p14="http://schemas.microsoft.com/office/powerpoint/2010/main" val="4152283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E22BF-FF20-7D4A-D40C-2D0C97E25B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AE6B13-59D1-D739-C7E2-25DEB7F430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6B0DC7-AB0F-1E8D-ACB0-7D47352B152C}"/>
              </a:ext>
            </a:extLst>
          </p:cNvPr>
          <p:cNvSpPr>
            <a:spLocks noGrp="1"/>
          </p:cNvSpPr>
          <p:nvPr>
            <p:ph type="body" idx="1"/>
          </p:nvPr>
        </p:nvSpPr>
        <p:spPr/>
        <p:txBody>
          <a:bodyPr/>
          <a:lstStyle/>
          <a:p>
            <a:pPr>
              <a:lnSpc>
                <a:spcPct val="107000"/>
              </a:lnSpc>
              <a:spcAft>
                <a:spcPts val="800"/>
              </a:spcAft>
            </a:pPr>
            <a:r>
              <a:rPr lang="en-GB" sz="1800" b="1" dirty="0">
                <a:effectLst/>
                <a:latin typeface="Aptos" panose="020B0004020202020204" pitchFamily="34" charset="0"/>
                <a:ea typeface="Aptos" panose="020B0004020202020204" pitchFamily="34" charset="0"/>
                <a:cs typeface="Arial" panose="020B0604020202020204" pitchFamily="34" charset="0"/>
              </a:rPr>
              <a:t>1. Value-Implicit Pretraining (VIP): Learning Rewards from </a:t>
            </a:r>
            <a:r>
              <a:rPr lang="en-GB" sz="1800" b="1" dirty="0" err="1">
                <a:effectLst/>
                <a:latin typeface="Aptos" panose="020B0004020202020204" pitchFamily="34" charset="0"/>
                <a:ea typeface="Aptos" panose="020B0004020202020204" pitchFamily="34" charset="0"/>
                <a:cs typeface="Arial" panose="020B0604020202020204" pitchFamily="34" charset="0"/>
              </a:rPr>
              <a:t>Unlabeled</a:t>
            </a:r>
            <a:r>
              <a:rPr lang="en-GB" sz="1800" b="1" dirty="0">
                <a:effectLst/>
                <a:latin typeface="Aptos" panose="020B0004020202020204" pitchFamily="34" charset="0"/>
                <a:ea typeface="Aptos" panose="020B0004020202020204" pitchFamily="34" charset="0"/>
                <a:cs typeface="Arial" panose="020B0604020202020204" pitchFamily="34" charset="0"/>
              </a:rPr>
              <a:t> Human Videos</a:t>
            </a:r>
            <a:endParaRPr lang="en-GB" sz="18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en-GB" sz="1800" dirty="0">
                <a:effectLst/>
                <a:latin typeface="Aptos" panose="020B0004020202020204" pitchFamily="34" charset="0"/>
                <a:ea typeface="Aptos" panose="020B0004020202020204" pitchFamily="34" charset="0"/>
                <a:cs typeface="Arial" panose="020B0604020202020204" pitchFamily="34" charset="0"/>
              </a:rPr>
              <a:t>The first paper we’ll discuss is </a:t>
            </a:r>
            <a:r>
              <a:rPr lang="en-GB" sz="1800" b="1" dirty="0">
                <a:effectLst/>
                <a:latin typeface="Aptos" panose="020B0004020202020204" pitchFamily="34" charset="0"/>
                <a:ea typeface="Aptos" panose="020B0004020202020204" pitchFamily="34" charset="0"/>
                <a:cs typeface="Arial" panose="020B0604020202020204" pitchFamily="34" charset="0"/>
              </a:rPr>
              <a:t>“Towards Universal Visual Reward and Representation via Value-Implicit Pre-Training.”</a:t>
            </a:r>
            <a:r>
              <a:rPr lang="en-GB" sz="1800" dirty="0">
                <a:effectLst/>
                <a:latin typeface="Aptos" panose="020B0004020202020204" pitchFamily="34" charset="0"/>
                <a:ea typeface="Aptos" panose="020B0004020202020204" pitchFamily="34" charset="0"/>
                <a:cs typeface="Arial" panose="020B0604020202020204" pitchFamily="34" charset="0"/>
              </a:rPr>
              <a:t> This method, called </a:t>
            </a:r>
            <a:r>
              <a:rPr lang="en-GB" sz="1800" b="1" dirty="0">
                <a:effectLst/>
                <a:latin typeface="Aptos" panose="020B0004020202020204" pitchFamily="34" charset="0"/>
                <a:ea typeface="Aptos" panose="020B0004020202020204" pitchFamily="34" charset="0"/>
                <a:cs typeface="Arial" panose="020B0604020202020204" pitchFamily="34" charset="0"/>
              </a:rPr>
              <a:t>VIP</a:t>
            </a:r>
            <a:r>
              <a:rPr lang="en-GB" sz="1800" dirty="0">
                <a:effectLst/>
                <a:latin typeface="Aptos" panose="020B0004020202020204" pitchFamily="34" charset="0"/>
                <a:ea typeface="Aptos" panose="020B0004020202020204" pitchFamily="34" charset="0"/>
                <a:cs typeface="Arial" panose="020B0604020202020204" pitchFamily="34" charset="0"/>
              </a:rPr>
              <a:t>, introduces a new way of learning generalizable visual reward functions from large, </a:t>
            </a:r>
            <a:r>
              <a:rPr lang="en-GB" sz="1800" dirty="0" err="1">
                <a:effectLst/>
                <a:latin typeface="Aptos" panose="020B0004020202020204" pitchFamily="34" charset="0"/>
                <a:ea typeface="Aptos" panose="020B0004020202020204" pitchFamily="34" charset="0"/>
                <a:cs typeface="Arial" panose="020B0604020202020204" pitchFamily="34" charset="0"/>
              </a:rPr>
              <a:t>unlabeled</a:t>
            </a:r>
            <a:r>
              <a:rPr lang="en-GB" sz="1800" dirty="0">
                <a:effectLst/>
                <a:latin typeface="Aptos" panose="020B0004020202020204" pitchFamily="34" charset="0"/>
                <a:ea typeface="Aptos" panose="020B0004020202020204" pitchFamily="34" charset="0"/>
                <a:cs typeface="Arial" panose="020B0604020202020204" pitchFamily="34" charset="0"/>
              </a:rPr>
              <a:t> human video datasets.</a:t>
            </a:r>
          </a:p>
          <a:p>
            <a:pPr>
              <a:lnSpc>
                <a:spcPct val="107000"/>
              </a:lnSpc>
              <a:spcAft>
                <a:spcPts val="800"/>
              </a:spcAft>
            </a:pPr>
            <a:r>
              <a:rPr lang="en-GB" sz="1800" dirty="0">
                <a:effectLst/>
                <a:latin typeface="Aptos" panose="020B0004020202020204" pitchFamily="34" charset="0"/>
                <a:ea typeface="Aptos" panose="020B0004020202020204" pitchFamily="34" charset="0"/>
                <a:cs typeface="Arial" panose="020B0604020202020204" pitchFamily="34" charset="0"/>
              </a:rPr>
              <a:t>Unlike traditional reinforcement learning models that require task-specific fine-tuning, </a:t>
            </a:r>
            <a:r>
              <a:rPr lang="en-GB" sz="1800" b="1" dirty="0">
                <a:effectLst/>
                <a:latin typeface="Aptos" panose="020B0004020202020204" pitchFamily="34" charset="0"/>
                <a:ea typeface="Aptos" panose="020B0004020202020204" pitchFamily="34" charset="0"/>
                <a:cs typeface="Arial" panose="020B0604020202020204" pitchFamily="34" charset="0"/>
              </a:rPr>
              <a:t>VIP learns from human </a:t>
            </a:r>
            <a:r>
              <a:rPr lang="en-GB" sz="1800" b="1" dirty="0" err="1">
                <a:effectLst/>
                <a:latin typeface="Aptos" panose="020B0004020202020204" pitchFamily="34" charset="0"/>
                <a:ea typeface="Aptos" panose="020B0004020202020204" pitchFamily="34" charset="0"/>
                <a:cs typeface="Arial" panose="020B0604020202020204" pitchFamily="34" charset="0"/>
              </a:rPr>
              <a:t>behavior</a:t>
            </a:r>
            <a:r>
              <a:rPr lang="en-GB" sz="1800" b="1" dirty="0">
                <a:effectLst/>
                <a:latin typeface="Aptos" panose="020B0004020202020204" pitchFamily="34" charset="0"/>
                <a:ea typeface="Aptos" panose="020B0004020202020204" pitchFamily="34" charset="0"/>
                <a:cs typeface="Arial" panose="020B0604020202020204" pitchFamily="34" charset="0"/>
              </a:rPr>
              <a:t> passively</a:t>
            </a:r>
            <a:r>
              <a:rPr lang="en-GB" sz="1800" dirty="0">
                <a:effectLst/>
                <a:latin typeface="Aptos" panose="020B0004020202020204" pitchFamily="34" charset="0"/>
                <a:ea typeface="Aptos" panose="020B0004020202020204" pitchFamily="34" charset="0"/>
                <a:cs typeface="Arial" panose="020B0604020202020204" pitchFamily="34" charset="0"/>
              </a:rPr>
              <a:t>, making it more scalable. This is crucial for </a:t>
            </a:r>
            <a:r>
              <a:rPr lang="en-GB" sz="1800" b="1" dirty="0">
                <a:effectLst/>
                <a:latin typeface="Aptos" panose="020B0004020202020204" pitchFamily="34" charset="0"/>
                <a:ea typeface="Aptos" panose="020B0004020202020204" pitchFamily="34" charset="0"/>
                <a:cs typeface="Arial" panose="020B0604020202020204" pitchFamily="34" charset="0"/>
              </a:rPr>
              <a:t>Inverse Reinforcement Learning (IRL)</a:t>
            </a:r>
            <a:r>
              <a:rPr lang="en-GB" sz="1800" dirty="0">
                <a:effectLst/>
                <a:latin typeface="Aptos" panose="020B0004020202020204" pitchFamily="34" charset="0"/>
                <a:ea typeface="Aptos" panose="020B0004020202020204" pitchFamily="34" charset="0"/>
                <a:cs typeface="Arial" panose="020B0604020202020204" pitchFamily="34" charset="0"/>
              </a:rPr>
              <a:t> because it allows agents to derive </a:t>
            </a:r>
            <a:r>
              <a:rPr lang="en-GB" sz="1800" b="1" dirty="0">
                <a:effectLst/>
                <a:latin typeface="Aptos" panose="020B0004020202020204" pitchFamily="34" charset="0"/>
                <a:ea typeface="Aptos" panose="020B0004020202020204" pitchFamily="34" charset="0"/>
                <a:cs typeface="Arial" panose="020B0604020202020204" pitchFamily="34" charset="0"/>
              </a:rPr>
              <a:t>reward functions that generalize across multiple tasks</a:t>
            </a:r>
            <a:r>
              <a:rPr lang="en-GB" sz="1800" dirty="0">
                <a:effectLst/>
                <a:latin typeface="Aptos" panose="020B0004020202020204" pitchFamily="34" charset="0"/>
                <a:ea typeface="Aptos" panose="020B0004020202020204" pitchFamily="34" charset="0"/>
                <a:cs typeface="Arial" panose="020B0604020202020204" pitchFamily="34" charset="0"/>
              </a:rPr>
              <a:t>, just as humans can adapt their </a:t>
            </a:r>
            <a:r>
              <a:rPr lang="en-GB" sz="1800" dirty="0" err="1">
                <a:effectLst/>
                <a:latin typeface="Aptos" panose="020B0004020202020204" pitchFamily="34" charset="0"/>
                <a:ea typeface="Aptos" panose="020B0004020202020204" pitchFamily="34" charset="0"/>
                <a:cs typeface="Arial" panose="020B0604020202020204" pitchFamily="34" charset="0"/>
              </a:rPr>
              <a:t>behaviors</a:t>
            </a:r>
            <a:r>
              <a:rPr lang="en-GB" sz="1800" dirty="0">
                <a:effectLst/>
                <a:latin typeface="Aptos" panose="020B0004020202020204" pitchFamily="34" charset="0"/>
                <a:ea typeface="Aptos" panose="020B0004020202020204" pitchFamily="34" charset="0"/>
                <a:cs typeface="Arial" panose="020B0604020202020204" pitchFamily="34" charset="0"/>
              </a:rPr>
              <a:t> to different contexts.</a:t>
            </a:r>
          </a:p>
          <a:p>
            <a:pPr>
              <a:lnSpc>
                <a:spcPct val="107000"/>
              </a:lnSpc>
              <a:spcAft>
                <a:spcPts val="800"/>
              </a:spcAft>
            </a:pPr>
            <a:r>
              <a:rPr lang="en-GB" sz="1800" dirty="0">
                <a:effectLst/>
                <a:latin typeface="Aptos" panose="020B0004020202020204" pitchFamily="34" charset="0"/>
                <a:ea typeface="Aptos" panose="020B0004020202020204" pitchFamily="34" charset="0"/>
                <a:cs typeface="Arial" panose="020B0604020202020204" pitchFamily="34" charset="0"/>
              </a:rPr>
              <a:t>But how does VIP do this?</a:t>
            </a:r>
          </a:p>
          <a:p>
            <a:pPr>
              <a:lnSpc>
                <a:spcPct val="107000"/>
              </a:lnSpc>
              <a:spcAft>
                <a:spcPts val="800"/>
              </a:spcAft>
            </a:pPr>
            <a:r>
              <a:rPr lang="en-GB" sz="1800" dirty="0">
                <a:effectLst/>
                <a:latin typeface="Aptos" panose="020B0004020202020204" pitchFamily="34" charset="0"/>
                <a:ea typeface="Aptos" panose="020B0004020202020204" pitchFamily="34" charset="0"/>
                <a:cs typeface="Arial" panose="020B0604020202020204" pitchFamily="34" charset="0"/>
              </a:rPr>
              <a:t>  </a:t>
            </a:r>
            <a:r>
              <a:rPr lang="en-GB" sz="1800" b="1" dirty="0">
                <a:effectLst/>
                <a:latin typeface="Aptos" panose="020B0004020202020204" pitchFamily="34" charset="0"/>
                <a:ea typeface="Aptos" panose="020B0004020202020204" pitchFamily="34" charset="0"/>
                <a:cs typeface="Arial" panose="020B0604020202020204" pitchFamily="34" charset="0"/>
              </a:rPr>
              <a:t>Learning a Visual Representation</a:t>
            </a:r>
            <a:endParaRPr lang="en-GB" sz="18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1800" dirty="0">
                <a:effectLst/>
                <a:latin typeface="Aptos" panose="020B0004020202020204" pitchFamily="34" charset="0"/>
                <a:ea typeface="Aptos" panose="020B0004020202020204" pitchFamily="34" charset="0"/>
                <a:cs typeface="Arial" panose="020B0604020202020204" pitchFamily="34" charset="0"/>
              </a:rPr>
              <a:t>VIP first </a:t>
            </a:r>
            <a:r>
              <a:rPr lang="en-GB" sz="1800" b="1" dirty="0">
                <a:effectLst/>
                <a:latin typeface="Aptos" panose="020B0004020202020204" pitchFamily="34" charset="0"/>
                <a:ea typeface="Aptos" panose="020B0004020202020204" pitchFamily="34" charset="0"/>
                <a:cs typeface="Arial" panose="020B0604020202020204" pitchFamily="34" charset="0"/>
              </a:rPr>
              <a:t>pretrains an encoder</a:t>
            </a:r>
            <a:r>
              <a:rPr lang="en-GB" sz="1800" dirty="0">
                <a:effectLst/>
                <a:latin typeface="Aptos" panose="020B0004020202020204" pitchFamily="34" charset="0"/>
                <a:ea typeface="Aptos" panose="020B0004020202020204" pitchFamily="34" charset="0"/>
                <a:cs typeface="Arial" panose="020B0604020202020204" pitchFamily="34" charset="0"/>
              </a:rPr>
              <a:t> on large, </a:t>
            </a:r>
            <a:r>
              <a:rPr lang="en-GB" sz="1800" dirty="0" err="1">
                <a:effectLst/>
                <a:latin typeface="Aptos" panose="020B0004020202020204" pitchFamily="34" charset="0"/>
                <a:ea typeface="Aptos" panose="020B0004020202020204" pitchFamily="34" charset="0"/>
                <a:cs typeface="Arial" panose="020B0604020202020204" pitchFamily="34" charset="0"/>
              </a:rPr>
              <a:t>unlabeled</a:t>
            </a:r>
            <a:r>
              <a:rPr lang="en-GB" sz="1800" dirty="0">
                <a:effectLst/>
                <a:latin typeface="Aptos" panose="020B0004020202020204" pitchFamily="34" charset="0"/>
                <a:ea typeface="Aptos" panose="020B0004020202020204" pitchFamily="34" charset="0"/>
                <a:cs typeface="Arial" panose="020B0604020202020204" pitchFamily="34" charset="0"/>
              </a:rPr>
              <a:t> human video datasets.</a:t>
            </a:r>
          </a:p>
          <a:p>
            <a:pPr marL="342900" lvl="0" indent="-342900">
              <a:lnSpc>
                <a:spcPct val="107000"/>
              </a:lnSpc>
              <a:spcAft>
                <a:spcPts val="800"/>
              </a:spcAft>
              <a:buSzPts val="1000"/>
              <a:buFont typeface="Symbol" panose="05050102010706020507" pitchFamily="18" charset="2"/>
              <a:buChar char=""/>
              <a:tabLst>
                <a:tab pos="457200" algn="l"/>
              </a:tabLst>
            </a:pPr>
            <a:r>
              <a:rPr lang="en-GB" sz="1800" dirty="0">
                <a:effectLst/>
                <a:latin typeface="Aptos" panose="020B0004020202020204" pitchFamily="34" charset="0"/>
                <a:ea typeface="Aptos" panose="020B0004020202020204" pitchFamily="34" charset="0"/>
                <a:cs typeface="Arial" panose="020B0604020202020204" pitchFamily="34" charset="0"/>
              </a:rPr>
              <a:t>This encoder maps video frames into an </a:t>
            </a:r>
            <a:r>
              <a:rPr lang="en-GB" sz="1800" b="1" dirty="0">
                <a:effectLst/>
                <a:latin typeface="Aptos" panose="020B0004020202020204" pitchFamily="34" charset="0"/>
                <a:ea typeface="Aptos" panose="020B0004020202020204" pitchFamily="34" charset="0"/>
                <a:cs typeface="Arial" panose="020B0604020202020204" pitchFamily="34" charset="0"/>
              </a:rPr>
              <a:t>embedding space</a:t>
            </a:r>
            <a:r>
              <a:rPr lang="en-GB" sz="1800" dirty="0">
                <a:effectLst/>
                <a:latin typeface="Aptos" panose="020B0004020202020204" pitchFamily="34" charset="0"/>
                <a:ea typeface="Aptos" panose="020B0004020202020204" pitchFamily="34" charset="0"/>
                <a:cs typeface="Arial" panose="020B0604020202020204" pitchFamily="34" charset="0"/>
              </a:rPr>
              <a:t> where similar states (frames) are close together, and different states are farther apart.</a:t>
            </a:r>
          </a:p>
          <a:p>
            <a:pPr>
              <a:lnSpc>
                <a:spcPct val="107000"/>
              </a:lnSpc>
              <a:spcAft>
                <a:spcPts val="800"/>
              </a:spcAft>
            </a:pPr>
            <a:r>
              <a:rPr lang="en-GB" sz="1800" dirty="0">
                <a:effectLst/>
                <a:latin typeface="Aptos" panose="020B0004020202020204" pitchFamily="34" charset="0"/>
                <a:ea typeface="Aptos" panose="020B0004020202020204" pitchFamily="34" charset="0"/>
                <a:cs typeface="Arial" panose="020B0604020202020204" pitchFamily="34" charset="0"/>
              </a:rPr>
              <a:t>  </a:t>
            </a:r>
            <a:r>
              <a:rPr lang="en-GB" sz="1800" b="1" dirty="0">
                <a:effectLst/>
                <a:latin typeface="Aptos" panose="020B0004020202020204" pitchFamily="34" charset="0"/>
                <a:ea typeface="Aptos" panose="020B0004020202020204" pitchFamily="34" charset="0"/>
                <a:cs typeface="Arial" panose="020B0604020202020204" pitchFamily="34" charset="0"/>
              </a:rPr>
              <a:t>Defining the Reward Function</a:t>
            </a:r>
            <a:endParaRPr lang="en-GB" sz="18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1800" dirty="0">
                <a:effectLst/>
                <a:latin typeface="Aptos" panose="020B0004020202020204" pitchFamily="34" charset="0"/>
                <a:ea typeface="Aptos" panose="020B0004020202020204" pitchFamily="34" charset="0"/>
                <a:cs typeface="Arial" panose="020B0604020202020204" pitchFamily="34" charset="0"/>
              </a:rPr>
              <a:t>Instead of relying on explicit robot action labels, </a:t>
            </a:r>
            <a:r>
              <a:rPr lang="en-GB" sz="1800" b="1" dirty="0">
                <a:effectLst/>
                <a:latin typeface="Aptos" panose="020B0004020202020204" pitchFamily="34" charset="0"/>
                <a:ea typeface="Aptos" panose="020B0004020202020204" pitchFamily="34" charset="0"/>
                <a:cs typeface="Arial" panose="020B0604020202020204" pitchFamily="34" charset="0"/>
              </a:rPr>
              <a:t>VIP uses goal-conditioned reinforcement learning</a:t>
            </a:r>
            <a:r>
              <a:rPr lang="en-GB" sz="1800" dirty="0">
                <a:effectLst/>
                <a:latin typeface="Aptos" panose="020B0004020202020204" pitchFamily="34" charset="0"/>
                <a:ea typeface="Aptos" panose="020B0004020202020204" pitchFamily="34" charset="0"/>
                <a:cs typeface="Arial" panose="020B0604020202020204" pitchFamily="34" charset="0"/>
              </a:rPr>
              <a:t> to extract reward signals from human goal-directed </a:t>
            </a:r>
            <a:r>
              <a:rPr lang="en-GB" sz="1800" dirty="0" err="1">
                <a:effectLst/>
                <a:latin typeface="Aptos" panose="020B0004020202020204" pitchFamily="34" charset="0"/>
                <a:ea typeface="Aptos" panose="020B0004020202020204" pitchFamily="34" charset="0"/>
                <a:cs typeface="Arial" panose="020B0604020202020204" pitchFamily="34" charset="0"/>
              </a:rPr>
              <a:t>behavior</a:t>
            </a:r>
            <a:r>
              <a:rPr lang="en-GB" sz="1800" dirty="0">
                <a:effectLst/>
                <a:latin typeface="Aptos" panose="020B0004020202020204" pitchFamily="34" charset="0"/>
                <a:ea typeface="Aptos" panose="020B0004020202020204" pitchFamily="34"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GB" sz="1800" dirty="0">
                <a:effectLst/>
                <a:latin typeface="Aptos" panose="020B0004020202020204" pitchFamily="34" charset="0"/>
                <a:ea typeface="Aptos" panose="020B0004020202020204" pitchFamily="34" charset="0"/>
                <a:cs typeface="Arial" panose="020B0604020202020204" pitchFamily="34" charset="0"/>
              </a:rPr>
              <a:t>It measures the </a:t>
            </a:r>
            <a:r>
              <a:rPr lang="en-GB" sz="1800" b="1" dirty="0">
                <a:effectLst/>
                <a:latin typeface="Aptos" panose="020B0004020202020204" pitchFamily="34" charset="0"/>
                <a:ea typeface="Aptos" panose="020B0004020202020204" pitchFamily="34" charset="0"/>
                <a:cs typeface="Arial" panose="020B0604020202020204" pitchFamily="34" charset="0"/>
              </a:rPr>
              <a:t>distance</a:t>
            </a:r>
            <a:r>
              <a:rPr lang="en-GB" sz="1800" dirty="0">
                <a:effectLst/>
                <a:latin typeface="Aptos" panose="020B0004020202020204" pitchFamily="34" charset="0"/>
                <a:ea typeface="Aptos" panose="020B0004020202020204" pitchFamily="34" charset="0"/>
                <a:cs typeface="Arial" panose="020B0604020202020204" pitchFamily="34" charset="0"/>
              </a:rPr>
              <a:t> between the robot’s current state and a goal state </a:t>
            </a:r>
            <a:r>
              <a:rPr lang="en-GB" sz="1800" b="1" dirty="0">
                <a:effectLst/>
                <a:latin typeface="Aptos" panose="020B0004020202020204" pitchFamily="34" charset="0"/>
                <a:ea typeface="Aptos" panose="020B0004020202020204" pitchFamily="34" charset="0"/>
                <a:cs typeface="Arial" panose="020B0604020202020204" pitchFamily="34" charset="0"/>
              </a:rPr>
              <a:t>in an embedding space</a:t>
            </a:r>
            <a:r>
              <a:rPr lang="en-GB" sz="1800" dirty="0">
                <a:effectLst/>
                <a:latin typeface="Aptos" panose="020B0004020202020204" pitchFamily="34" charset="0"/>
                <a:ea typeface="Aptos" panose="020B0004020202020204" pitchFamily="34" charset="0"/>
                <a:cs typeface="Arial" panose="020B0604020202020204" pitchFamily="34" charset="0"/>
              </a:rPr>
              <a:t>—the closer the robot is to the goal representation, the higher the reward.</a:t>
            </a:r>
          </a:p>
          <a:p>
            <a:pPr marL="342900" lvl="0" indent="-342900">
              <a:lnSpc>
                <a:spcPct val="107000"/>
              </a:lnSpc>
              <a:spcAft>
                <a:spcPts val="800"/>
              </a:spcAft>
              <a:buSzPts val="1000"/>
              <a:buFont typeface="Symbol" panose="05050102010706020507" pitchFamily="18" charset="2"/>
              <a:buChar char=""/>
              <a:tabLst>
                <a:tab pos="457200" algn="l"/>
              </a:tabLst>
            </a:pPr>
            <a:r>
              <a:rPr lang="en-GB" sz="1800" dirty="0">
                <a:effectLst/>
                <a:latin typeface="Aptos" panose="020B0004020202020204" pitchFamily="34" charset="0"/>
                <a:ea typeface="Aptos" panose="020B0004020202020204" pitchFamily="34" charset="0"/>
                <a:cs typeface="Arial" panose="020B0604020202020204" pitchFamily="34" charset="0"/>
              </a:rPr>
              <a:t>This makes </a:t>
            </a:r>
            <a:r>
              <a:rPr lang="en-GB" sz="1800" b="1" dirty="0">
                <a:effectLst/>
                <a:latin typeface="Aptos" panose="020B0004020202020204" pitchFamily="34" charset="0"/>
                <a:ea typeface="Aptos" panose="020B0004020202020204" pitchFamily="34" charset="0"/>
                <a:cs typeface="Arial" panose="020B0604020202020204" pitchFamily="34" charset="0"/>
              </a:rPr>
              <a:t>VIP a self-supervised learning approach</a:t>
            </a:r>
            <a:r>
              <a:rPr lang="en-GB" sz="1800" dirty="0">
                <a:effectLst/>
                <a:latin typeface="Aptos" panose="020B0004020202020204" pitchFamily="34" charset="0"/>
                <a:ea typeface="Aptos" panose="020B0004020202020204" pitchFamily="34" charset="0"/>
                <a:cs typeface="Arial" panose="020B0604020202020204" pitchFamily="34" charset="0"/>
              </a:rPr>
              <a:t>, meaning it can train on </a:t>
            </a:r>
            <a:r>
              <a:rPr lang="en-GB" sz="1800" b="1" dirty="0">
                <a:effectLst/>
                <a:latin typeface="Aptos" panose="020B0004020202020204" pitchFamily="34" charset="0"/>
                <a:ea typeface="Aptos" panose="020B0004020202020204" pitchFamily="34" charset="0"/>
                <a:cs typeface="Arial" panose="020B0604020202020204" pitchFamily="34" charset="0"/>
              </a:rPr>
              <a:t>massive</a:t>
            </a:r>
            <a:r>
              <a:rPr lang="en-GB" sz="1800" dirty="0">
                <a:effectLst/>
                <a:latin typeface="Aptos" panose="020B0004020202020204" pitchFamily="34" charset="0"/>
                <a:ea typeface="Aptos" panose="020B0004020202020204" pitchFamily="34" charset="0"/>
                <a:cs typeface="Arial" panose="020B0604020202020204" pitchFamily="34" charset="0"/>
              </a:rPr>
              <a:t> datasets without the need for hand-annotated labels.</a:t>
            </a:r>
          </a:p>
          <a:p>
            <a:pPr>
              <a:lnSpc>
                <a:spcPct val="107000"/>
              </a:lnSpc>
              <a:spcAft>
                <a:spcPts val="800"/>
              </a:spcAft>
            </a:pPr>
            <a:r>
              <a:rPr lang="en-GB" sz="1800" dirty="0">
                <a:effectLst/>
                <a:latin typeface="Aptos" panose="020B0004020202020204" pitchFamily="34" charset="0"/>
                <a:ea typeface="Aptos" panose="020B0004020202020204" pitchFamily="34" charset="0"/>
                <a:cs typeface="Arial" panose="020B0604020202020204" pitchFamily="34" charset="0"/>
              </a:rPr>
              <a:t>The result? A </a:t>
            </a:r>
            <a:r>
              <a:rPr lang="en-GB" sz="1800" b="1" dirty="0">
                <a:effectLst/>
                <a:latin typeface="Aptos" panose="020B0004020202020204" pitchFamily="34" charset="0"/>
                <a:ea typeface="Aptos" panose="020B0004020202020204" pitchFamily="34" charset="0"/>
                <a:cs typeface="Arial" panose="020B0604020202020204" pitchFamily="34" charset="0"/>
              </a:rPr>
              <a:t>generalizable reward model</a:t>
            </a:r>
            <a:r>
              <a:rPr lang="en-GB" sz="1800" dirty="0">
                <a:effectLst/>
                <a:latin typeface="Aptos" panose="020B0004020202020204" pitchFamily="34" charset="0"/>
                <a:ea typeface="Aptos" panose="020B0004020202020204" pitchFamily="34" charset="0"/>
                <a:cs typeface="Arial" panose="020B0604020202020204" pitchFamily="34" charset="0"/>
              </a:rPr>
              <a:t> that can be applied to </a:t>
            </a:r>
            <a:r>
              <a:rPr lang="en-GB" sz="1800" b="1" dirty="0">
                <a:effectLst/>
                <a:latin typeface="Aptos" panose="020B0004020202020204" pitchFamily="34" charset="0"/>
                <a:ea typeface="Aptos" panose="020B0004020202020204" pitchFamily="34" charset="0"/>
                <a:cs typeface="Arial" panose="020B0604020202020204" pitchFamily="34" charset="0"/>
              </a:rPr>
              <a:t>unseen tasks</a:t>
            </a:r>
            <a:r>
              <a:rPr lang="en-GB" sz="1800" dirty="0">
                <a:effectLst/>
                <a:latin typeface="Aptos" panose="020B0004020202020204" pitchFamily="34" charset="0"/>
                <a:ea typeface="Aptos" panose="020B0004020202020204" pitchFamily="34" charset="0"/>
                <a:cs typeface="Arial" panose="020B0604020202020204" pitchFamily="34" charset="0"/>
              </a:rPr>
              <a:t>. And this is where VIP becomes particularly valuable for IRL—since IRL aims to </a:t>
            </a:r>
            <a:r>
              <a:rPr lang="en-GB" sz="1800" b="1" dirty="0">
                <a:effectLst/>
                <a:latin typeface="Aptos" panose="020B0004020202020204" pitchFamily="34" charset="0"/>
                <a:ea typeface="Aptos" panose="020B0004020202020204" pitchFamily="34" charset="0"/>
                <a:cs typeface="Arial" panose="020B0604020202020204" pitchFamily="34" charset="0"/>
              </a:rPr>
              <a:t>extract reusable reward functions</a:t>
            </a:r>
            <a:r>
              <a:rPr lang="en-GB" sz="1800" dirty="0">
                <a:effectLst/>
                <a:latin typeface="Aptos" panose="020B0004020202020204" pitchFamily="34" charset="0"/>
                <a:ea typeface="Aptos" panose="020B0004020202020204" pitchFamily="34" charset="0"/>
                <a:cs typeface="Arial" panose="020B0604020202020204" pitchFamily="34" charset="0"/>
              </a:rPr>
              <a:t>, VIP provides a structured way to transfer these functions across different tasks and environments.</a:t>
            </a:r>
          </a:p>
          <a:p>
            <a:pPr>
              <a:lnSpc>
                <a:spcPct val="107000"/>
              </a:lnSpc>
              <a:spcAft>
                <a:spcPts val="800"/>
              </a:spcAft>
            </a:pPr>
            <a:r>
              <a:rPr lang="en-GB" sz="1800" dirty="0">
                <a:effectLst/>
                <a:latin typeface="Aptos" panose="020B0004020202020204" pitchFamily="34" charset="0"/>
                <a:ea typeface="Aptos" panose="020B0004020202020204" pitchFamily="34" charset="0"/>
                <a:cs typeface="Arial" panose="020B0604020202020204" pitchFamily="34" charset="0"/>
              </a:rPr>
              <a:t>So how does VIP actually obtain its reward function?</a:t>
            </a:r>
          </a:p>
          <a:p>
            <a:pPr marL="342900" lvl="0" indent="-342900">
              <a:lnSpc>
                <a:spcPct val="107000"/>
              </a:lnSpc>
              <a:spcAft>
                <a:spcPts val="800"/>
              </a:spcAft>
              <a:buSzPts val="1000"/>
              <a:buFont typeface="Symbol" panose="05050102010706020507" pitchFamily="18" charset="2"/>
              <a:buChar char=""/>
              <a:tabLst>
                <a:tab pos="457200" algn="l"/>
              </a:tabLst>
            </a:pPr>
            <a:r>
              <a:rPr lang="en-GB" sz="1800" b="1" dirty="0">
                <a:effectLst/>
                <a:latin typeface="Aptos" panose="020B0004020202020204" pitchFamily="34" charset="0"/>
                <a:ea typeface="Aptos" panose="020B0004020202020204" pitchFamily="34" charset="0"/>
                <a:cs typeface="Arial" panose="020B0604020202020204" pitchFamily="34" charset="0"/>
              </a:rPr>
              <a:t>First</a:t>
            </a:r>
            <a:r>
              <a:rPr lang="en-GB" sz="1800" dirty="0">
                <a:effectLst/>
                <a:latin typeface="Aptos" panose="020B0004020202020204" pitchFamily="34" charset="0"/>
                <a:ea typeface="Aptos" panose="020B0004020202020204" pitchFamily="34" charset="0"/>
                <a:cs typeface="Arial" panose="020B0604020202020204" pitchFamily="34" charset="0"/>
              </a:rPr>
              <a:t>, it learns from </a:t>
            </a:r>
            <a:r>
              <a:rPr lang="en-GB" sz="1800" b="1" dirty="0" err="1">
                <a:effectLst/>
                <a:latin typeface="Aptos" panose="020B0004020202020204" pitchFamily="34" charset="0"/>
                <a:ea typeface="Aptos" panose="020B0004020202020204" pitchFamily="34" charset="0"/>
                <a:cs typeface="Arial" panose="020B0604020202020204" pitchFamily="34" charset="0"/>
              </a:rPr>
              <a:t>unlabeled</a:t>
            </a:r>
            <a:r>
              <a:rPr lang="en-GB" sz="1800" b="1" dirty="0">
                <a:effectLst/>
                <a:latin typeface="Aptos" panose="020B0004020202020204" pitchFamily="34" charset="0"/>
                <a:ea typeface="Aptos" panose="020B0004020202020204" pitchFamily="34" charset="0"/>
                <a:cs typeface="Arial" panose="020B0604020202020204" pitchFamily="34" charset="0"/>
              </a:rPr>
              <a:t> human videos</a:t>
            </a:r>
            <a:r>
              <a:rPr lang="en-GB" sz="1800" dirty="0">
                <a:effectLst/>
                <a:latin typeface="Aptos" panose="020B0004020202020204" pitchFamily="34" charset="0"/>
                <a:ea typeface="Aptos" panose="020B0004020202020204" pitchFamily="34" charset="0"/>
                <a:cs typeface="Arial" panose="020B0604020202020204" pitchFamily="34" charset="0"/>
              </a:rPr>
              <a:t>, observing </a:t>
            </a:r>
            <a:r>
              <a:rPr lang="en-GB" sz="1800" b="1" dirty="0">
                <a:effectLst/>
                <a:latin typeface="Aptos" panose="020B0004020202020204" pitchFamily="34" charset="0"/>
                <a:ea typeface="Aptos" panose="020B0004020202020204" pitchFamily="34" charset="0"/>
                <a:cs typeface="Arial" panose="020B0604020202020204" pitchFamily="34" charset="0"/>
              </a:rPr>
              <a:t>changes in visual data</a:t>
            </a:r>
            <a:r>
              <a:rPr lang="en-GB" sz="1800" dirty="0">
                <a:effectLst/>
                <a:latin typeface="Aptos" panose="020B0004020202020204" pitchFamily="34" charset="0"/>
                <a:ea typeface="Aptos" panose="020B0004020202020204" pitchFamily="34" charset="0"/>
                <a:cs typeface="Arial" panose="020B0604020202020204" pitchFamily="34" charset="0"/>
              </a:rPr>
              <a:t> rather than explicit action labels.</a:t>
            </a:r>
          </a:p>
          <a:p>
            <a:pPr marL="342900" lvl="0" indent="-342900">
              <a:lnSpc>
                <a:spcPct val="107000"/>
              </a:lnSpc>
              <a:spcAft>
                <a:spcPts val="800"/>
              </a:spcAft>
              <a:buSzPts val="1000"/>
              <a:buFont typeface="Symbol" panose="05050102010706020507" pitchFamily="18" charset="2"/>
              <a:buChar char=""/>
              <a:tabLst>
                <a:tab pos="457200" algn="l"/>
              </a:tabLst>
            </a:pPr>
            <a:r>
              <a:rPr lang="en-GB" sz="1800" b="1" dirty="0">
                <a:effectLst/>
                <a:latin typeface="Aptos" panose="020B0004020202020204" pitchFamily="34" charset="0"/>
                <a:ea typeface="Aptos" panose="020B0004020202020204" pitchFamily="34" charset="0"/>
                <a:cs typeface="Arial" panose="020B0604020202020204" pitchFamily="34" charset="0"/>
              </a:rPr>
              <a:t>Second</a:t>
            </a:r>
            <a:r>
              <a:rPr lang="en-GB" sz="1800" dirty="0">
                <a:effectLst/>
                <a:latin typeface="Aptos" panose="020B0004020202020204" pitchFamily="34" charset="0"/>
                <a:ea typeface="Aptos" panose="020B0004020202020204" pitchFamily="34" charset="0"/>
                <a:cs typeface="Arial" panose="020B0604020202020204" pitchFamily="34" charset="0"/>
              </a:rPr>
              <a:t>, it uses </a:t>
            </a:r>
            <a:r>
              <a:rPr lang="en-GB" sz="1800" b="1" dirty="0">
                <a:effectLst/>
                <a:latin typeface="Aptos" panose="020B0004020202020204" pitchFamily="34" charset="0"/>
                <a:ea typeface="Aptos" panose="020B0004020202020204" pitchFamily="34" charset="0"/>
                <a:cs typeface="Arial" panose="020B0604020202020204" pitchFamily="34" charset="0"/>
              </a:rPr>
              <a:t>goal-conditioned rewards</a:t>
            </a:r>
            <a:r>
              <a:rPr lang="en-GB" sz="1800" dirty="0">
                <a:effectLst/>
                <a:latin typeface="Aptos" panose="020B0004020202020204" pitchFamily="34" charset="0"/>
                <a:ea typeface="Aptos" panose="020B0004020202020204" pitchFamily="34" charset="0"/>
                <a:cs typeface="Arial" panose="020B0604020202020204" pitchFamily="34" charset="0"/>
              </a:rPr>
              <a:t>, measuring how close the current visual embedding is to the goal state.</a:t>
            </a:r>
          </a:p>
          <a:p>
            <a:pPr marL="342900" lvl="0" indent="-342900">
              <a:lnSpc>
                <a:spcPct val="107000"/>
              </a:lnSpc>
              <a:spcAft>
                <a:spcPts val="800"/>
              </a:spcAft>
              <a:buSzPts val="1000"/>
              <a:buFont typeface="Symbol" panose="05050102010706020507" pitchFamily="18" charset="2"/>
              <a:buChar char=""/>
              <a:tabLst>
                <a:tab pos="457200" algn="l"/>
              </a:tabLst>
            </a:pPr>
            <a:r>
              <a:rPr lang="en-GB" sz="1800" b="1" dirty="0">
                <a:effectLst/>
                <a:latin typeface="Aptos" panose="020B0004020202020204" pitchFamily="34" charset="0"/>
                <a:ea typeface="Aptos" panose="020B0004020202020204" pitchFamily="34" charset="0"/>
                <a:cs typeface="Arial" panose="020B0604020202020204" pitchFamily="34" charset="0"/>
              </a:rPr>
              <a:t>Finally</a:t>
            </a:r>
            <a:r>
              <a:rPr lang="en-GB" sz="1800" dirty="0">
                <a:effectLst/>
                <a:latin typeface="Aptos" panose="020B0004020202020204" pitchFamily="34" charset="0"/>
                <a:ea typeface="Aptos" panose="020B0004020202020204" pitchFamily="34" charset="0"/>
                <a:cs typeface="Arial" panose="020B0604020202020204" pitchFamily="34" charset="0"/>
              </a:rPr>
              <a:t>, VIP operates in a </a:t>
            </a:r>
            <a:r>
              <a:rPr lang="en-GB" sz="1800" b="1" dirty="0">
                <a:effectLst/>
                <a:latin typeface="Aptos" panose="020B0004020202020204" pitchFamily="34" charset="0"/>
                <a:ea typeface="Aptos" panose="020B0004020202020204" pitchFamily="34" charset="0"/>
                <a:cs typeface="Arial" panose="020B0604020202020204" pitchFamily="34" charset="0"/>
              </a:rPr>
              <a:t>self-supervised manner</a:t>
            </a:r>
            <a:r>
              <a:rPr lang="en-GB" sz="1800" dirty="0">
                <a:effectLst/>
                <a:latin typeface="Aptos" panose="020B0004020202020204" pitchFamily="34" charset="0"/>
                <a:ea typeface="Aptos" panose="020B0004020202020204" pitchFamily="34" charset="0"/>
                <a:cs typeface="Arial" panose="020B0604020202020204" pitchFamily="34" charset="0"/>
              </a:rPr>
              <a:t>, where the reward signal emerges naturally from </a:t>
            </a:r>
            <a:r>
              <a:rPr lang="en-GB" sz="1800" b="1" dirty="0">
                <a:effectLst/>
                <a:latin typeface="Aptos" panose="020B0004020202020204" pitchFamily="34" charset="0"/>
                <a:ea typeface="Aptos" panose="020B0004020202020204" pitchFamily="34" charset="0"/>
                <a:cs typeface="Arial" panose="020B0604020202020204" pitchFamily="34" charset="0"/>
              </a:rPr>
              <a:t>visual progress toward the goal</a:t>
            </a:r>
            <a:r>
              <a:rPr lang="en-GB" sz="1800" dirty="0">
                <a:effectLst/>
                <a:latin typeface="Aptos" panose="020B0004020202020204" pitchFamily="34" charset="0"/>
                <a:ea typeface="Aptos" panose="020B0004020202020204" pitchFamily="34" charset="0"/>
                <a:cs typeface="Arial" panose="020B0604020202020204" pitchFamily="34" charset="0"/>
              </a:rPr>
              <a:t>.</a:t>
            </a:r>
          </a:p>
          <a:p>
            <a:pPr>
              <a:lnSpc>
                <a:spcPct val="107000"/>
              </a:lnSpc>
              <a:spcAft>
                <a:spcPts val="800"/>
              </a:spcAft>
            </a:pPr>
            <a:r>
              <a:rPr lang="en-GB" sz="1800" dirty="0">
                <a:effectLst/>
                <a:latin typeface="Aptos" panose="020B0004020202020204" pitchFamily="34" charset="0"/>
                <a:ea typeface="Aptos" panose="020B0004020202020204" pitchFamily="34" charset="0"/>
                <a:cs typeface="Arial" panose="020B0604020202020204" pitchFamily="34" charset="0"/>
              </a:rPr>
              <a:t>The big takeaway? </a:t>
            </a:r>
            <a:r>
              <a:rPr lang="en-GB" sz="1800" b="1" dirty="0">
                <a:effectLst/>
                <a:latin typeface="Aptos" panose="020B0004020202020204" pitchFamily="34" charset="0"/>
                <a:ea typeface="Aptos" panose="020B0004020202020204" pitchFamily="34" charset="0"/>
                <a:cs typeface="Arial" panose="020B0604020202020204" pitchFamily="34" charset="0"/>
              </a:rPr>
              <a:t>VIP doesn’t require explicit demonstrations or manually designed reward labels—it learns by simply watching humans in action.</a:t>
            </a:r>
            <a:endParaRPr lang="en-GB" sz="18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en-GB" sz="1800" b="1" dirty="0">
                <a:effectLst/>
                <a:latin typeface="Aptos" panose="020B0004020202020204" pitchFamily="34" charset="0"/>
                <a:ea typeface="Aptos" panose="020B0004020202020204" pitchFamily="34" charset="0"/>
                <a:cs typeface="Arial" panose="020B0604020202020204" pitchFamily="34" charset="0"/>
              </a:rPr>
              <a:t>3. Unsupervised Perceptual Rewards for Imitation Learning</a:t>
            </a:r>
            <a:endParaRPr lang="en-GB" sz="18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en-GB" sz="1800" dirty="0">
                <a:effectLst/>
                <a:latin typeface="Aptos" panose="020B0004020202020204" pitchFamily="34" charset="0"/>
                <a:ea typeface="Aptos" panose="020B0004020202020204" pitchFamily="34" charset="0"/>
                <a:cs typeface="Arial" panose="020B0604020202020204" pitchFamily="34" charset="0"/>
              </a:rPr>
              <a:t>Next, let’s discuss the paper </a:t>
            </a:r>
            <a:r>
              <a:rPr lang="en-GB" sz="1800" b="1" dirty="0">
                <a:effectLst/>
                <a:latin typeface="Aptos" panose="020B0004020202020204" pitchFamily="34" charset="0"/>
                <a:ea typeface="Aptos" panose="020B0004020202020204" pitchFamily="34" charset="0"/>
                <a:cs typeface="Arial" panose="020B0604020202020204" pitchFamily="34" charset="0"/>
              </a:rPr>
              <a:t>“Unsupervised Perceptual Rewards for Imitation Learning.”</a:t>
            </a:r>
            <a:r>
              <a:rPr lang="en-GB" sz="1800" dirty="0">
                <a:effectLst/>
                <a:latin typeface="Aptos" panose="020B0004020202020204" pitchFamily="34" charset="0"/>
                <a:ea typeface="Aptos" panose="020B0004020202020204" pitchFamily="34" charset="0"/>
                <a:cs typeface="Arial" panose="020B0604020202020204" pitchFamily="34" charset="0"/>
              </a:rPr>
              <a:t> This method </a:t>
            </a:r>
            <a:r>
              <a:rPr lang="en-GB" sz="1800" b="1" dirty="0">
                <a:effectLst/>
                <a:latin typeface="Aptos" panose="020B0004020202020204" pitchFamily="34" charset="0"/>
                <a:ea typeface="Aptos" panose="020B0004020202020204" pitchFamily="34" charset="0"/>
                <a:cs typeface="Arial" panose="020B0604020202020204" pitchFamily="34" charset="0"/>
              </a:rPr>
              <a:t>automatically discovers task sub-goals</a:t>
            </a:r>
            <a:r>
              <a:rPr lang="en-GB" sz="1800" dirty="0">
                <a:effectLst/>
                <a:latin typeface="Aptos" panose="020B0004020202020204" pitchFamily="34" charset="0"/>
                <a:ea typeface="Aptos" panose="020B0004020202020204" pitchFamily="34" charset="0"/>
                <a:cs typeface="Arial" panose="020B0604020202020204" pitchFamily="34" charset="0"/>
              </a:rPr>
              <a:t> from human demonstration videos.</a:t>
            </a:r>
          </a:p>
          <a:p>
            <a:pPr>
              <a:lnSpc>
                <a:spcPct val="107000"/>
              </a:lnSpc>
              <a:spcAft>
                <a:spcPts val="800"/>
              </a:spcAft>
            </a:pPr>
            <a:r>
              <a:rPr lang="en-GB" sz="1800" dirty="0">
                <a:effectLst/>
                <a:latin typeface="Aptos" panose="020B0004020202020204" pitchFamily="34" charset="0"/>
                <a:ea typeface="Aptos" panose="020B0004020202020204" pitchFamily="34" charset="0"/>
                <a:cs typeface="Arial" panose="020B0604020202020204" pitchFamily="34" charset="0"/>
              </a:rPr>
              <a:t>Instead of requiring predefined rewards, the model learns which steps matter by </a:t>
            </a:r>
            <a:r>
              <a:rPr lang="en-GB" sz="1800" b="1" dirty="0">
                <a:effectLst/>
                <a:latin typeface="Aptos" panose="020B0004020202020204" pitchFamily="34" charset="0"/>
                <a:ea typeface="Aptos" panose="020B0004020202020204" pitchFamily="34" charset="0"/>
                <a:cs typeface="Arial" panose="020B0604020202020204" pitchFamily="34" charset="0"/>
              </a:rPr>
              <a:t>training classifiers on high-level visual features</a:t>
            </a:r>
            <a:r>
              <a:rPr lang="en-GB" sz="1800" dirty="0">
                <a:effectLst/>
                <a:latin typeface="Aptos" panose="020B0004020202020204" pitchFamily="34" charset="0"/>
                <a:ea typeface="Aptos" panose="020B0004020202020204" pitchFamily="34" charset="0"/>
                <a:cs typeface="Arial" panose="020B0604020202020204" pitchFamily="34" charset="0"/>
              </a:rPr>
              <a:t> extracted from a deep learning model.</a:t>
            </a:r>
          </a:p>
          <a:p>
            <a:pPr>
              <a:lnSpc>
                <a:spcPct val="107000"/>
              </a:lnSpc>
              <a:spcAft>
                <a:spcPts val="800"/>
              </a:spcAft>
            </a:pPr>
            <a:r>
              <a:rPr lang="en-GB" sz="1800" dirty="0">
                <a:effectLst/>
                <a:latin typeface="Aptos" panose="020B0004020202020204" pitchFamily="34" charset="0"/>
                <a:ea typeface="Aptos" panose="020B0004020202020204" pitchFamily="34" charset="0"/>
                <a:cs typeface="Arial" panose="020B0604020202020204" pitchFamily="34" charset="0"/>
              </a:rPr>
              <a:t>Why is this important?</a:t>
            </a:r>
          </a:p>
          <a:p>
            <a:pPr marL="342900" lvl="0" indent="-342900">
              <a:lnSpc>
                <a:spcPct val="107000"/>
              </a:lnSpc>
              <a:spcAft>
                <a:spcPts val="800"/>
              </a:spcAft>
              <a:buSzPts val="1000"/>
              <a:buFont typeface="Symbol" panose="05050102010706020507" pitchFamily="18" charset="2"/>
              <a:buChar char=""/>
              <a:tabLst>
                <a:tab pos="457200" algn="l"/>
              </a:tabLst>
            </a:pPr>
            <a:r>
              <a:rPr lang="en-GB" sz="1800" dirty="0">
                <a:effectLst/>
                <a:latin typeface="Aptos" panose="020B0004020202020204" pitchFamily="34" charset="0"/>
                <a:ea typeface="Aptos" panose="020B0004020202020204" pitchFamily="34" charset="0"/>
                <a:cs typeface="Arial" panose="020B0604020202020204" pitchFamily="34" charset="0"/>
              </a:rPr>
              <a:t>It provides </a:t>
            </a:r>
            <a:r>
              <a:rPr lang="en-GB" sz="1800" b="1" dirty="0">
                <a:effectLst/>
                <a:latin typeface="Aptos" panose="020B0004020202020204" pitchFamily="34" charset="0"/>
                <a:ea typeface="Aptos" panose="020B0004020202020204" pitchFamily="34" charset="0"/>
                <a:cs typeface="Arial" panose="020B0604020202020204" pitchFamily="34" charset="0"/>
              </a:rPr>
              <a:t>structured feedback</a:t>
            </a:r>
            <a:r>
              <a:rPr lang="en-GB" sz="1800" dirty="0">
                <a:effectLst/>
                <a:latin typeface="Aptos" panose="020B0004020202020204" pitchFamily="34" charset="0"/>
                <a:ea typeface="Aptos" panose="020B0004020202020204" pitchFamily="34" charset="0"/>
                <a:cs typeface="Arial" panose="020B0604020202020204" pitchFamily="34" charset="0"/>
              </a:rPr>
              <a:t> at different stages of a task, helping an agent learn </a:t>
            </a:r>
            <a:r>
              <a:rPr lang="en-GB" sz="1800" b="1" dirty="0">
                <a:effectLst/>
                <a:latin typeface="Aptos" panose="020B0004020202020204" pitchFamily="34" charset="0"/>
                <a:ea typeface="Aptos" panose="020B0004020202020204" pitchFamily="34" charset="0"/>
                <a:cs typeface="Arial" panose="020B0604020202020204" pitchFamily="34" charset="0"/>
              </a:rPr>
              <a:t>not just the final goal but also the intermediate steps</a:t>
            </a:r>
            <a:r>
              <a:rPr lang="en-GB" sz="1800" dirty="0">
                <a:effectLst/>
                <a:latin typeface="Aptos" panose="020B0004020202020204" pitchFamily="34" charset="0"/>
                <a:ea typeface="Aptos" panose="020B0004020202020204" pitchFamily="34" charset="0"/>
                <a:cs typeface="Arial" panose="020B0604020202020204" pitchFamily="34" charset="0"/>
              </a:rPr>
              <a:t>—something that’s often missing in traditional RL and IRL methods.</a:t>
            </a:r>
          </a:p>
          <a:p>
            <a:pPr marL="342900" lvl="0" indent="-342900">
              <a:lnSpc>
                <a:spcPct val="107000"/>
              </a:lnSpc>
              <a:spcAft>
                <a:spcPts val="800"/>
              </a:spcAft>
              <a:buSzPts val="1000"/>
              <a:buFont typeface="Symbol" panose="05050102010706020507" pitchFamily="18" charset="2"/>
              <a:buChar char=""/>
              <a:tabLst>
                <a:tab pos="457200" algn="l"/>
              </a:tabLst>
            </a:pPr>
            <a:r>
              <a:rPr lang="en-GB" sz="1800" dirty="0">
                <a:effectLst/>
                <a:latin typeface="Aptos" panose="020B0004020202020204" pitchFamily="34" charset="0"/>
                <a:ea typeface="Aptos" panose="020B0004020202020204" pitchFamily="34" charset="0"/>
                <a:cs typeface="Arial" panose="020B0604020202020204" pitchFamily="34" charset="0"/>
              </a:rPr>
              <a:t>The learned reward function is based on </a:t>
            </a:r>
            <a:r>
              <a:rPr lang="en-GB" sz="1800" b="1" dirty="0">
                <a:effectLst/>
                <a:latin typeface="Aptos" panose="020B0004020202020204" pitchFamily="34" charset="0"/>
                <a:ea typeface="Aptos" panose="020B0004020202020204" pitchFamily="34" charset="0"/>
                <a:cs typeface="Arial" panose="020B0604020202020204" pitchFamily="34" charset="0"/>
              </a:rPr>
              <a:t>step-wise classifiers</a:t>
            </a:r>
            <a:r>
              <a:rPr lang="en-GB" sz="1800" dirty="0">
                <a:effectLst/>
                <a:latin typeface="Aptos" panose="020B0004020202020204" pitchFamily="34" charset="0"/>
                <a:ea typeface="Aptos" panose="020B0004020202020204" pitchFamily="34" charset="0"/>
                <a:cs typeface="Arial" panose="020B0604020202020204" pitchFamily="34" charset="0"/>
              </a:rPr>
              <a:t>, which means the agent receives </a:t>
            </a:r>
            <a:r>
              <a:rPr lang="en-GB" sz="1800" b="1" dirty="0">
                <a:effectLst/>
                <a:latin typeface="Aptos" panose="020B0004020202020204" pitchFamily="34" charset="0"/>
                <a:ea typeface="Aptos" panose="020B0004020202020204" pitchFamily="34" charset="0"/>
                <a:cs typeface="Arial" panose="020B0604020202020204" pitchFamily="34" charset="0"/>
              </a:rPr>
              <a:t>continuous feedback</a:t>
            </a:r>
            <a:r>
              <a:rPr lang="en-GB" sz="1800" dirty="0">
                <a:effectLst/>
                <a:latin typeface="Aptos" panose="020B0004020202020204" pitchFamily="34" charset="0"/>
                <a:ea typeface="Aptos" panose="020B0004020202020204" pitchFamily="34" charset="0"/>
                <a:cs typeface="Arial" panose="020B0604020202020204" pitchFamily="34" charset="0"/>
              </a:rPr>
              <a:t> throughout the task rather than just at the end.</a:t>
            </a:r>
          </a:p>
          <a:p>
            <a:pPr marL="342900" lvl="0" indent="-342900">
              <a:lnSpc>
                <a:spcPct val="107000"/>
              </a:lnSpc>
              <a:spcAft>
                <a:spcPts val="800"/>
              </a:spcAft>
              <a:buSzPts val="1000"/>
              <a:buFont typeface="Symbol" panose="05050102010706020507" pitchFamily="18" charset="2"/>
              <a:buChar char=""/>
              <a:tabLst>
                <a:tab pos="457200" algn="l"/>
              </a:tabLst>
            </a:pPr>
            <a:r>
              <a:rPr lang="en-GB" sz="1800" dirty="0">
                <a:effectLst/>
                <a:latin typeface="Aptos" panose="020B0004020202020204" pitchFamily="34" charset="0"/>
                <a:ea typeface="Aptos" panose="020B0004020202020204" pitchFamily="34" charset="0"/>
                <a:cs typeface="Arial" panose="020B0604020202020204" pitchFamily="34" charset="0"/>
              </a:rPr>
              <a:t>This aligns well with </a:t>
            </a:r>
            <a:r>
              <a:rPr lang="en-GB" sz="1800" b="1" dirty="0">
                <a:effectLst/>
                <a:latin typeface="Aptos" panose="020B0004020202020204" pitchFamily="34" charset="0"/>
                <a:ea typeface="Aptos" panose="020B0004020202020204" pitchFamily="34" charset="0"/>
                <a:cs typeface="Arial" panose="020B0604020202020204" pitchFamily="34" charset="0"/>
              </a:rPr>
              <a:t>IRL methodologies</a:t>
            </a:r>
            <a:r>
              <a:rPr lang="en-GB" sz="1800" dirty="0">
                <a:effectLst/>
                <a:latin typeface="Aptos" panose="020B0004020202020204" pitchFamily="34" charset="0"/>
                <a:ea typeface="Aptos" panose="020B0004020202020204" pitchFamily="34" charset="0"/>
                <a:cs typeface="Arial" panose="020B0604020202020204" pitchFamily="34" charset="0"/>
              </a:rPr>
              <a:t> that focus on decomposing complex tasks into smaller, more manageable steps.</a:t>
            </a:r>
          </a:p>
          <a:p>
            <a:pPr>
              <a:lnSpc>
                <a:spcPct val="107000"/>
              </a:lnSpc>
              <a:spcAft>
                <a:spcPts val="800"/>
              </a:spcAft>
            </a:pPr>
            <a:r>
              <a:rPr lang="en-GB" sz="1800" dirty="0">
                <a:effectLst/>
                <a:latin typeface="Aptos" panose="020B0004020202020204" pitchFamily="34" charset="0"/>
                <a:ea typeface="Aptos" panose="020B0004020202020204" pitchFamily="34" charset="0"/>
                <a:cs typeface="Arial" panose="020B0604020202020204" pitchFamily="34" charset="0"/>
              </a:rPr>
              <a:t>This approach is similar to </a:t>
            </a:r>
            <a:r>
              <a:rPr lang="en-GB" sz="1800" b="1" dirty="0">
                <a:effectLst/>
                <a:latin typeface="Aptos" panose="020B0004020202020204" pitchFamily="34" charset="0"/>
                <a:ea typeface="Aptos" panose="020B0004020202020204" pitchFamily="34" charset="0"/>
                <a:cs typeface="Arial" panose="020B0604020202020204" pitchFamily="34" charset="0"/>
              </a:rPr>
              <a:t>Sub-goal Weighted IRL (SWIRL)</a:t>
            </a:r>
            <a:r>
              <a:rPr lang="en-GB" sz="1800" dirty="0">
                <a:effectLst/>
                <a:latin typeface="Aptos" panose="020B0004020202020204" pitchFamily="34" charset="0"/>
                <a:ea typeface="Aptos" panose="020B0004020202020204" pitchFamily="34" charset="0"/>
                <a:cs typeface="Arial" panose="020B0604020202020204" pitchFamily="34" charset="0"/>
              </a:rPr>
              <a:t> and other segmentation-based IRL methods, which also aim to </a:t>
            </a:r>
            <a:r>
              <a:rPr lang="en-GB" sz="1800" b="1" dirty="0">
                <a:effectLst/>
                <a:latin typeface="Aptos" panose="020B0004020202020204" pitchFamily="34" charset="0"/>
                <a:ea typeface="Aptos" panose="020B0004020202020204" pitchFamily="34" charset="0"/>
                <a:cs typeface="Arial" panose="020B0604020202020204" pitchFamily="34" charset="0"/>
              </a:rPr>
              <a:t>break down tasks into meaningful sub-goals for improved learning efficiency</a:t>
            </a:r>
            <a:r>
              <a:rPr lang="en-GB" sz="1800" dirty="0">
                <a:effectLst/>
                <a:latin typeface="Aptos" panose="020B0004020202020204" pitchFamily="34" charset="0"/>
                <a:ea typeface="Aptos" panose="020B0004020202020204" pitchFamily="34" charset="0"/>
                <a:cs typeface="Arial" panose="020B0604020202020204" pitchFamily="34" charset="0"/>
              </a:rPr>
              <a:t>.</a:t>
            </a:r>
          </a:p>
          <a:p>
            <a:endParaRPr lang="en-GB" dirty="0"/>
          </a:p>
        </p:txBody>
      </p:sp>
      <p:sp>
        <p:nvSpPr>
          <p:cNvPr id="4" name="Slide Number Placeholder 3">
            <a:extLst>
              <a:ext uri="{FF2B5EF4-FFF2-40B4-BE49-F238E27FC236}">
                <a16:creationId xmlns:a16="http://schemas.microsoft.com/office/drawing/2014/main" id="{20514A5E-D8C7-C520-88D1-4179B85AF363}"/>
              </a:ext>
            </a:extLst>
          </p:cNvPr>
          <p:cNvSpPr>
            <a:spLocks noGrp="1"/>
          </p:cNvSpPr>
          <p:nvPr>
            <p:ph type="sldNum" sz="quarter" idx="5"/>
          </p:nvPr>
        </p:nvSpPr>
        <p:spPr/>
        <p:txBody>
          <a:bodyPr/>
          <a:lstStyle/>
          <a:p>
            <a:fld id="{E8981AC9-68E6-4526-B24C-02F9BF8B028E}" type="slidenum">
              <a:rPr lang="en-GB" smtClean="0"/>
              <a:t>5</a:t>
            </a:fld>
            <a:endParaRPr lang="en-GB"/>
          </a:p>
        </p:txBody>
      </p:sp>
    </p:spTree>
    <p:extLst>
      <p:ext uri="{BB962C8B-B14F-4D97-AF65-F5344CB8AC3E}">
        <p14:creationId xmlns:p14="http://schemas.microsoft.com/office/powerpoint/2010/main" val="615236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449EB1-4E09-A2CB-164B-B98ED1A0F6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F889AB-D7CC-51FA-D8D7-ABBD7BFCA6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FFAFF0-C1CE-4586-6DEE-418ADD4B889F}"/>
              </a:ext>
            </a:extLst>
          </p:cNvPr>
          <p:cNvSpPr>
            <a:spLocks noGrp="1"/>
          </p:cNvSpPr>
          <p:nvPr>
            <p:ph type="body" idx="1"/>
          </p:nvPr>
        </p:nvSpPr>
        <p:spPr/>
        <p:txBody>
          <a:bodyPr/>
          <a:lstStyle/>
          <a:p>
            <a:pPr>
              <a:lnSpc>
                <a:spcPct val="107000"/>
              </a:lnSpc>
              <a:spcAft>
                <a:spcPts val="800"/>
              </a:spcAft>
            </a:pPr>
            <a:r>
              <a:rPr lang="en-GB" sz="1100" b="1" dirty="0">
                <a:effectLst/>
                <a:latin typeface="Aptos" panose="020B0004020202020204" pitchFamily="34" charset="0"/>
                <a:ea typeface="Aptos" panose="020B0004020202020204" pitchFamily="34" charset="0"/>
                <a:cs typeface="Arial" panose="020B0604020202020204" pitchFamily="34" charset="0"/>
              </a:rPr>
              <a:t>4. Model-Based IRL from Visual Demonstrations</a:t>
            </a:r>
            <a:endParaRPr lang="en-GB" sz="11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en-GB" sz="1100" dirty="0">
                <a:effectLst/>
                <a:latin typeface="Aptos" panose="020B0004020202020204" pitchFamily="34" charset="0"/>
                <a:ea typeface="Aptos" panose="020B0004020202020204" pitchFamily="34" charset="0"/>
                <a:cs typeface="Arial" panose="020B0604020202020204" pitchFamily="34" charset="0"/>
              </a:rPr>
              <a:t>The third paper we’ll discuss is </a:t>
            </a:r>
            <a:r>
              <a:rPr lang="en-GB" sz="1100" b="1" dirty="0">
                <a:effectLst/>
                <a:latin typeface="Aptos" panose="020B0004020202020204" pitchFamily="34" charset="0"/>
                <a:ea typeface="Aptos" panose="020B0004020202020204" pitchFamily="34" charset="0"/>
                <a:cs typeface="Arial" panose="020B0604020202020204" pitchFamily="34" charset="0"/>
              </a:rPr>
              <a:t>“Model-Based Inverse Reinforcement Learning from Visual Demonstrations.”</a:t>
            </a:r>
            <a:r>
              <a:rPr lang="en-GB" sz="1100" dirty="0">
                <a:effectLst/>
                <a:latin typeface="Aptos" panose="020B0004020202020204" pitchFamily="34" charset="0"/>
                <a:ea typeface="Aptos" panose="020B0004020202020204" pitchFamily="34" charset="0"/>
                <a:cs typeface="Arial" panose="020B0604020202020204" pitchFamily="34" charset="0"/>
              </a:rPr>
              <a:t> Unlike </a:t>
            </a:r>
            <a:r>
              <a:rPr lang="en-GB" sz="1100" b="1" dirty="0">
                <a:effectLst/>
                <a:latin typeface="Aptos" panose="020B0004020202020204" pitchFamily="34" charset="0"/>
                <a:ea typeface="Aptos" panose="020B0004020202020204" pitchFamily="34" charset="0"/>
                <a:cs typeface="Arial" panose="020B0604020202020204" pitchFamily="34" charset="0"/>
              </a:rPr>
              <a:t>model-free IRL</a:t>
            </a:r>
            <a:r>
              <a:rPr lang="en-GB" sz="1100" dirty="0">
                <a:effectLst/>
                <a:latin typeface="Aptos" panose="020B0004020202020204" pitchFamily="34" charset="0"/>
                <a:ea typeface="Aptos" panose="020B0004020202020204" pitchFamily="34" charset="0"/>
                <a:cs typeface="Arial" panose="020B0604020202020204" pitchFamily="34" charset="0"/>
              </a:rPr>
              <a:t>, which learns policies directly from experience, this method explicitly </a:t>
            </a:r>
            <a:r>
              <a:rPr lang="en-GB" sz="1100" b="1" dirty="0">
                <a:effectLst/>
                <a:latin typeface="Aptos" panose="020B0004020202020204" pitchFamily="34" charset="0"/>
                <a:ea typeface="Aptos" panose="020B0004020202020204" pitchFamily="34" charset="0"/>
                <a:cs typeface="Arial" panose="020B0604020202020204" pitchFamily="34" charset="0"/>
              </a:rPr>
              <a:t>learns a dynamics model</a:t>
            </a:r>
            <a:r>
              <a:rPr lang="en-GB" sz="1100" dirty="0">
                <a:effectLst/>
                <a:latin typeface="Aptos" panose="020B0004020202020204" pitchFamily="34" charset="0"/>
                <a:ea typeface="Aptos" panose="020B0004020202020204" pitchFamily="34" charset="0"/>
                <a:cs typeface="Arial" panose="020B0604020202020204" pitchFamily="34" charset="0"/>
              </a:rPr>
              <a:t> of the environment.</a:t>
            </a:r>
          </a:p>
          <a:p>
            <a:pPr>
              <a:lnSpc>
                <a:spcPct val="107000"/>
              </a:lnSpc>
              <a:spcAft>
                <a:spcPts val="800"/>
              </a:spcAft>
            </a:pPr>
            <a:r>
              <a:rPr lang="en-GB" sz="1100" dirty="0">
                <a:effectLst/>
                <a:latin typeface="Aptos" panose="020B0004020202020204" pitchFamily="34" charset="0"/>
                <a:ea typeface="Aptos" panose="020B0004020202020204" pitchFamily="34" charset="0"/>
                <a:cs typeface="Arial" panose="020B0604020202020204" pitchFamily="34" charset="0"/>
              </a:rPr>
              <a:t>Why does this matter?</a:t>
            </a:r>
          </a:p>
          <a:p>
            <a:pPr marL="342900" lvl="0" indent="-342900">
              <a:lnSpc>
                <a:spcPct val="107000"/>
              </a:lnSpc>
              <a:spcAft>
                <a:spcPts val="800"/>
              </a:spcAft>
              <a:buSzPts val="1000"/>
              <a:buFont typeface="Symbol" panose="05050102010706020507" pitchFamily="18" charset="2"/>
              <a:buChar char=""/>
              <a:tabLst>
                <a:tab pos="457200" algn="l"/>
              </a:tabLst>
            </a:pPr>
            <a:r>
              <a:rPr lang="en-GB" sz="1100" dirty="0">
                <a:effectLst/>
                <a:latin typeface="Aptos" panose="020B0004020202020204" pitchFamily="34" charset="0"/>
                <a:ea typeface="Aptos" panose="020B0004020202020204" pitchFamily="34" charset="0"/>
                <a:cs typeface="Arial" panose="020B0604020202020204" pitchFamily="34" charset="0"/>
              </a:rPr>
              <a:t>A </a:t>
            </a:r>
            <a:r>
              <a:rPr lang="en-GB" sz="1100" b="1" dirty="0">
                <a:effectLst/>
                <a:latin typeface="Aptos" panose="020B0004020202020204" pitchFamily="34" charset="0"/>
                <a:ea typeface="Aptos" panose="020B0004020202020204" pitchFamily="34" charset="0"/>
                <a:cs typeface="Arial" panose="020B0604020202020204" pitchFamily="34" charset="0"/>
              </a:rPr>
              <a:t>model-based approach</a:t>
            </a:r>
            <a:r>
              <a:rPr lang="en-GB" sz="1100" dirty="0">
                <a:effectLst/>
                <a:latin typeface="Aptos" panose="020B0004020202020204" pitchFamily="34" charset="0"/>
                <a:ea typeface="Aptos" panose="020B0004020202020204" pitchFamily="34" charset="0"/>
                <a:cs typeface="Arial" panose="020B0604020202020204" pitchFamily="34" charset="0"/>
              </a:rPr>
              <a:t> allows for </a:t>
            </a:r>
            <a:r>
              <a:rPr lang="en-GB" sz="1100" b="1" dirty="0">
                <a:effectLst/>
                <a:latin typeface="Aptos" panose="020B0004020202020204" pitchFamily="34" charset="0"/>
                <a:ea typeface="Aptos" panose="020B0004020202020204" pitchFamily="34" charset="0"/>
                <a:cs typeface="Arial" panose="020B0604020202020204" pitchFamily="34" charset="0"/>
              </a:rPr>
              <a:t>planning over predicted future states</a:t>
            </a:r>
            <a:r>
              <a:rPr lang="en-GB" sz="1100" dirty="0">
                <a:effectLst/>
                <a:latin typeface="Aptos" panose="020B0004020202020204" pitchFamily="34" charset="0"/>
                <a:ea typeface="Aptos" panose="020B0004020202020204" pitchFamily="34" charset="0"/>
                <a:cs typeface="Arial" panose="020B0604020202020204" pitchFamily="34" charset="0"/>
              </a:rPr>
              <a:t>, reducing the need for trial-and-error learning.</a:t>
            </a:r>
          </a:p>
          <a:p>
            <a:pPr marL="342900" lvl="0" indent="-342900">
              <a:lnSpc>
                <a:spcPct val="107000"/>
              </a:lnSpc>
              <a:spcAft>
                <a:spcPts val="800"/>
              </a:spcAft>
              <a:buSzPts val="1000"/>
              <a:buFont typeface="Symbol" panose="05050102010706020507" pitchFamily="18" charset="2"/>
              <a:buChar char=""/>
              <a:tabLst>
                <a:tab pos="457200" algn="l"/>
              </a:tabLst>
            </a:pPr>
            <a:r>
              <a:rPr lang="en-GB" sz="1100" dirty="0">
                <a:effectLst/>
                <a:latin typeface="Aptos" panose="020B0004020202020204" pitchFamily="34" charset="0"/>
                <a:ea typeface="Aptos" panose="020B0004020202020204" pitchFamily="34" charset="0"/>
                <a:cs typeface="Arial" panose="020B0604020202020204" pitchFamily="34" charset="0"/>
              </a:rPr>
              <a:t>The system consists of three main components:</a:t>
            </a:r>
          </a:p>
          <a:p>
            <a:pPr marL="742950" lvl="1" indent="-285750">
              <a:lnSpc>
                <a:spcPct val="107000"/>
              </a:lnSpc>
              <a:spcAft>
                <a:spcPts val="800"/>
              </a:spcAft>
              <a:buFont typeface="+mj-lt"/>
              <a:buAutoNum type="arabicPeriod"/>
              <a:tabLst>
                <a:tab pos="914400" algn="l"/>
              </a:tabLst>
            </a:pPr>
            <a:r>
              <a:rPr lang="en-GB" sz="1100" b="1" dirty="0">
                <a:effectLst/>
                <a:latin typeface="Aptos" panose="020B0004020202020204" pitchFamily="34" charset="0"/>
                <a:ea typeface="Aptos" panose="020B0004020202020204" pitchFamily="34" charset="0"/>
                <a:cs typeface="Arial" panose="020B0604020202020204" pitchFamily="34" charset="0"/>
              </a:rPr>
              <a:t>A </a:t>
            </a:r>
            <a:r>
              <a:rPr lang="en-GB" sz="1100" b="1" dirty="0" err="1">
                <a:effectLst/>
                <a:latin typeface="Aptos" panose="020B0004020202020204" pitchFamily="34" charset="0"/>
                <a:ea typeface="Aptos" panose="020B0004020202020204" pitchFamily="34" charset="0"/>
                <a:cs typeface="Arial" panose="020B0604020202020204" pitchFamily="34" charset="0"/>
              </a:rPr>
              <a:t>Keypoint</a:t>
            </a:r>
            <a:r>
              <a:rPr lang="en-GB" sz="1100" b="1" dirty="0">
                <a:effectLst/>
                <a:latin typeface="Aptos" panose="020B0004020202020204" pitchFamily="34" charset="0"/>
                <a:ea typeface="Aptos" panose="020B0004020202020204" pitchFamily="34" charset="0"/>
                <a:cs typeface="Arial" panose="020B0604020202020204" pitchFamily="34" charset="0"/>
              </a:rPr>
              <a:t> Detector</a:t>
            </a:r>
            <a:r>
              <a:rPr lang="en-GB" sz="1100" dirty="0">
                <a:effectLst/>
                <a:latin typeface="Aptos" panose="020B0004020202020204" pitchFamily="34" charset="0"/>
                <a:ea typeface="Aptos" panose="020B0004020202020204" pitchFamily="34" charset="0"/>
                <a:cs typeface="Arial" panose="020B0604020202020204" pitchFamily="34" charset="0"/>
              </a:rPr>
              <a:t> – extracts meaningful low-dimensional visual features from images.</a:t>
            </a:r>
          </a:p>
          <a:p>
            <a:pPr marL="742950" lvl="1" indent="-285750">
              <a:lnSpc>
                <a:spcPct val="107000"/>
              </a:lnSpc>
              <a:spcAft>
                <a:spcPts val="800"/>
              </a:spcAft>
              <a:buFont typeface="+mj-lt"/>
              <a:buAutoNum type="arabicPeriod"/>
              <a:tabLst>
                <a:tab pos="914400" algn="l"/>
              </a:tabLst>
            </a:pPr>
            <a:r>
              <a:rPr lang="en-GB" sz="1100" b="1" dirty="0">
                <a:effectLst/>
                <a:latin typeface="Aptos" panose="020B0004020202020204" pitchFamily="34" charset="0"/>
                <a:ea typeface="Aptos" panose="020B0004020202020204" pitchFamily="34" charset="0"/>
                <a:cs typeface="Arial" panose="020B0604020202020204" pitchFamily="34" charset="0"/>
              </a:rPr>
              <a:t>A Dynamics Model</a:t>
            </a:r>
            <a:r>
              <a:rPr lang="en-GB" sz="1100" dirty="0">
                <a:effectLst/>
                <a:latin typeface="Aptos" panose="020B0004020202020204" pitchFamily="34" charset="0"/>
                <a:ea typeface="Aptos" panose="020B0004020202020204" pitchFamily="34" charset="0"/>
                <a:cs typeface="Arial" panose="020B0604020202020204" pitchFamily="34" charset="0"/>
              </a:rPr>
              <a:t> – predicts state transitions based on these </a:t>
            </a:r>
            <a:r>
              <a:rPr lang="en-GB" sz="1100" dirty="0" err="1">
                <a:effectLst/>
                <a:latin typeface="Aptos" panose="020B0004020202020204" pitchFamily="34" charset="0"/>
                <a:ea typeface="Aptos" panose="020B0004020202020204" pitchFamily="34" charset="0"/>
                <a:cs typeface="Arial" panose="020B0604020202020204" pitchFamily="34" charset="0"/>
              </a:rPr>
              <a:t>keypoints</a:t>
            </a:r>
            <a:r>
              <a:rPr lang="en-GB" sz="1100" dirty="0">
                <a:effectLst/>
                <a:latin typeface="Aptos" panose="020B0004020202020204" pitchFamily="34" charset="0"/>
                <a:ea typeface="Aptos" panose="020B0004020202020204" pitchFamily="34" charset="0"/>
                <a:cs typeface="Arial" panose="020B0604020202020204" pitchFamily="34" charset="0"/>
              </a:rPr>
              <a:t>.</a:t>
            </a:r>
          </a:p>
          <a:p>
            <a:pPr marL="742950" lvl="1" indent="-285750">
              <a:lnSpc>
                <a:spcPct val="107000"/>
              </a:lnSpc>
              <a:spcAft>
                <a:spcPts val="800"/>
              </a:spcAft>
              <a:buFont typeface="+mj-lt"/>
              <a:buAutoNum type="arabicPeriod"/>
              <a:tabLst>
                <a:tab pos="914400" algn="l"/>
              </a:tabLst>
            </a:pPr>
            <a:r>
              <a:rPr lang="en-GB" sz="1100" b="1" dirty="0">
                <a:effectLst/>
                <a:latin typeface="Aptos" panose="020B0004020202020204" pitchFamily="34" charset="0"/>
                <a:ea typeface="Aptos" panose="020B0004020202020204" pitchFamily="34" charset="0"/>
                <a:cs typeface="Arial" panose="020B0604020202020204" pitchFamily="34" charset="0"/>
              </a:rPr>
              <a:t>A Gradient-Based Model Predictive Planner (MPC)</a:t>
            </a:r>
            <a:r>
              <a:rPr lang="en-GB" sz="1100" dirty="0">
                <a:effectLst/>
                <a:latin typeface="Aptos" panose="020B0004020202020204" pitchFamily="34" charset="0"/>
                <a:ea typeface="Aptos" panose="020B0004020202020204" pitchFamily="34" charset="0"/>
                <a:cs typeface="Arial" panose="020B0604020202020204" pitchFamily="34" charset="0"/>
              </a:rPr>
              <a:t> – optimizes actions using the learned cost function and transition model.</a:t>
            </a:r>
          </a:p>
          <a:p>
            <a:pPr>
              <a:lnSpc>
                <a:spcPct val="107000"/>
              </a:lnSpc>
              <a:spcAft>
                <a:spcPts val="800"/>
              </a:spcAft>
            </a:pPr>
            <a:r>
              <a:rPr lang="en-GB" sz="1100" dirty="0">
                <a:effectLst/>
                <a:latin typeface="Aptos" panose="020B0004020202020204" pitchFamily="34" charset="0"/>
                <a:ea typeface="Aptos" panose="020B0004020202020204" pitchFamily="34" charset="0"/>
                <a:cs typeface="Arial" panose="020B0604020202020204" pitchFamily="34" charset="0"/>
              </a:rPr>
              <a:t>This enables </a:t>
            </a:r>
            <a:r>
              <a:rPr lang="en-GB" sz="1100" b="1" dirty="0">
                <a:effectLst/>
                <a:latin typeface="Aptos" panose="020B0004020202020204" pitchFamily="34" charset="0"/>
                <a:ea typeface="Aptos" panose="020B0004020202020204" pitchFamily="34" charset="0"/>
                <a:cs typeface="Arial" panose="020B0604020202020204" pitchFamily="34" charset="0"/>
              </a:rPr>
              <a:t>visual model-predictive control (MPC)</a:t>
            </a:r>
            <a:r>
              <a:rPr lang="en-GB" sz="1100" dirty="0">
                <a:effectLst/>
                <a:latin typeface="Aptos" panose="020B0004020202020204" pitchFamily="34" charset="0"/>
                <a:ea typeface="Aptos" panose="020B0004020202020204" pitchFamily="34" charset="0"/>
                <a:cs typeface="Arial" panose="020B0604020202020204" pitchFamily="34" charset="0"/>
              </a:rPr>
              <a:t>, where the agent predicts and optimizes its actions based on learned </a:t>
            </a:r>
            <a:r>
              <a:rPr lang="en-GB" sz="1100" b="1" dirty="0">
                <a:effectLst/>
                <a:latin typeface="Aptos" panose="020B0004020202020204" pitchFamily="34" charset="0"/>
                <a:ea typeface="Aptos" panose="020B0004020202020204" pitchFamily="34" charset="0"/>
                <a:cs typeface="Arial" panose="020B0604020202020204" pitchFamily="34" charset="0"/>
              </a:rPr>
              <a:t>visual representations</a:t>
            </a:r>
            <a:r>
              <a:rPr lang="en-GB" sz="1100" dirty="0">
                <a:effectLst/>
                <a:latin typeface="Aptos" panose="020B0004020202020204" pitchFamily="34" charset="0"/>
                <a:ea typeface="Aptos" panose="020B0004020202020204" pitchFamily="34" charset="0"/>
                <a:cs typeface="Arial" panose="020B0604020202020204" pitchFamily="34" charset="0"/>
              </a:rPr>
              <a:t>.</a:t>
            </a:r>
          </a:p>
          <a:p>
            <a:pPr>
              <a:lnSpc>
                <a:spcPct val="107000"/>
              </a:lnSpc>
              <a:spcAft>
                <a:spcPts val="800"/>
              </a:spcAft>
            </a:pPr>
            <a:r>
              <a:rPr lang="en-GB" sz="1100" dirty="0">
                <a:effectLst/>
                <a:latin typeface="Aptos" panose="020B0004020202020204" pitchFamily="34" charset="0"/>
                <a:ea typeface="Aptos" panose="020B0004020202020204" pitchFamily="34" charset="0"/>
                <a:cs typeface="Arial" panose="020B0604020202020204" pitchFamily="34" charset="0"/>
              </a:rPr>
              <a:t>A major advantage of this approach is that it </a:t>
            </a:r>
            <a:r>
              <a:rPr lang="en-GB" sz="1100" b="1" dirty="0">
                <a:effectLst/>
                <a:latin typeface="Aptos" panose="020B0004020202020204" pitchFamily="34" charset="0"/>
                <a:ea typeface="Aptos" panose="020B0004020202020204" pitchFamily="34" charset="0"/>
                <a:cs typeface="Arial" panose="020B0604020202020204" pitchFamily="34" charset="0"/>
              </a:rPr>
              <a:t>doesn’t rely on full raw images</a:t>
            </a:r>
            <a:r>
              <a:rPr lang="en-GB" sz="1100" dirty="0">
                <a:effectLst/>
                <a:latin typeface="Aptos" panose="020B0004020202020204" pitchFamily="34" charset="0"/>
                <a:ea typeface="Aptos" panose="020B0004020202020204" pitchFamily="34" charset="0"/>
                <a:cs typeface="Arial" panose="020B0604020202020204" pitchFamily="34" charset="0"/>
              </a:rPr>
              <a:t>—instead, it </a:t>
            </a:r>
            <a:r>
              <a:rPr lang="en-GB" sz="1100" b="1" dirty="0">
                <a:effectLst/>
                <a:latin typeface="Aptos" panose="020B0004020202020204" pitchFamily="34" charset="0"/>
                <a:ea typeface="Aptos" panose="020B0004020202020204" pitchFamily="34" charset="0"/>
                <a:cs typeface="Arial" panose="020B0604020202020204" pitchFamily="34" charset="0"/>
              </a:rPr>
              <a:t>extracts </a:t>
            </a:r>
            <a:r>
              <a:rPr lang="en-GB" sz="1100" b="1" dirty="0" err="1">
                <a:effectLst/>
                <a:latin typeface="Aptos" panose="020B0004020202020204" pitchFamily="34" charset="0"/>
                <a:ea typeface="Aptos" panose="020B0004020202020204" pitchFamily="34" charset="0"/>
                <a:cs typeface="Arial" panose="020B0604020202020204" pitchFamily="34" charset="0"/>
              </a:rPr>
              <a:t>keypoints</a:t>
            </a:r>
            <a:r>
              <a:rPr lang="en-GB" sz="1100" dirty="0">
                <a:effectLst/>
                <a:latin typeface="Aptos" panose="020B0004020202020204" pitchFamily="34" charset="0"/>
                <a:ea typeface="Aptos" panose="020B0004020202020204" pitchFamily="34" charset="0"/>
                <a:cs typeface="Arial" panose="020B0604020202020204" pitchFamily="34" charset="0"/>
              </a:rPr>
              <a:t>, which serve as a structured representation of the environment.</a:t>
            </a:r>
          </a:p>
          <a:p>
            <a:pPr>
              <a:lnSpc>
                <a:spcPct val="107000"/>
              </a:lnSpc>
              <a:spcAft>
                <a:spcPts val="800"/>
              </a:spcAft>
            </a:pPr>
            <a:r>
              <a:rPr lang="en-GB" sz="1100" dirty="0">
                <a:effectLst/>
                <a:latin typeface="Aptos" panose="020B0004020202020204" pitchFamily="34" charset="0"/>
                <a:ea typeface="Aptos" panose="020B0004020202020204" pitchFamily="34" charset="0"/>
                <a:cs typeface="Arial" panose="020B0604020202020204" pitchFamily="34" charset="0"/>
              </a:rPr>
              <a:t>Why is this important for IRL?</a:t>
            </a:r>
          </a:p>
          <a:p>
            <a:pPr marL="342900" lvl="0" indent="-342900">
              <a:lnSpc>
                <a:spcPct val="107000"/>
              </a:lnSpc>
              <a:spcAft>
                <a:spcPts val="800"/>
              </a:spcAft>
              <a:buSzPts val="1000"/>
              <a:buFont typeface="Symbol" panose="05050102010706020507" pitchFamily="18" charset="2"/>
              <a:buChar char=""/>
              <a:tabLst>
                <a:tab pos="457200" algn="l"/>
              </a:tabLst>
            </a:pPr>
            <a:r>
              <a:rPr lang="en-GB" sz="1100" b="1" dirty="0">
                <a:effectLst/>
                <a:latin typeface="Aptos" panose="020B0004020202020204" pitchFamily="34" charset="0"/>
                <a:ea typeface="Aptos" panose="020B0004020202020204" pitchFamily="34" charset="0"/>
                <a:cs typeface="Arial" panose="020B0604020202020204" pitchFamily="34" charset="0"/>
              </a:rPr>
              <a:t>Traditional IRL struggles with high-dimensional visual inputs</a:t>
            </a:r>
            <a:r>
              <a:rPr lang="en-GB" sz="1100" dirty="0">
                <a:effectLst/>
                <a:latin typeface="Aptos" panose="020B0004020202020204" pitchFamily="34" charset="0"/>
                <a:ea typeface="Aptos" panose="020B0004020202020204" pitchFamily="34" charset="0"/>
                <a:cs typeface="Arial" panose="020B0604020202020204" pitchFamily="34" charset="0"/>
              </a:rPr>
              <a:t>, making it computationally expensive.</a:t>
            </a:r>
          </a:p>
          <a:p>
            <a:pPr marL="342900" lvl="0" indent="-342900">
              <a:lnSpc>
                <a:spcPct val="107000"/>
              </a:lnSpc>
              <a:spcAft>
                <a:spcPts val="800"/>
              </a:spcAft>
              <a:buSzPts val="1000"/>
              <a:buFont typeface="Symbol" panose="05050102010706020507" pitchFamily="18" charset="2"/>
              <a:buChar char=""/>
              <a:tabLst>
                <a:tab pos="457200" algn="l"/>
              </a:tabLst>
            </a:pPr>
            <a:r>
              <a:rPr lang="en-GB" sz="1100" dirty="0" err="1">
                <a:effectLst/>
                <a:latin typeface="Aptos" panose="020B0004020202020204" pitchFamily="34" charset="0"/>
                <a:ea typeface="Aptos" panose="020B0004020202020204" pitchFamily="34" charset="0"/>
                <a:cs typeface="Arial" panose="020B0604020202020204" pitchFamily="34" charset="0"/>
              </a:rPr>
              <a:t>Keypoints</a:t>
            </a:r>
            <a:r>
              <a:rPr lang="en-GB" sz="1100" dirty="0">
                <a:effectLst/>
                <a:latin typeface="Aptos" panose="020B0004020202020204" pitchFamily="34" charset="0"/>
                <a:ea typeface="Aptos" panose="020B0004020202020204" pitchFamily="34" charset="0"/>
                <a:cs typeface="Arial" panose="020B0604020202020204" pitchFamily="34" charset="0"/>
              </a:rPr>
              <a:t> provide a </a:t>
            </a:r>
            <a:r>
              <a:rPr lang="en-GB" sz="1100" b="1" dirty="0">
                <a:effectLst/>
                <a:latin typeface="Aptos" panose="020B0004020202020204" pitchFamily="34" charset="0"/>
                <a:ea typeface="Aptos" panose="020B0004020202020204" pitchFamily="34" charset="0"/>
                <a:cs typeface="Arial" panose="020B0604020202020204" pitchFamily="34" charset="0"/>
              </a:rPr>
              <a:t>compact, structured representation</a:t>
            </a:r>
            <a:r>
              <a:rPr lang="en-GB" sz="1100" dirty="0">
                <a:effectLst/>
                <a:latin typeface="Aptos" panose="020B0004020202020204" pitchFamily="34" charset="0"/>
                <a:ea typeface="Aptos" panose="020B0004020202020204" pitchFamily="34" charset="0"/>
                <a:cs typeface="Arial" panose="020B0604020202020204" pitchFamily="34" charset="0"/>
              </a:rPr>
              <a:t> that simplifies learning and planning.</a:t>
            </a:r>
          </a:p>
          <a:p>
            <a:pPr marL="342900" lvl="0" indent="-342900">
              <a:lnSpc>
                <a:spcPct val="107000"/>
              </a:lnSpc>
              <a:spcAft>
                <a:spcPts val="800"/>
              </a:spcAft>
              <a:buSzPts val="1000"/>
              <a:buFont typeface="Symbol" panose="05050102010706020507" pitchFamily="18" charset="2"/>
              <a:buChar char=""/>
              <a:tabLst>
                <a:tab pos="457200" algn="l"/>
              </a:tabLst>
            </a:pPr>
            <a:r>
              <a:rPr lang="en-GB" sz="1100" dirty="0">
                <a:effectLst/>
                <a:latin typeface="Aptos" panose="020B0004020202020204" pitchFamily="34" charset="0"/>
                <a:ea typeface="Aptos" panose="020B0004020202020204" pitchFamily="34" charset="0"/>
                <a:cs typeface="Arial" panose="020B0604020202020204" pitchFamily="34" charset="0"/>
              </a:rPr>
              <a:t>The system learns a </a:t>
            </a:r>
            <a:r>
              <a:rPr lang="en-GB" sz="1100" b="1" dirty="0">
                <a:effectLst/>
                <a:latin typeface="Aptos" panose="020B0004020202020204" pitchFamily="34" charset="0"/>
                <a:ea typeface="Aptos" panose="020B0004020202020204" pitchFamily="34" charset="0"/>
                <a:cs typeface="Arial" panose="020B0604020202020204" pitchFamily="34" charset="0"/>
              </a:rPr>
              <a:t>time-dependent cost function</a:t>
            </a:r>
            <a:r>
              <a:rPr lang="en-GB" sz="1100" dirty="0">
                <a:effectLst/>
                <a:latin typeface="Aptos" panose="020B0004020202020204" pitchFamily="34" charset="0"/>
                <a:ea typeface="Aptos" panose="020B0004020202020204" pitchFamily="34" charset="0"/>
                <a:cs typeface="Arial" panose="020B0604020202020204" pitchFamily="34" charset="0"/>
              </a:rPr>
              <a:t>, meaning different </a:t>
            </a:r>
            <a:r>
              <a:rPr lang="en-GB" sz="1100" dirty="0" err="1">
                <a:effectLst/>
                <a:latin typeface="Aptos" panose="020B0004020202020204" pitchFamily="34" charset="0"/>
                <a:ea typeface="Aptos" panose="020B0004020202020204" pitchFamily="34" charset="0"/>
                <a:cs typeface="Arial" panose="020B0604020202020204" pitchFamily="34" charset="0"/>
              </a:rPr>
              <a:t>keypoints</a:t>
            </a:r>
            <a:r>
              <a:rPr lang="en-GB" sz="1100" dirty="0">
                <a:effectLst/>
                <a:latin typeface="Aptos" panose="020B0004020202020204" pitchFamily="34" charset="0"/>
                <a:ea typeface="Aptos" panose="020B0004020202020204" pitchFamily="34" charset="0"/>
                <a:cs typeface="Arial" panose="020B0604020202020204" pitchFamily="34" charset="0"/>
              </a:rPr>
              <a:t> are weighted </a:t>
            </a:r>
            <a:r>
              <a:rPr lang="en-GB" sz="1100" b="1" dirty="0">
                <a:effectLst/>
                <a:latin typeface="Aptos" panose="020B0004020202020204" pitchFamily="34" charset="0"/>
                <a:ea typeface="Aptos" panose="020B0004020202020204" pitchFamily="34" charset="0"/>
                <a:cs typeface="Arial" panose="020B0604020202020204" pitchFamily="34" charset="0"/>
              </a:rPr>
              <a:t>dynamically</a:t>
            </a:r>
            <a:r>
              <a:rPr lang="en-GB" sz="1100" dirty="0">
                <a:effectLst/>
                <a:latin typeface="Aptos" panose="020B0004020202020204" pitchFamily="34" charset="0"/>
                <a:ea typeface="Aptos" panose="020B0004020202020204" pitchFamily="34" charset="0"/>
                <a:cs typeface="Arial" panose="020B0604020202020204" pitchFamily="34" charset="0"/>
              </a:rPr>
              <a:t> depending on the stage of the task—this ensures that the agent focuses on the most </a:t>
            </a:r>
            <a:r>
              <a:rPr lang="en-GB" sz="1100" b="1" dirty="0">
                <a:effectLst/>
                <a:latin typeface="Aptos" panose="020B0004020202020204" pitchFamily="34" charset="0"/>
                <a:ea typeface="Aptos" panose="020B0004020202020204" pitchFamily="34" charset="0"/>
                <a:cs typeface="Arial" panose="020B0604020202020204" pitchFamily="34" charset="0"/>
              </a:rPr>
              <a:t>task-relevant</a:t>
            </a:r>
            <a:r>
              <a:rPr lang="en-GB" sz="1100" dirty="0">
                <a:effectLst/>
                <a:latin typeface="Aptos" panose="020B0004020202020204" pitchFamily="34" charset="0"/>
                <a:ea typeface="Aptos" panose="020B0004020202020204" pitchFamily="34" charset="0"/>
                <a:cs typeface="Arial" panose="020B0604020202020204" pitchFamily="34" charset="0"/>
              </a:rPr>
              <a:t> features at each moment.</a:t>
            </a:r>
          </a:p>
          <a:p>
            <a:pPr>
              <a:lnSpc>
                <a:spcPct val="107000"/>
              </a:lnSpc>
              <a:spcAft>
                <a:spcPts val="800"/>
              </a:spcAft>
            </a:pPr>
            <a:r>
              <a:rPr lang="en-GB" sz="1100" dirty="0">
                <a:effectLst/>
                <a:latin typeface="Aptos" panose="020B0004020202020204" pitchFamily="34" charset="0"/>
                <a:ea typeface="Aptos" panose="020B0004020202020204" pitchFamily="34" charset="0"/>
                <a:cs typeface="Arial" panose="020B0604020202020204" pitchFamily="34" charset="0"/>
              </a:rPr>
              <a:t>Lastly, instead of assuming fixed start and end positions, this method learns from </a:t>
            </a:r>
            <a:r>
              <a:rPr lang="en-GB" sz="1100" b="1" dirty="0">
                <a:effectLst/>
                <a:latin typeface="Aptos" panose="020B0004020202020204" pitchFamily="34" charset="0"/>
                <a:ea typeface="Aptos" panose="020B0004020202020204" pitchFamily="34" charset="0"/>
                <a:cs typeface="Arial" panose="020B0604020202020204" pitchFamily="34" charset="0"/>
              </a:rPr>
              <a:t>relative demonstrations</a:t>
            </a:r>
            <a:r>
              <a:rPr lang="en-GB" sz="1100" dirty="0">
                <a:effectLst/>
                <a:latin typeface="Aptos" panose="020B0004020202020204" pitchFamily="34" charset="0"/>
                <a:ea typeface="Aptos" panose="020B0004020202020204" pitchFamily="34" charset="0"/>
                <a:cs typeface="Arial" panose="020B0604020202020204" pitchFamily="34" charset="0"/>
              </a:rPr>
              <a:t>, meaning it can generalize across </a:t>
            </a:r>
            <a:r>
              <a:rPr lang="en-GB" sz="1100" b="1" dirty="0">
                <a:effectLst/>
                <a:latin typeface="Aptos" panose="020B0004020202020204" pitchFamily="34" charset="0"/>
                <a:ea typeface="Aptos" panose="020B0004020202020204" pitchFamily="34" charset="0"/>
                <a:cs typeface="Arial" panose="020B0604020202020204" pitchFamily="34" charset="0"/>
              </a:rPr>
              <a:t>different initial conditions</a:t>
            </a:r>
            <a:r>
              <a:rPr lang="en-GB" sz="1100" dirty="0">
                <a:effectLst/>
                <a:latin typeface="Aptos" panose="020B0004020202020204" pitchFamily="34" charset="0"/>
                <a:ea typeface="Aptos" panose="020B0004020202020204" pitchFamily="34" charset="0"/>
                <a:cs typeface="Arial" panose="020B0604020202020204" pitchFamily="34" charset="0"/>
              </a:rPr>
              <a:t>—a key benefit for real-world robotics applications.</a:t>
            </a:r>
          </a:p>
          <a:p>
            <a:pPr>
              <a:lnSpc>
                <a:spcPct val="107000"/>
              </a:lnSpc>
              <a:spcAft>
                <a:spcPts val="800"/>
              </a:spcAft>
            </a:pPr>
            <a:r>
              <a:rPr lang="en-GB" sz="1100" b="1" dirty="0">
                <a:effectLst/>
                <a:latin typeface="Aptos" panose="020B0004020202020204" pitchFamily="34" charset="0"/>
                <a:ea typeface="Aptos" panose="020B0004020202020204" pitchFamily="34" charset="0"/>
                <a:cs typeface="Arial" panose="020B0604020202020204" pitchFamily="34" charset="0"/>
              </a:rPr>
              <a:t>Time-Contrastive Networks (TCNs): Learning Structured Representations from Video</a:t>
            </a:r>
            <a:endParaRPr lang="en-GB" sz="11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en-GB" sz="1100" dirty="0">
                <a:effectLst/>
                <a:latin typeface="Aptos" panose="020B0004020202020204" pitchFamily="34" charset="0"/>
                <a:ea typeface="Aptos" panose="020B0004020202020204" pitchFamily="34" charset="0"/>
                <a:cs typeface="Arial" panose="020B0604020202020204" pitchFamily="34" charset="0"/>
              </a:rPr>
              <a:t>One of the biggest challenges in learning from video is </a:t>
            </a:r>
            <a:r>
              <a:rPr lang="en-GB" sz="1100" b="1" dirty="0">
                <a:effectLst/>
                <a:latin typeface="Aptos" panose="020B0004020202020204" pitchFamily="34" charset="0"/>
                <a:ea typeface="Aptos" panose="020B0004020202020204" pitchFamily="34" charset="0"/>
                <a:cs typeface="Arial" panose="020B0604020202020204" pitchFamily="34" charset="0"/>
              </a:rPr>
              <a:t>viewpoint variation</a:t>
            </a:r>
            <a:r>
              <a:rPr lang="en-GB" sz="1100" dirty="0">
                <a:effectLst/>
                <a:latin typeface="Aptos" panose="020B0004020202020204" pitchFamily="34" charset="0"/>
                <a:ea typeface="Aptos" panose="020B0004020202020204" pitchFamily="34" charset="0"/>
                <a:cs typeface="Arial" panose="020B0604020202020204" pitchFamily="34" charset="0"/>
              </a:rPr>
              <a:t>—the same action can look very different depending on the camera angle. </a:t>
            </a:r>
            <a:r>
              <a:rPr lang="en-GB" sz="1100" b="1" dirty="0">
                <a:effectLst/>
                <a:latin typeface="Aptos" panose="020B0004020202020204" pitchFamily="34" charset="0"/>
                <a:ea typeface="Aptos" panose="020B0004020202020204" pitchFamily="34" charset="0"/>
                <a:cs typeface="Arial" panose="020B0604020202020204" pitchFamily="34" charset="0"/>
              </a:rPr>
              <a:t>Time-Contrastive Networks (TCNs)</a:t>
            </a:r>
            <a:r>
              <a:rPr lang="en-GB" sz="1100" dirty="0">
                <a:effectLst/>
                <a:latin typeface="Aptos" panose="020B0004020202020204" pitchFamily="34" charset="0"/>
                <a:ea typeface="Aptos" panose="020B0004020202020204" pitchFamily="34" charset="0"/>
                <a:cs typeface="Arial" panose="020B0604020202020204" pitchFamily="34" charset="0"/>
              </a:rPr>
              <a:t> tackle this by learning viewpoint-invariant representations that focus on motion-relevant features rather than raw appearance.</a:t>
            </a:r>
          </a:p>
          <a:p>
            <a:pPr>
              <a:lnSpc>
                <a:spcPct val="107000"/>
              </a:lnSpc>
              <a:spcAft>
                <a:spcPts val="800"/>
              </a:spcAft>
            </a:pPr>
            <a:r>
              <a:rPr lang="en-GB" sz="1100" b="1" dirty="0">
                <a:effectLst/>
                <a:latin typeface="Aptos" panose="020B0004020202020204" pitchFamily="34" charset="0"/>
                <a:ea typeface="Aptos" panose="020B0004020202020204" pitchFamily="34" charset="0"/>
                <a:cs typeface="Arial" panose="020B0604020202020204" pitchFamily="34" charset="0"/>
              </a:rPr>
              <a:t>How TCNs Learn Structured Representations</a:t>
            </a:r>
            <a:endParaRPr lang="en-GB" sz="11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en-GB" sz="1100" dirty="0">
                <a:effectLst/>
                <a:latin typeface="Aptos" panose="020B0004020202020204" pitchFamily="34" charset="0"/>
                <a:ea typeface="Aptos" panose="020B0004020202020204" pitchFamily="34" charset="0"/>
                <a:cs typeface="Arial" panose="020B0604020202020204" pitchFamily="34" charset="0"/>
              </a:rPr>
              <a:t>1️</a:t>
            </a:r>
            <a:r>
              <a:rPr lang="en-GB" sz="1100" dirty="0">
                <a:effectLst/>
                <a:latin typeface="Segoe UI Symbol" panose="020B0502040204020203" pitchFamily="34" charset="0"/>
                <a:ea typeface="Aptos" panose="020B0004020202020204" pitchFamily="34" charset="0"/>
                <a:cs typeface="Segoe UI Symbol" panose="020B0502040204020203" pitchFamily="34" charset="0"/>
              </a:rPr>
              <a:t>⃣</a:t>
            </a:r>
            <a:r>
              <a:rPr lang="en-GB" sz="1100" dirty="0">
                <a:effectLst/>
                <a:latin typeface="Aptos" panose="020B0004020202020204" pitchFamily="34" charset="0"/>
                <a:ea typeface="Aptos" panose="020B0004020202020204" pitchFamily="34" charset="0"/>
                <a:cs typeface="Arial" panose="020B0604020202020204" pitchFamily="34" charset="0"/>
              </a:rPr>
              <a:t> </a:t>
            </a:r>
            <a:r>
              <a:rPr lang="en-GB" sz="1100" b="1" dirty="0">
                <a:effectLst/>
                <a:latin typeface="Aptos" panose="020B0004020202020204" pitchFamily="34" charset="0"/>
                <a:ea typeface="Aptos" panose="020B0004020202020204" pitchFamily="34" charset="0"/>
                <a:cs typeface="Arial" panose="020B0604020202020204" pitchFamily="34" charset="0"/>
              </a:rPr>
              <a:t>Viewpoint-Invariant Embeddings for Imitation Learning</a:t>
            </a:r>
            <a:endParaRPr lang="en-GB" sz="1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1100" dirty="0">
                <a:effectLst/>
                <a:latin typeface="Aptos" panose="020B0004020202020204" pitchFamily="34" charset="0"/>
                <a:ea typeface="Aptos" panose="020B0004020202020204" pitchFamily="34" charset="0"/>
                <a:cs typeface="Arial" panose="020B0604020202020204" pitchFamily="34" charset="0"/>
              </a:rPr>
              <a:t>TCNs use </a:t>
            </a:r>
            <a:r>
              <a:rPr lang="en-GB" sz="1100" b="1" dirty="0">
                <a:effectLst/>
                <a:latin typeface="Aptos" panose="020B0004020202020204" pitchFamily="34" charset="0"/>
                <a:ea typeface="Aptos" panose="020B0004020202020204" pitchFamily="34" charset="0"/>
                <a:cs typeface="Arial" panose="020B0604020202020204" pitchFamily="34" charset="0"/>
              </a:rPr>
              <a:t>self-supervised learning</a:t>
            </a:r>
            <a:r>
              <a:rPr lang="en-GB" sz="1100" dirty="0">
                <a:effectLst/>
                <a:latin typeface="Aptos" panose="020B0004020202020204" pitchFamily="34" charset="0"/>
                <a:ea typeface="Aptos" panose="020B0004020202020204" pitchFamily="34" charset="0"/>
                <a:cs typeface="Arial" panose="020B0604020202020204" pitchFamily="34" charset="0"/>
              </a:rPr>
              <a:t> to align similar actions across different viewpoints.</a:t>
            </a:r>
          </a:p>
          <a:p>
            <a:pPr marL="342900" lvl="0" indent="-342900">
              <a:lnSpc>
                <a:spcPct val="107000"/>
              </a:lnSpc>
              <a:spcAft>
                <a:spcPts val="800"/>
              </a:spcAft>
              <a:buSzPts val="1000"/>
              <a:buFont typeface="Symbol" panose="05050102010706020507" pitchFamily="18" charset="2"/>
              <a:buChar char=""/>
              <a:tabLst>
                <a:tab pos="457200" algn="l"/>
              </a:tabLst>
            </a:pPr>
            <a:r>
              <a:rPr lang="en-GB" sz="1100" dirty="0">
                <a:effectLst/>
                <a:latin typeface="Aptos" panose="020B0004020202020204" pitchFamily="34" charset="0"/>
                <a:ea typeface="Aptos" panose="020B0004020202020204" pitchFamily="34" charset="0"/>
                <a:cs typeface="Arial" panose="020B0604020202020204" pitchFamily="34" charset="0"/>
              </a:rPr>
              <a:t>This is crucial for learning human </a:t>
            </a:r>
            <a:r>
              <a:rPr lang="en-GB" sz="1100" dirty="0" err="1">
                <a:effectLst/>
                <a:latin typeface="Aptos" panose="020B0004020202020204" pitchFamily="34" charset="0"/>
                <a:ea typeface="Aptos" panose="020B0004020202020204" pitchFamily="34" charset="0"/>
                <a:cs typeface="Arial" panose="020B0604020202020204" pitchFamily="34" charset="0"/>
              </a:rPr>
              <a:t>behaviors</a:t>
            </a:r>
            <a:r>
              <a:rPr lang="en-GB" sz="1100" dirty="0">
                <a:effectLst/>
                <a:latin typeface="Aptos" panose="020B0004020202020204" pitchFamily="34" charset="0"/>
                <a:ea typeface="Aptos" panose="020B0004020202020204" pitchFamily="34" charset="0"/>
                <a:cs typeface="Arial" panose="020B0604020202020204" pitchFamily="34" charset="0"/>
              </a:rPr>
              <a:t> from videos without requiring the same camera angle during training and deployment.</a:t>
            </a:r>
          </a:p>
          <a:p>
            <a:pPr>
              <a:lnSpc>
                <a:spcPct val="107000"/>
              </a:lnSpc>
              <a:spcAft>
                <a:spcPts val="800"/>
              </a:spcAft>
            </a:pPr>
            <a:r>
              <a:rPr lang="en-GB" sz="1100" dirty="0">
                <a:effectLst/>
                <a:latin typeface="Aptos" panose="020B0004020202020204" pitchFamily="34" charset="0"/>
                <a:ea typeface="Aptos" panose="020B0004020202020204" pitchFamily="34" charset="0"/>
                <a:cs typeface="Arial" panose="020B0604020202020204" pitchFamily="34" charset="0"/>
              </a:rPr>
              <a:t>2️</a:t>
            </a:r>
            <a:r>
              <a:rPr lang="en-GB" sz="1100" dirty="0">
                <a:effectLst/>
                <a:latin typeface="Segoe UI Symbol" panose="020B0502040204020203" pitchFamily="34" charset="0"/>
                <a:ea typeface="Aptos" panose="020B0004020202020204" pitchFamily="34" charset="0"/>
                <a:cs typeface="Segoe UI Symbol" panose="020B0502040204020203" pitchFamily="34" charset="0"/>
              </a:rPr>
              <a:t>⃣</a:t>
            </a:r>
            <a:r>
              <a:rPr lang="en-GB" sz="1100" dirty="0">
                <a:effectLst/>
                <a:latin typeface="Aptos" panose="020B0004020202020204" pitchFamily="34" charset="0"/>
                <a:ea typeface="Aptos" panose="020B0004020202020204" pitchFamily="34" charset="0"/>
                <a:cs typeface="Arial" panose="020B0604020202020204" pitchFamily="34" charset="0"/>
              </a:rPr>
              <a:t> </a:t>
            </a:r>
            <a:r>
              <a:rPr lang="en-GB" sz="1100" b="1" dirty="0">
                <a:effectLst/>
                <a:latin typeface="Aptos" panose="020B0004020202020204" pitchFamily="34" charset="0"/>
                <a:ea typeface="Aptos" panose="020B0004020202020204" pitchFamily="34" charset="0"/>
                <a:cs typeface="Arial" panose="020B0604020202020204" pitchFamily="34" charset="0"/>
              </a:rPr>
              <a:t>Learning a Metric Space for Task-Relevant Actions</a:t>
            </a:r>
            <a:endParaRPr lang="en-GB" sz="1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1100" dirty="0">
                <a:effectLst/>
                <a:latin typeface="Aptos" panose="020B0004020202020204" pitchFamily="34" charset="0"/>
                <a:ea typeface="Aptos" panose="020B0004020202020204" pitchFamily="34" charset="0"/>
                <a:cs typeface="Arial" panose="020B0604020202020204" pitchFamily="34" charset="0"/>
              </a:rPr>
              <a:t>TCNs use </a:t>
            </a:r>
            <a:r>
              <a:rPr lang="en-GB" sz="1100" b="1" dirty="0">
                <a:effectLst/>
                <a:latin typeface="Aptos" panose="020B0004020202020204" pitchFamily="34" charset="0"/>
                <a:ea typeface="Aptos" panose="020B0004020202020204" pitchFamily="34" charset="0"/>
                <a:cs typeface="Arial" panose="020B0604020202020204" pitchFamily="34" charset="0"/>
              </a:rPr>
              <a:t>triplet loss</a:t>
            </a:r>
            <a:r>
              <a:rPr lang="en-GB" sz="1100" dirty="0">
                <a:effectLst/>
                <a:latin typeface="Aptos" panose="020B0004020202020204" pitchFamily="34" charset="0"/>
                <a:ea typeface="Aptos" panose="020B0004020202020204" pitchFamily="34" charset="0"/>
                <a:cs typeface="Arial" panose="020B0604020202020204" pitchFamily="34" charset="0"/>
              </a:rPr>
              <a:t> to structure the embedding space:</a:t>
            </a:r>
          </a:p>
          <a:p>
            <a:pPr marL="742950" lvl="1" indent="-285750">
              <a:lnSpc>
                <a:spcPct val="107000"/>
              </a:lnSpc>
              <a:spcAft>
                <a:spcPts val="800"/>
              </a:spcAft>
              <a:buSzPts val="1000"/>
              <a:buFont typeface="Courier New" panose="02070309020205020404" pitchFamily="49" charset="0"/>
              <a:buChar char="o"/>
              <a:tabLst>
                <a:tab pos="914400" algn="l"/>
              </a:tabLst>
            </a:pPr>
            <a:r>
              <a:rPr lang="en-GB" sz="1100" b="1" dirty="0">
                <a:effectLst/>
                <a:latin typeface="Aptos" panose="020B0004020202020204" pitchFamily="34" charset="0"/>
                <a:ea typeface="Aptos" panose="020B0004020202020204" pitchFamily="34" charset="0"/>
                <a:cs typeface="Times New Roman" panose="02020603050405020304" pitchFamily="18" charset="0"/>
              </a:rPr>
              <a:t>Pulls together</a:t>
            </a:r>
            <a:r>
              <a:rPr lang="en-GB" sz="1100" dirty="0">
                <a:effectLst/>
                <a:latin typeface="Aptos" panose="020B0004020202020204" pitchFamily="34" charset="0"/>
                <a:ea typeface="Aptos" panose="020B0004020202020204" pitchFamily="34" charset="0"/>
                <a:cs typeface="Times New Roman" panose="02020603050405020304" pitchFamily="18" charset="0"/>
              </a:rPr>
              <a:t> temporally aligned frames from different viewpoints.</a:t>
            </a:r>
          </a:p>
          <a:p>
            <a:pPr marL="742950" lvl="1" indent="-285750">
              <a:lnSpc>
                <a:spcPct val="107000"/>
              </a:lnSpc>
              <a:spcAft>
                <a:spcPts val="800"/>
              </a:spcAft>
              <a:buSzPts val="1000"/>
              <a:buFont typeface="Courier New" panose="02070309020205020404" pitchFamily="49" charset="0"/>
              <a:buChar char="o"/>
              <a:tabLst>
                <a:tab pos="914400" algn="l"/>
              </a:tabLst>
            </a:pPr>
            <a:r>
              <a:rPr lang="en-GB" sz="1100" b="1" dirty="0">
                <a:effectLst/>
                <a:latin typeface="Aptos" panose="020B0004020202020204" pitchFamily="34" charset="0"/>
                <a:ea typeface="Aptos" panose="020B0004020202020204" pitchFamily="34" charset="0"/>
                <a:cs typeface="Times New Roman" panose="02020603050405020304" pitchFamily="18" charset="0"/>
              </a:rPr>
              <a:t>Pushes apart</a:t>
            </a:r>
            <a:r>
              <a:rPr lang="en-GB" sz="1100" dirty="0">
                <a:effectLst/>
                <a:latin typeface="Aptos" panose="020B0004020202020204" pitchFamily="34" charset="0"/>
                <a:ea typeface="Aptos" panose="020B0004020202020204" pitchFamily="34" charset="0"/>
                <a:cs typeface="Times New Roman" panose="02020603050405020304" pitchFamily="18" charset="0"/>
              </a:rPr>
              <a:t> visually similar frames that are temporally distant.</a:t>
            </a:r>
          </a:p>
          <a:p>
            <a:pPr marL="342900" lvl="0" indent="-342900">
              <a:lnSpc>
                <a:spcPct val="107000"/>
              </a:lnSpc>
              <a:spcAft>
                <a:spcPts val="800"/>
              </a:spcAft>
              <a:buSzPts val="1000"/>
              <a:buFont typeface="Symbol" panose="05050102010706020507" pitchFamily="18" charset="2"/>
              <a:buChar char=""/>
              <a:tabLst>
                <a:tab pos="457200" algn="l"/>
              </a:tabLst>
            </a:pPr>
            <a:r>
              <a:rPr lang="en-GB" sz="1100" dirty="0">
                <a:effectLst/>
                <a:latin typeface="Aptos" panose="020B0004020202020204" pitchFamily="34" charset="0"/>
                <a:ea typeface="Aptos" panose="020B0004020202020204" pitchFamily="34" charset="0"/>
                <a:cs typeface="Arial" panose="020B0604020202020204" pitchFamily="34" charset="0"/>
              </a:rPr>
              <a:t>This results in a feature space where:</a:t>
            </a:r>
            <a:br>
              <a:rPr lang="en-GB" sz="1100" dirty="0">
                <a:effectLst/>
                <a:latin typeface="Aptos" panose="020B0004020202020204" pitchFamily="34" charset="0"/>
                <a:ea typeface="Aptos" panose="020B0004020202020204" pitchFamily="34" charset="0"/>
                <a:cs typeface="Arial" panose="020B0604020202020204" pitchFamily="34" charset="0"/>
              </a:rPr>
            </a:br>
            <a:r>
              <a:rPr lang="en-GB" sz="1100" dirty="0">
                <a:effectLst/>
                <a:latin typeface="Segoe UI Emoji" panose="020B0502040204020203" pitchFamily="34" charset="0"/>
                <a:ea typeface="Aptos" panose="020B0004020202020204" pitchFamily="34" charset="0"/>
                <a:cs typeface="Segoe UI Emoji" panose="020B0502040204020203" pitchFamily="34" charset="0"/>
              </a:rPr>
              <a:t>✅</a:t>
            </a:r>
            <a:r>
              <a:rPr lang="en-GB" sz="1100" dirty="0">
                <a:effectLst/>
                <a:latin typeface="Aptos" panose="020B0004020202020204" pitchFamily="34" charset="0"/>
                <a:ea typeface="Aptos" panose="020B0004020202020204" pitchFamily="34" charset="0"/>
                <a:cs typeface="Arial" panose="020B0604020202020204" pitchFamily="34" charset="0"/>
              </a:rPr>
              <a:t> </a:t>
            </a:r>
            <a:r>
              <a:rPr lang="en-GB" sz="1100" b="1" dirty="0">
                <a:effectLst/>
                <a:latin typeface="Aptos" panose="020B0004020202020204" pitchFamily="34" charset="0"/>
                <a:ea typeface="Aptos" panose="020B0004020202020204" pitchFamily="34" charset="0"/>
                <a:cs typeface="Arial" panose="020B0604020202020204" pitchFamily="34" charset="0"/>
              </a:rPr>
              <a:t>Task-relevant actions</a:t>
            </a:r>
            <a:r>
              <a:rPr lang="en-GB" sz="1100" dirty="0">
                <a:effectLst/>
                <a:latin typeface="Aptos" panose="020B0004020202020204" pitchFamily="34" charset="0"/>
                <a:ea typeface="Aptos" panose="020B0004020202020204" pitchFamily="34" charset="0"/>
                <a:cs typeface="Arial" panose="020B0604020202020204" pitchFamily="34" charset="0"/>
              </a:rPr>
              <a:t> cluster together, independent of viewpoint.</a:t>
            </a:r>
            <a:br>
              <a:rPr lang="en-GB" sz="1100" dirty="0">
                <a:effectLst/>
                <a:latin typeface="Aptos" panose="020B0004020202020204" pitchFamily="34" charset="0"/>
                <a:ea typeface="Aptos" panose="020B0004020202020204" pitchFamily="34" charset="0"/>
                <a:cs typeface="Arial" panose="020B0604020202020204" pitchFamily="34" charset="0"/>
              </a:rPr>
            </a:br>
            <a:r>
              <a:rPr lang="en-GB" sz="1100" dirty="0">
                <a:effectLst/>
                <a:latin typeface="Segoe UI Emoji" panose="020B0502040204020203" pitchFamily="34" charset="0"/>
                <a:ea typeface="Aptos" panose="020B0004020202020204" pitchFamily="34" charset="0"/>
                <a:cs typeface="Segoe UI Emoji" panose="020B0502040204020203" pitchFamily="34" charset="0"/>
              </a:rPr>
              <a:t>✅</a:t>
            </a:r>
            <a:r>
              <a:rPr lang="en-GB" sz="1100" dirty="0">
                <a:effectLst/>
                <a:latin typeface="Aptos" panose="020B0004020202020204" pitchFamily="34" charset="0"/>
                <a:ea typeface="Aptos" panose="020B0004020202020204" pitchFamily="34" charset="0"/>
                <a:cs typeface="Arial" panose="020B0604020202020204" pitchFamily="34" charset="0"/>
              </a:rPr>
              <a:t> </a:t>
            </a:r>
            <a:r>
              <a:rPr lang="en-GB" sz="1100" b="1" dirty="0">
                <a:effectLst/>
                <a:latin typeface="Aptos" panose="020B0004020202020204" pitchFamily="34" charset="0"/>
                <a:ea typeface="Aptos" panose="020B0004020202020204" pitchFamily="34" charset="0"/>
                <a:cs typeface="Arial" panose="020B0604020202020204" pitchFamily="34" charset="0"/>
              </a:rPr>
              <a:t>Unrelated motions</a:t>
            </a:r>
            <a:r>
              <a:rPr lang="en-GB" sz="1100" dirty="0">
                <a:effectLst/>
                <a:latin typeface="Aptos" panose="020B0004020202020204" pitchFamily="34" charset="0"/>
                <a:ea typeface="Aptos" panose="020B0004020202020204" pitchFamily="34" charset="0"/>
                <a:cs typeface="Arial" panose="020B0604020202020204" pitchFamily="34" charset="0"/>
              </a:rPr>
              <a:t> remain distinguishable, avoiding confusion from similar-looking but irrelevant frames.</a:t>
            </a:r>
          </a:p>
          <a:p>
            <a:pPr>
              <a:lnSpc>
                <a:spcPct val="107000"/>
              </a:lnSpc>
              <a:spcAft>
                <a:spcPts val="800"/>
              </a:spcAft>
            </a:pPr>
            <a:r>
              <a:rPr lang="en-GB" sz="1100" dirty="0">
                <a:effectLst/>
                <a:latin typeface="Aptos" panose="020B0004020202020204" pitchFamily="34" charset="0"/>
                <a:ea typeface="Aptos" panose="020B0004020202020204" pitchFamily="34" charset="0"/>
                <a:cs typeface="Arial" panose="020B0604020202020204" pitchFamily="34" charset="0"/>
              </a:rPr>
              <a:t>3️</a:t>
            </a:r>
            <a:r>
              <a:rPr lang="en-GB" sz="1100" dirty="0">
                <a:effectLst/>
                <a:latin typeface="Segoe UI Symbol" panose="020B0502040204020203" pitchFamily="34" charset="0"/>
                <a:ea typeface="Aptos" panose="020B0004020202020204" pitchFamily="34" charset="0"/>
                <a:cs typeface="Segoe UI Symbol" panose="020B0502040204020203" pitchFamily="34" charset="0"/>
              </a:rPr>
              <a:t>⃣</a:t>
            </a:r>
            <a:r>
              <a:rPr lang="en-GB" sz="1100" dirty="0">
                <a:effectLst/>
                <a:latin typeface="Aptos" panose="020B0004020202020204" pitchFamily="34" charset="0"/>
                <a:ea typeface="Aptos" panose="020B0004020202020204" pitchFamily="34" charset="0"/>
                <a:cs typeface="Arial" panose="020B0604020202020204" pitchFamily="34" charset="0"/>
              </a:rPr>
              <a:t> </a:t>
            </a:r>
            <a:r>
              <a:rPr lang="en-GB" sz="1100" b="1" dirty="0">
                <a:effectLst/>
                <a:latin typeface="Aptos" panose="020B0004020202020204" pitchFamily="34" charset="0"/>
                <a:ea typeface="Aptos" panose="020B0004020202020204" pitchFamily="34" charset="0"/>
                <a:cs typeface="Arial" panose="020B0604020202020204" pitchFamily="34" charset="0"/>
              </a:rPr>
              <a:t>Leveraging Pretrained Features to Reduce Data Needs</a:t>
            </a:r>
            <a:endParaRPr lang="en-GB" sz="1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1100" dirty="0">
                <a:effectLst/>
                <a:latin typeface="Aptos" panose="020B0004020202020204" pitchFamily="34" charset="0"/>
                <a:ea typeface="Aptos" panose="020B0004020202020204" pitchFamily="34" charset="0"/>
                <a:cs typeface="Arial" panose="020B0604020202020204" pitchFamily="34" charset="0"/>
              </a:rPr>
              <a:t>Instead of learning from scratch, TCNs </a:t>
            </a:r>
            <a:r>
              <a:rPr lang="en-GB" sz="1100" b="1" dirty="0">
                <a:effectLst/>
                <a:latin typeface="Aptos" panose="020B0004020202020204" pitchFamily="34" charset="0"/>
                <a:ea typeface="Aptos" panose="020B0004020202020204" pitchFamily="34" charset="0"/>
                <a:cs typeface="Arial" panose="020B0604020202020204" pitchFamily="34" charset="0"/>
              </a:rPr>
              <a:t>build on pretrained deep networks</a:t>
            </a:r>
            <a:r>
              <a:rPr lang="en-GB" sz="1100" dirty="0">
                <a:effectLst/>
                <a:latin typeface="Aptos" panose="020B0004020202020204" pitchFamily="34" charset="0"/>
                <a:ea typeface="Aptos" panose="020B0004020202020204" pitchFamily="34" charset="0"/>
                <a:cs typeface="Arial" panose="020B0604020202020204" pitchFamily="34" charset="0"/>
              </a:rPr>
              <a:t> (e.g., </a:t>
            </a:r>
            <a:r>
              <a:rPr lang="en-GB" sz="1100" dirty="0" err="1">
                <a:effectLst/>
                <a:latin typeface="Aptos" panose="020B0004020202020204" pitchFamily="34" charset="0"/>
                <a:ea typeface="Aptos" panose="020B0004020202020204" pitchFamily="34" charset="0"/>
                <a:cs typeface="Arial" panose="020B0604020202020204" pitchFamily="34" charset="0"/>
              </a:rPr>
              <a:t>ResNet</a:t>
            </a:r>
            <a:r>
              <a:rPr lang="en-GB" sz="1100" dirty="0">
                <a:effectLst/>
                <a:latin typeface="Aptos" panose="020B0004020202020204" pitchFamily="34" charset="0"/>
                <a:ea typeface="Aptos" panose="020B0004020202020204" pitchFamily="34" charset="0"/>
                <a:cs typeface="Arial" panose="020B0604020202020204" pitchFamily="34" charset="0"/>
              </a:rPr>
              <a:t>, ImageNet).</a:t>
            </a:r>
          </a:p>
          <a:p>
            <a:pPr marL="342900" lvl="0" indent="-342900">
              <a:lnSpc>
                <a:spcPct val="107000"/>
              </a:lnSpc>
              <a:spcAft>
                <a:spcPts val="800"/>
              </a:spcAft>
              <a:buSzPts val="1000"/>
              <a:buFont typeface="Symbol" panose="05050102010706020507" pitchFamily="18" charset="2"/>
              <a:buChar char=""/>
              <a:tabLst>
                <a:tab pos="457200" algn="l"/>
              </a:tabLst>
            </a:pPr>
            <a:r>
              <a:rPr lang="en-GB" sz="1100" dirty="0">
                <a:effectLst/>
                <a:latin typeface="Aptos" panose="020B0004020202020204" pitchFamily="34" charset="0"/>
                <a:ea typeface="Aptos" panose="020B0004020202020204" pitchFamily="34" charset="0"/>
                <a:cs typeface="Arial" panose="020B0604020202020204" pitchFamily="34" charset="0"/>
              </a:rPr>
              <a:t>This enables efficient feature extraction with fewer </a:t>
            </a:r>
            <a:r>
              <a:rPr lang="en-GB" sz="1100" dirty="0" err="1">
                <a:effectLst/>
                <a:latin typeface="Aptos" panose="020B0004020202020204" pitchFamily="34" charset="0"/>
                <a:ea typeface="Aptos" panose="020B0004020202020204" pitchFamily="34" charset="0"/>
                <a:cs typeface="Arial" panose="020B0604020202020204" pitchFamily="34" charset="0"/>
              </a:rPr>
              <a:t>labeled</a:t>
            </a:r>
            <a:r>
              <a:rPr lang="en-GB" sz="1100" dirty="0">
                <a:effectLst/>
                <a:latin typeface="Aptos" panose="020B0004020202020204" pitchFamily="34" charset="0"/>
                <a:ea typeface="Aptos" panose="020B0004020202020204" pitchFamily="34" charset="0"/>
                <a:cs typeface="Arial" panose="020B0604020202020204" pitchFamily="34" charset="0"/>
              </a:rPr>
              <a:t> demonstrations.</a:t>
            </a:r>
          </a:p>
          <a:p>
            <a:pPr>
              <a:lnSpc>
                <a:spcPct val="107000"/>
              </a:lnSpc>
              <a:spcAft>
                <a:spcPts val="800"/>
              </a:spcAft>
            </a:pPr>
            <a:r>
              <a:rPr lang="en-GB" sz="1100" dirty="0">
                <a:effectLst/>
                <a:latin typeface="Aptos" panose="020B0004020202020204" pitchFamily="34" charset="0"/>
                <a:ea typeface="Aptos" panose="020B0004020202020204" pitchFamily="34" charset="0"/>
                <a:cs typeface="Arial" panose="020B0604020202020204" pitchFamily="34" charset="0"/>
              </a:rPr>
              <a:t>4️</a:t>
            </a:r>
            <a:r>
              <a:rPr lang="en-GB" sz="1100" dirty="0">
                <a:effectLst/>
                <a:latin typeface="Segoe UI Symbol" panose="020B0502040204020203" pitchFamily="34" charset="0"/>
                <a:ea typeface="Aptos" panose="020B0004020202020204" pitchFamily="34" charset="0"/>
                <a:cs typeface="Segoe UI Symbol" panose="020B0502040204020203" pitchFamily="34" charset="0"/>
              </a:rPr>
              <a:t>⃣</a:t>
            </a:r>
            <a:r>
              <a:rPr lang="en-GB" sz="1100" dirty="0">
                <a:effectLst/>
                <a:latin typeface="Aptos" panose="020B0004020202020204" pitchFamily="34" charset="0"/>
                <a:ea typeface="Aptos" panose="020B0004020202020204" pitchFamily="34" charset="0"/>
                <a:cs typeface="Arial" panose="020B0604020202020204" pitchFamily="34" charset="0"/>
              </a:rPr>
              <a:t> </a:t>
            </a:r>
            <a:r>
              <a:rPr lang="en-GB" sz="1100" b="1" dirty="0">
                <a:effectLst/>
                <a:latin typeface="Aptos" panose="020B0004020202020204" pitchFamily="34" charset="0"/>
                <a:ea typeface="Aptos" panose="020B0004020202020204" pitchFamily="34" charset="0"/>
                <a:cs typeface="Arial" panose="020B0604020202020204" pitchFamily="34" charset="0"/>
              </a:rPr>
              <a:t>Self-Supervised Learning Without Labels</a:t>
            </a:r>
            <a:endParaRPr lang="en-GB" sz="1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1100" dirty="0">
                <a:effectLst/>
                <a:latin typeface="Aptos" panose="020B0004020202020204" pitchFamily="34" charset="0"/>
                <a:ea typeface="Aptos" panose="020B0004020202020204" pitchFamily="34" charset="0"/>
                <a:cs typeface="Arial" panose="020B0604020202020204" pitchFamily="34" charset="0"/>
              </a:rPr>
              <a:t>Unlike traditional imitation learning, which requires explicit trajectory labels, TCNs learn directly from raw video demonstrations.</a:t>
            </a:r>
          </a:p>
          <a:p>
            <a:pPr marL="342900" lvl="0" indent="-342900">
              <a:lnSpc>
                <a:spcPct val="107000"/>
              </a:lnSpc>
              <a:spcAft>
                <a:spcPts val="800"/>
              </a:spcAft>
              <a:buSzPts val="1000"/>
              <a:buFont typeface="Symbol" panose="05050102010706020507" pitchFamily="18" charset="2"/>
              <a:buChar char=""/>
              <a:tabLst>
                <a:tab pos="457200" algn="l"/>
              </a:tabLst>
            </a:pPr>
            <a:r>
              <a:rPr lang="en-GB" sz="1100" dirty="0">
                <a:effectLst/>
                <a:latin typeface="Aptos" panose="020B0004020202020204" pitchFamily="34" charset="0"/>
                <a:ea typeface="Aptos" panose="020B0004020202020204" pitchFamily="34" charset="0"/>
                <a:cs typeface="Arial" panose="020B0604020202020204" pitchFamily="34" charset="0"/>
              </a:rPr>
              <a:t>This makes them highly </a:t>
            </a:r>
            <a:r>
              <a:rPr lang="en-GB" sz="1100" b="1" dirty="0">
                <a:effectLst/>
                <a:latin typeface="Aptos" panose="020B0004020202020204" pitchFamily="34" charset="0"/>
                <a:ea typeface="Aptos" panose="020B0004020202020204" pitchFamily="34" charset="0"/>
                <a:cs typeface="Arial" panose="020B0604020202020204" pitchFamily="34" charset="0"/>
              </a:rPr>
              <a:t>scalable and annotation-free</a:t>
            </a:r>
            <a:r>
              <a:rPr lang="en-GB" sz="1100" dirty="0">
                <a:effectLst/>
                <a:latin typeface="Aptos" panose="020B0004020202020204" pitchFamily="34" charset="0"/>
                <a:ea typeface="Aptos" panose="020B0004020202020204" pitchFamily="34" charset="0"/>
                <a:cs typeface="Arial" panose="020B0604020202020204" pitchFamily="34" charset="0"/>
              </a:rPr>
              <a:t>.</a:t>
            </a:r>
          </a:p>
          <a:p>
            <a:pPr>
              <a:lnSpc>
                <a:spcPct val="107000"/>
              </a:lnSpc>
              <a:spcAft>
                <a:spcPts val="800"/>
              </a:spcAft>
            </a:pPr>
            <a:r>
              <a:rPr lang="en-GB" sz="1100" b="1" dirty="0">
                <a:effectLst/>
                <a:latin typeface="Aptos" panose="020B0004020202020204" pitchFamily="34" charset="0"/>
                <a:ea typeface="Aptos" panose="020B0004020202020204" pitchFamily="34" charset="0"/>
                <a:cs typeface="Arial" panose="020B0604020202020204" pitchFamily="34" charset="0"/>
              </a:rPr>
              <a:t>How TCNs Enhance IRL</a:t>
            </a:r>
            <a:endParaRPr lang="en-GB" sz="11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en-GB" sz="1100" dirty="0">
                <a:effectLst/>
                <a:latin typeface="Aptos" panose="020B0004020202020204" pitchFamily="34" charset="0"/>
                <a:ea typeface="Aptos" panose="020B0004020202020204" pitchFamily="34" charset="0"/>
                <a:cs typeface="Arial" panose="020B0604020202020204" pitchFamily="34" charset="0"/>
              </a:rPr>
              <a:t>While </a:t>
            </a:r>
            <a:r>
              <a:rPr lang="en-GB" sz="1100" b="1" dirty="0">
                <a:effectLst/>
                <a:latin typeface="Aptos" panose="020B0004020202020204" pitchFamily="34" charset="0"/>
                <a:ea typeface="Aptos" panose="020B0004020202020204" pitchFamily="34" charset="0"/>
                <a:cs typeface="Arial" panose="020B0604020202020204" pitchFamily="34" charset="0"/>
              </a:rPr>
              <a:t>TCNs do not directly infer IRL reward functions</a:t>
            </a:r>
            <a:r>
              <a:rPr lang="en-GB" sz="1100" dirty="0">
                <a:effectLst/>
                <a:latin typeface="Aptos" panose="020B0004020202020204" pitchFamily="34" charset="0"/>
                <a:ea typeface="Aptos" panose="020B0004020202020204" pitchFamily="34" charset="0"/>
                <a:cs typeface="Arial" panose="020B0604020202020204" pitchFamily="34" charset="0"/>
              </a:rPr>
              <a:t>, they provide a structured embedding space that makes </a:t>
            </a:r>
            <a:r>
              <a:rPr lang="en-GB" sz="1100" b="1" dirty="0">
                <a:effectLst/>
                <a:latin typeface="Aptos" panose="020B0004020202020204" pitchFamily="34" charset="0"/>
                <a:ea typeface="Aptos" panose="020B0004020202020204" pitchFamily="34" charset="0"/>
                <a:cs typeface="Arial" panose="020B0604020202020204" pitchFamily="34" charset="0"/>
              </a:rPr>
              <a:t>reward learning more effective</a:t>
            </a:r>
            <a:r>
              <a:rPr lang="en-GB" sz="1100" dirty="0">
                <a:effectLst/>
                <a:latin typeface="Aptos" panose="020B0004020202020204" pitchFamily="34" charset="0"/>
                <a:ea typeface="Aptos" panose="020B0004020202020204" pitchFamily="34" charset="0"/>
                <a:cs typeface="Arial" panose="020B0604020202020204" pitchFamily="34" charset="0"/>
              </a:rPr>
              <a:t> in IRL.</a:t>
            </a:r>
          </a:p>
          <a:p>
            <a:pPr>
              <a:lnSpc>
                <a:spcPct val="107000"/>
              </a:lnSpc>
              <a:spcAft>
                <a:spcPts val="800"/>
              </a:spcAft>
            </a:pPr>
            <a:r>
              <a:rPr lang="en-GB" sz="1100" dirty="0">
                <a:effectLst/>
                <a:latin typeface="Aptos" panose="020B0004020202020204" pitchFamily="34" charset="0"/>
                <a:ea typeface="Aptos" panose="020B0004020202020204" pitchFamily="34" charset="0"/>
                <a:cs typeface="Arial" panose="020B0604020202020204" pitchFamily="34" charset="0"/>
              </a:rPr>
              <a:t>1️</a:t>
            </a:r>
            <a:r>
              <a:rPr lang="en-GB" sz="1100" dirty="0">
                <a:effectLst/>
                <a:latin typeface="Segoe UI Symbol" panose="020B0502040204020203" pitchFamily="34" charset="0"/>
                <a:ea typeface="Aptos" panose="020B0004020202020204" pitchFamily="34" charset="0"/>
                <a:cs typeface="Segoe UI Symbol" panose="020B0502040204020203" pitchFamily="34" charset="0"/>
              </a:rPr>
              <a:t>⃣</a:t>
            </a:r>
            <a:r>
              <a:rPr lang="en-GB" sz="1100" dirty="0">
                <a:effectLst/>
                <a:latin typeface="Aptos" panose="020B0004020202020204" pitchFamily="34" charset="0"/>
                <a:ea typeface="Aptos" panose="020B0004020202020204" pitchFamily="34" charset="0"/>
                <a:cs typeface="Arial" panose="020B0604020202020204" pitchFamily="34" charset="0"/>
              </a:rPr>
              <a:t> </a:t>
            </a:r>
            <a:r>
              <a:rPr lang="en-GB" sz="1100" b="1" dirty="0">
                <a:effectLst/>
                <a:latin typeface="Aptos" panose="020B0004020202020204" pitchFamily="34" charset="0"/>
                <a:ea typeface="Aptos" panose="020B0004020202020204" pitchFamily="34" charset="0"/>
                <a:cs typeface="Arial" panose="020B0604020202020204" pitchFamily="34" charset="0"/>
              </a:rPr>
              <a:t>Feature Representation for Reward Learning</a:t>
            </a:r>
            <a:endParaRPr lang="en-GB" sz="1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1100" dirty="0">
                <a:effectLst/>
                <a:latin typeface="Aptos" panose="020B0004020202020204" pitchFamily="34" charset="0"/>
                <a:ea typeface="Aptos" panose="020B0004020202020204" pitchFamily="34" charset="0"/>
                <a:cs typeface="Arial" panose="020B0604020202020204" pitchFamily="34" charset="0"/>
              </a:rPr>
              <a:t>IRL models typically struggle with raw pixel data.</a:t>
            </a:r>
          </a:p>
          <a:p>
            <a:pPr marL="342900" lvl="0" indent="-342900">
              <a:lnSpc>
                <a:spcPct val="107000"/>
              </a:lnSpc>
              <a:spcAft>
                <a:spcPts val="800"/>
              </a:spcAft>
              <a:buSzPts val="1000"/>
              <a:buFont typeface="Symbol" panose="05050102010706020507" pitchFamily="18" charset="2"/>
              <a:buChar char=""/>
              <a:tabLst>
                <a:tab pos="457200" algn="l"/>
              </a:tabLst>
            </a:pPr>
            <a:r>
              <a:rPr lang="en-GB" sz="1100" dirty="0">
                <a:effectLst/>
                <a:latin typeface="Aptos" panose="020B0004020202020204" pitchFamily="34" charset="0"/>
                <a:ea typeface="Aptos" panose="020B0004020202020204" pitchFamily="34" charset="0"/>
                <a:cs typeface="Arial" panose="020B0604020202020204" pitchFamily="34" charset="0"/>
              </a:rPr>
              <a:t>TCNs transform video frames into </a:t>
            </a:r>
            <a:r>
              <a:rPr lang="en-GB" sz="1100" b="1" dirty="0">
                <a:effectLst/>
                <a:latin typeface="Aptos" panose="020B0004020202020204" pitchFamily="34" charset="0"/>
                <a:ea typeface="Aptos" panose="020B0004020202020204" pitchFamily="34" charset="0"/>
                <a:cs typeface="Arial" panose="020B0604020202020204" pitchFamily="34" charset="0"/>
              </a:rPr>
              <a:t>task-relevant embeddings</a:t>
            </a:r>
            <a:r>
              <a:rPr lang="en-GB" sz="1100" dirty="0">
                <a:effectLst/>
                <a:latin typeface="Aptos" panose="020B0004020202020204" pitchFamily="34" charset="0"/>
                <a:ea typeface="Aptos" panose="020B0004020202020204" pitchFamily="34" charset="0"/>
                <a:cs typeface="Arial" panose="020B0604020202020204" pitchFamily="34" charset="0"/>
              </a:rPr>
              <a:t>, making IRL more structured and robust.</a:t>
            </a:r>
          </a:p>
          <a:p>
            <a:pPr>
              <a:lnSpc>
                <a:spcPct val="107000"/>
              </a:lnSpc>
              <a:spcAft>
                <a:spcPts val="800"/>
              </a:spcAft>
            </a:pPr>
            <a:r>
              <a:rPr lang="en-GB" sz="1100" dirty="0">
                <a:effectLst/>
                <a:latin typeface="Aptos" panose="020B0004020202020204" pitchFamily="34" charset="0"/>
                <a:ea typeface="Aptos" panose="020B0004020202020204" pitchFamily="34" charset="0"/>
                <a:cs typeface="Arial" panose="020B0604020202020204" pitchFamily="34" charset="0"/>
              </a:rPr>
              <a:t>3️</a:t>
            </a:r>
            <a:r>
              <a:rPr lang="en-GB" sz="1100" dirty="0">
                <a:effectLst/>
                <a:latin typeface="Segoe UI Symbol" panose="020B0502040204020203" pitchFamily="34" charset="0"/>
                <a:ea typeface="Aptos" panose="020B0004020202020204" pitchFamily="34" charset="0"/>
                <a:cs typeface="Segoe UI Symbol" panose="020B0502040204020203" pitchFamily="34" charset="0"/>
              </a:rPr>
              <a:t>⃣</a:t>
            </a:r>
            <a:r>
              <a:rPr lang="en-GB" sz="1100" dirty="0">
                <a:effectLst/>
                <a:latin typeface="Aptos" panose="020B0004020202020204" pitchFamily="34" charset="0"/>
                <a:ea typeface="Aptos" panose="020B0004020202020204" pitchFamily="34" charset="0"/>
                <a:cs typeface="Arial" panose="020B0604020202020204" pitchFamily="34" charset="0"/>
              </a:rPr>
              <a:t> </a:t>
            </a:r>
            <a:r>
              <a:rPr lang="en-GB" sz="1100" b="1" dirty="0">
                <a:effectLst/>
                <a:latin typeface="Aptos" panose="020B0004020202020204" pitchFamily="34" charset="0"/>
                <a:ea typeface="Aptos" panose="020B0004020202020204" pitchFamily="34" charset="0"/>
                <a:cs typeface="Arial" panose="020B0604020202020204" pitchFamily="34" charset="0"/>
              </a:rPr>
              <a:t>Handling Partial Observability &amp; Viewpoint Variations</a:t>
            </a:r>
            <a:endParaRPr lang="en-GB" sz="1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1100" dirty="0">
                <a:effectLst/>
                <a:latin typeface="Aptos" panose="020B0004020202020204" pitchFamily="34" charset="0"/>
                <a:ea typeface="Aptos" panose="020B0004020202020204" pitchFamily="34" charset="0"/>
                <a:cs typeface="Arial" panose="020B0604020202020204" pitchFamily="34" charset="0"/>
              </a:rPr>
              <a:t>Traditional IRL assumes </a:t>
            </a:r>
            <a:r>
              <a:rPr lang="en-GB" sz="1100" b="1" dirty="0">
                <a:effectLst/>
                <a:latin typeface="Aptos" panose="020B0004020202020204" pitchFamily="34" charset="0"/>
                <a:ea typeface="Aptos" panose="020B0004020202020204" pitchFamily="34" charset="0"/>
                <a:cs typeface="Arial" panose="020B0604020202020204" pitchFamily="34" charset="0"/>
              </a:rPr>
              <a:t>consistent state representations</a:t>
            </a:r>
            <a:r>
              <a:rPr lang="en-GB" sz="1100" dirty="0">
                <a:effectLst/>
                <a:latin typeface="Aptos" panose="020B0004020202020204" pitchFamily="34" charset="0"/>
                <a:ea typeface="Aptos" panose="020B0004020202020204" pitchFamily="34" charset="0"/>
                <a:cs typeface="Arial" panose="020B0604020202020204" pitchFamily="34" charset="0"/>
              </a:rPr>
              <a:t>, which is difficult with video data.</a:t>
            </a:r>
          </a:p>
          <a:p>
            <a:pPr marL="342900" lvl="0" indent="-342900">
              <a:lnSpc>
                <a:spcPct val="107000"/>
              </a:lnSpc>
              <a:spcAft>
                <a:spcPts val="800"/>
              </a:spcAft>
              <a:buSzPts val="1000"/>
              <a:buFont typeface="Symbol" panose="05050102010706020507" pitchFamily="18" charset="2"/>
              <a:buChar char=""/>
              <a:tabLst>
                <a:tab pos="457200" algn="l"/>
              </a:tabLst>
            </a:pPr>
            <a:r>
              <a:rPr lang="en-GB" sz="1100" dirty="0">
                <a:effectLst/>
                <a:latin typeface="Aptos" panose="020B0004020202020204" pitchFamily="34" charset="0"/>
                <a:ea typeface="Aptos" panose="020B0004020202020204" pitchFamily="34" charset="0"/>
                <a:cs typeface="Arial" panose="020B0604020202020204" pitchFamily="34" charset="0"/>
              </a:rPr>
              <a:t>TCNs </a:t>
            </a:r>
            <a:r>
              <a:rPr lang="en-GB" sz="1100" b="1" dirty="0">
                <a:effectLst/>
                <a:latin typeface="Aptos" panose="020B0004020202020204" pitchFamily="34" charset="0"/>
                <a:ea typeface="Aptos" panose="020B0004020202020204" pitchFamily="34" charset="0"/>
                <a:cs typeface="Arial" panose="020B0604020202020204" pitchFamily="34" charset="0"/>
              </a:rPr>
              <a:t>ensure the same action looks similar across viewpoints</a:t>
            </a:r>
            <a:r>
              <a:rPr lang="en-GB" sz="1100" dirty="0">
                <a:effectLst/>
                <a:latin typeface="Aptos" panose="020B0004020202020204" pitchFamily="34" charset="0"/>
                <a:ea typeface="Aptos" panose="020B0004020202020204" pitchFamily="34" charset="0"/>
                <a:cs typeface="Arial" panose="020B0604020202020204" pitchFamily="34" charset="0"/>
              </a:rPr>
              <a:t>, improving generalization.</a:t>
            </a:r>
          </a:p>
          <a:p>
            <a:pPr>
              <a:lnSpc>
                <a:spcPct val="107000"/>
              </a:lnSpc>
              <a:spcAft>
                <a:spcPts val="800"/>
              </a:spcAft>
            </a:pPr>
            <a:r>
              <a:rPr lang="en-GB" sz="1100" b="1" dirty="0">
                <a:effectLst/>
                <a:latin typeface="Aptos" panose="020B0004020202020204" pitchFamily="34" charset="0"/>
                <a:ea typeface="Aptos" panose="020B0004020202020204" pitchFamily="34" charset="0"/>
                <a:cs typeface="Arial" panose="020B0604020202020204" pitchFamily="34" charset="0"/>
              </a:rPr>
              <a:t>TCNs: Image-Based, Not Graph-Based</a:t>
            </a:r>
            <a:endParaRPr lang="en-GB" sz="1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1100" b="1" dirty="0">
                <a:effectLst/>
                <a:latin typeface="Aptos" panose="020B0004020202020204" pitchFamily="34" charset="0"/>
                <a:ea typeface="Aptos" panose="020B0004020202020204" pitchFamily="34" charset="0"/>
                <a:cs typeface="Arial" panose="020B0604020202020204" pitchFamily="34" charset="0"/>
              </a:rPr>
              <a:t>TCNs are image-based</a:t>
            </a:r>
            <a:r>
              <a:rPr lang="en-GB" sz="1100" dirty="0">
                <a:effectLst/>
                <a:latin typeface="Aptos" panose="020B0004020202020204" pitchFamily="34" charset="0"/>
                <a:ea typeface="Aptos" panose="020B0004020202020204" pitchFamily="34" charset="0"/>
                <a:cs typeface="Arial" panose="020B0604020202020204" pitchFamily="34" charset="0"/>
              </a:rPr>
              <a:t>: They learn from raw video pixels rather than structured graphs.</a:t>
            </a:r>
          </a:p>
          <a:p>
            <a:pPr marL="342900" lvl="0" indent="-342900">
              <a:lnSpc>
                <a:spcPct val="107000"/>
              </a:lnSpc>
              <a:spcAft>
                <a:spcPts val="800"/>
              </a:spcAft>
              <a:buSzPts val="1000"/>
              <a:buFont typeface="Symbol" panose="05050102010706020507" pitchFamily="18" charset="2"/>
              <a:buChar char=""/>
              <a:tabLst>
                <a:tab pos="457200" algn="l"/>
              </a:tabLst>
            </a:pPr>
            <a:r>
              <a:rPr lang="en-GB" sz="1100" dirty="0">
                <a:effectLst/>
                <a:latin typeface="Aptos" panose="020B0004020202020204" pitchFamily="34" charset="0"/>
                <a:ea typeface="Aptos" panose="020B0004020202020204" pitchFamily="34" charset="0"/>
                <a:cs typeface="Arial" panose="020B0604020202020204" pitchFamily="34" charset="0"/>
              </a:rPr>
              <a:t>However, </a:t>
            </a:r>
            <a:r>
              <a:rPr lang="en-GB" sz="1100" b="1" dirty="0">
                <a:effectLst/>
                <a:latin typeface="Aptos" panose="020B0004020202020204" pitchFamily="34" charset="0"/>
                <a:ea typeface="Aptos" panose="020B0004020202020204" pitchFamily="34" charset="0"/>
                <a:cs typeface="Arial" panose="020B0604020202020204" pitchFamily="34" charset="0"/>
              </a:rPr>
              <a:t>TCN embeddings can be used in graph-based IRL</a:t>
            </a:r>
            <a:r>
              <a:rPr lang="en-GB" sz="1100" dirty="0">
                <a:effectLst/>
                <a:latin typeface="Aptos" panose="020B0004020202020204" pitchFamily="34" charset="0"/>
                <a:ea typeface="Aptos" panose="020B0004020202020204" pitchFamily="34" charset="0"/>
                <a:cs typeface="Arial" panose="020B0604020202020204" pitchFamily="34" charset="0"/>
              </a:rPr>
              <a:t> by representing nodes in a state transition graph.</a:t>
            </a:r>
          </a:p>
          <a:p>
            <a:endParaRPr lang="en-GB" dirty="0"/>
          </a:p>
        </p:txBody>
      </p:sp>
      <p:sp>
        <p:nvSpPr>
          <p:cNvPr id="4" name="Slide Number Placeholder 3">
            <a:extLst>
              <a:ext uri="{FF2B5EF4-FFF2-40B4-BE49-F238E27FC236}">
                <a16:creationId xmlns:a16="http://schemas.microsoft.com/office/drawing/2014/main" id="{BD56CCBD-E845-1FFF-B9B1-935E691328E9}"/>
              </a:ext>
            </a:extLst>
          </p:cNvPr>
          <p:cNvSpPr>
            <a:spLocks noGrp="1"/>
          </p:cNvSpPr>
          <p:nvPr>
            <p:ph type="sldNum" sz="quarter" idx="5"/>
          </p:nvPr>
        </p:nvSpPr>
        <p:spPr/>
        <p:txBody>
          <a:bodyPr/>
          <a:lstStyle/>
          <a:p>
            <a:fld id="{E8981AC9-68E6-4526-B24C-02F9BF8B028E}" type="slidenum">
              <a:rPr lang="en-GB" smtClean="0"/>
              <a:t>6</a:t>
            </a:fld>
            <a:endParaRPr lang="en-GB"/>
          </a:p>
        </p:txBody>
      </p:sp>
    </p:spTree>
    <p:extLst>
      <p:ext uri="{BB962C8B-B14F-4D97-AF65-F5344CB8AC3E}">
        <p14:creationId xmlns:p14="http://schemas.microsoft.com/office/powerpoint/2010/main" val="917518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1C739-A108-0E78-5C3C-3A82D85877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DEFB64-30C7-8463-8CE7-1F4B08E8B3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819C3C-4467-795A-7537-21325D327244}"/>
              </a:ext>
            </a:extLst>
          </p:cNvPr>
          <p:cNvSpPr>
            <a:spLocks noGrp="1"/>
          </p:cNvSpPr>
          <p:nvPr>
            <p:ph type="body" idx="1"/>
          </p:nvPr>
        </p:nvSpPr>
        <p:spPr/>
        <p:txBody>
          <a:bodyPr/>
          <a:lstStyle/>
          <a:p>
            <a:pPr>
              <a:lnSpc>
                <a:spcPct val="107000"/>
              </a:lnSpc>
              <a:spcAft>
                <a:spcPts val="800"/>
              </a:spcAft>
            </a:pPr>
            <a:r>
              <a:rPr lang="en-GB" sz="1100" b="1" dirty="0">
                <a:effectLst/>
                <a:latin typeface="Aptos" panose="020B0004020202020204" pitchFamily="34" charset="0"/>
                <a:ea typeface="Aptos" panose="020B0004020202020204" pitchFamily="34" charset="0"/>
                <a:cs typeface="Arial" panose="020B0604020202020204" pitchFamily="34" charset="0"/>
              </a:rPr>
              <a:t>Temporal Cycle-Consistency Learning (TCC): Aligning Demonstrations Across Variability</a:t>
            </a:r>
            <a:endParaRPr lang="en-GB" sz="11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en-GB" sz="1100" dirty="0">
                <a:effectLst/>
                <a:latin typeface="Aptos" panose="020B0004020202020204" pitchFamily="34" charset="0"/>
                <a:ea typeface="Aptos" panose="020B0004020202020204" pitchFamily="34" charset="0"/>
                <a:cs typeface="Arial" panose="020B0604020202020204" pitchFamily="34" charset="0"/>
              </a:rPr>
              <a:t>One of the biggest challenges in video-based IRL is aligning multiple demonstrations when execution speeds, viewpoints, and motion styles vary. Traditional methods like </a:t>
            </a:r>
            <a:r>
              <a:rPr lang="en-GB" sz="1100" dirty="0" err="1">
                <a:effectLst/>
                <a:latin typeface="Aptos" panose="020B0004020202020204" pitchFamily="34" charset="0"/>
                <a:ea typeface="Aptos" panose="020B0004020202020204" pitchFamily="34" charset="0"/>
                <a:cs typeface="Arial" panose="020B0604020202020204" pitchFamily="34" charset="0"/>
              </a:rPr>
              <a:t>keypoint</a:t>
            </a:r>
            <a:r>
              <a:rPr lang="en-GB" sz="1100" dirty="0">
                <a:effectLst/>
                <a:latin typeface="Aptos" panose="020B0004020202020204" pitchFamily="34" charset="0"/>
                <a:ea typeface="Aptos" panose="020B0004020202020204" pitchFamily="34" charset="0"/>
                <a:cs typeface="Arial" panose="020B0604020202020204" pitchFamily="34" charset="0"/>
              </a:rPr>
              <a:t> tracking and feature matching struggle with these inconsistencies, leading to misaligned reward inferences.</a:t>
            </a:r>
          </a:p>
          <a:p>
            <a:pPr>
              <a:lnSpc>
                <a:spcPct val="107000"/>
              </a:lnSpc>
              <a:spcAft>
                <a:spcPts val="800"/>
              </a:spcAft>
            </a:pPr>
            <a:r>
              <a:rPr lang="en-GB" sz="1100" b="1" dirty="0">
                <a:effectLst/>
                <a:latin typeface="Aptos" panose="020B0004020202020204" pitchFamily="34" charset="0"/>
                <a:ea typeface="Aptos" panose="020B0004020202020204" pitchFamily="34" charset="0"/>
                <a:cs typeface="Arial" panose="020B0604020202020204" pitchFamily="34" charset="0"/>
              </a:rPr>
              <a:t>TCC solves this problem by learning temporally aligned embeddings for video frames in a self-supervised manner.</a:t>
            </a:r>
            <a:endParaRPr lang="en-GB" sz="11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en-GB" sz="1100" b="1" dirty="0">
                <a:effectLst/>
                <a:latin typeface="Aptos" panose="020B0004020202020204" pitchFamily="34" charset="0"/>
                <a:ea typeface="Aptos" panose="020B0004020202020204" pitchFamily="34" charset="0"/>
                <a:cs typeface="Arial" panose="020B0604020202020204" pitchFamily="34" charset="0"/>
              </a:rPr>
              <a:t>Key Advantages of TCC for IRL:</a:t>
            </a:r>
            <a:endParaRPr lang="en-GB" sz="1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1100" dirty="0">
                <a:effectLst/>
                <a:latin typeface="Aptos" panose="020B0004020202020204" pitchFamily="34" charset="0"/>
                <a:ea typeface="Aptos" panose="020B0004020202020204" pitchFamily="34" charset="0"/>
                <a:cs typeface="Arial" panose="020B0604020202020204" pitchFamily="34" charset="0"/>
              </a:rPr>
              <a:t>Learns per-frame correspondences across multiple video demonstrations.</a:t>
            </a:r>
          </a:p>
          <a:p>
            <a:pPr marL="342900" lvl="0" indent="-342900">
              <a:lnSpc>
                <a:spcPct val="107000"/>
              </a:lnSpc>
              <a:spcAft>
                <a:spcPts val="800"/>
              </a:spcAft>
              <a:buSzPts val="1000"/>
              <a:buFont typeface="Symbol" panose="05050102010706020507" pitchFamily="18" charset="2"/>
              <a:buChar char=""/>
              <a:tabLst>
                <a:tab pos="457200" algn="l"/>
              </a:tabLst>
            </a:pPr>
            <a:r>
              <a:rPr lang="en-GB" sz="1100" dirty="0">
                <a:effectLst/>
                <a:latin typeface="Aptos" panose="020B0004020202020204" pitchFamily="34" charset="0"/>
                <a:ea typeface="Aptos" panose="020B0004020202020204" pitchFamily="34" charset="0"/>
                <a:cs typeface="Arial" panose="020B0604020202020204" pitchFamily="34" charset="0"/>
              </a:rPr>
              <a:t>Captures temporal structure, ensuring actions align despite differences in appearance or speed.</a:t>
            </a:r>
          </a:p>
          <a:p>
            <a:pPr marL="342900" lvl="0" indent="-342900">
              <a:lnSpc>
                <a:spcPct val="107000"/>
              </a:lnSpc>
              <a:spcAft>
                <a:spcPts val="800"/>
              </a:spcAft>
              <a:buSzPts val="1000"/>
              <a:buFont typeface="Symbol" panose="05050102010706020507" pitchFamily="18" charset="2"/>
              <a:buChar char=""/>
              <a:tabLst>
                <a:tab pos="457200" algn="l"/>
              </a:tabLst>
            </a:pPr>
            <a:r>
              <a:rPr lang="en-GB" sz="1100" dirty="0">
                <a:effectLst/>
                <a:latin typeface="Aptos" panose="020B0004020202020204" pitchFamily="34" charset="0"/>
                <a:ea typeface="Aptos" panose="020B0004020202020204" pitchFamily="34" charset="0"/>
                <a:cs typeface="Arial" panose="020B0604020202020204" pitchFamily="34" charset="0"/>
              </a:rPr>
              <a:t>Improves state representations by normalizing execution styles, making reward inference more stable.</a:t>
            </a:r>
          </a:p>
          <a:p>
            <a:pPr>
              <a:lnSpc>
                <a:spcPct val="107000"/>
              </a:lnSpc>
              <a:spcAft>
                <a:spcPts val="800"/>
              </a:spcAft>
            </a:pPr>
            <a:r>
              <a:rPr lang="en-GB" sz="1100" dirty="0">
                <a:effectLst/>
                <a:latin typeface="Aptos" panose="020B0004020202020204" pitchFamily="34" charset="0"/>
                <a:ea typeface="Aptos" panose="020B0004020202020204" pitchFamily="34" charset="0"/>
                <a:cs typeface="Arial" panose="020B0604020202020204" pitchFamily="34" charset="0"/>
              </a:rPr>
              <a:t> </a:t>
            </a:r>
            <a:r>
              <a:rPr lang="en-GB" sz="1100" b="1" dirty="0">
                <a:effectLst/>
                <a:latin typeface="Aptos" panose="020B0004020202020204" pitchFamily="34" charset="0"/>
                <a:ea typeface="Aptos" panose="020B0004020202020204" pitchFamily="34" charset="0"/>
                <a:cs typeface="Arial" panose="020B0604020202020204" pitchFamily="34" charset="0"/>
              </a:rPr>
              <a:t>How TCC Works:</a:t>
            </a:r>
            <a:endParaRPr lang="en-GB" sz="1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en-GB" sz="1100" b="1" dirty="0">
                <a:effectLst/>
                <a:latin typeface="Aptos" panose="020B0004020202020204" pitchFamily="34" charset="0"/>
                <a:ea typeface="Aptos" panose="020B0004020202020204" pitchFamily="34" charset="0"/>
                <a:cs typeface="Arial" panose="020B0604020202020204" pitchFamily="34" charset="0"/>
              </a:rPr>
              <a:t>Nearest-</a:t>
            </a:r>
            <a:r>
              <a:rPr lang="en-GB" sz="1100" b="1" dirty="0" err="1">
                <a:effectLst/>
                <a:latin typeface="Aptos" panose="020B0004020202020204" pitchFamily="34" charset="0"/>
                <a:ea typeface="Aptos" panose="020B0004020202020204" pitchFamily="34" charset="0"/>
                <a:cs typeface="Arial" panose="020B0604020202020204" pitchFamily="34" charset="0"/>
              </a:rPr>
              <a:t>Neighbor</a:t>
            </a:r>
            <a:r>
              <a:rPr lang="en-GB" sz="1100" b="1" dirty="0">
                <a:effectLst/>
                <a:latin typeface="Aptos" panose="020B0004020202020204" pitchFamily="34" charset="0"/>
                <a:ea typeface="Aptos" panose="020B0004020202020204" pitchFamily="34" charset="0"/>
                <a:cs typeface="Arial" panose="020B0604020202020204" pitchFamily="34" charset="0"/>
              </a:rPr>
              <a:t> Matching:</a:t>
            </a:r>
            <a:r>
              <a:rPr lang="en-GB" sz="1100" dirty="0">
                <a:effectLst/>
                <a:latin typeface="Aptos" panose="020B0004020202020204" pitchFamily="34" charset="0"/>
                <a:ea typeface="Aptos" panose="020B0004020202020204" pitchFamily="34" charset="0"/>
                <a:cs typeface="Arial" panose="020B0604020202020204" pitchFamily="34" charset="0"/>
              </a:rPr>
              <a:t> For each frame in a video, TCC finds its closest match in another demonstration using learned embeddings.</a:t>
            </a:r>
          </a:p>
          <a:p>
            <a:pPr marL="342900" lvl="0" indent="-342900">
              <a:lnSpc>
                <a:spcPct val="107000"/>
              </a:lnSpc>
              <a:spcAft>
                <a:spcPts val="800"/>
              </a:spcAft>
              <a:buFont typeface="+mj-lt"/>
              <a:buAutoNum type="arabicPeriod"/>
              <a:tabLst>
                <a:tab pos="457200" algn="l"/>
              </a:tabLst>
            </a:pPr>
            <a:r>
              <a:rPr lang="en-GB" sz="1100" b="1" dirty="0">
                <a:effectLst/>
                <a:latin typeface="Aptos" panose="020B0004020202020204" pitchFamily="34" charset="0"/>
                <a:ea typeface="Aptos" panose="020B0004020202020204" pitchFamily="34" charset="0"/>
                <a:cs typeface="Arial" panose="020B0604020202020204" pitchFamily="34" charset="0"/>
              </a:rPr>
              <a:t>Cycle-Consistency Loss:</a:t>
            </a:r>
            <a:r>
              <a:rPr lang="en-GB" sz="1100" dirty="0">
                <a:effectLst/>
                <a:latin typeface="Aptos" panose="020B0004020202020204" pitchFamily="34" charset="0"/>
                <a:ea typeface="Aptos" panose="020B0004020202020204" pitchFamily="34" charset="0"/>
                <a:cs typeface="Arial" panose="020B0604020202020204" pitchFamily="34" charset="0"/>
              </a:rPr>
              <a:t> The method ensures that if a frame A in one video maps to frame B in another, then B should map back to A, enforcing temporal consistency.</a:t>
            </a:r>
          </a:p>
          <a:p>
            <a:pPr marL="342900" lvl="0" indent="-342900">
              <a:lnSpc>
                <a:spcPct val="107000"/>
              </a:lnSpc>
              <a:spcAft>
                <a:spcPts val="800"/>
              </a:spcAft>
              <a:buFont typeface="+mj-lt"/>
              <a:buAutoNum type="arabicPeriod"/>
              <a:tabLst>
                <a:tab pos="457200" algn="l"/>
              </a:tabLst>
            </a:pPr>
            <a:r>
              <a:rPr lang="en-GB" sz="1100" b="1" dirty="0">
                <a:effectLst/>
                <a:latin typeface="Aptos" panose="020B0004020202020204" pitchFamily="34" charset="0"/>
                <a:ea typeface="Aptos" panose="020B0004020202020204" pitchFamily="34" charset="0"/>
                <a:cs typeface="Arial" panose="020B0604020202020204" pitchFamily="34" charset="0"/>
              </a:rPr>
              <a:t>Training Process:</a:t>
            </a:r>
            <a:r>
              <a:rPr lang="en-GB" sz="1100" dirty="0">
                <a:effectLst/>
                <a:latin typeface="Aptos" panose="020B0004020202020204" pitchFamily="34" charset="0"/>
                <a:ea typeface="Aptos" panose="020B0004020202020204" pitchFamily="34" charset="0"/>
                <a:cs typeface="Arial" panose="020B0604020202020204" pitchFamily="34" charset="0"/>
              </a:rPr>
              <a:t> TCC uses self-supervised learning with a neural network encoder to refine these embeddings over time.</a:t>
            </a:r>
          </a:p>
          <a:p>
            <a:pPr>
              <a:lnSpc>
                <a:spcPct val="107000"/>
              </a:lnSpc>
              <a:spcAft>
                <a:spcPts val="800"/>
              </a:spcAft>
            </a:pPr>
            <a:r>
              <a:rPr lang="en-GB" sz="1100" dirty="0">
                <a:effectLst/>
                <a:latin typeface="Aptos" panose="020B0004020202020204" pitchFamily="34" charset="0"/>
                <a:ea typeface="Aptos" panose="020B0004020202020204" pitchFamily="34" charset="0"/>
                <a:cs typeface="Arial" panose="020B0604020202020204" pitchFamily="34" charset="0"/>
              </a:rPr>
              <a:t> </a:t>
            </a:r>
            <a:r>
              <a:rPr lang="en-GB" sz="1100" b="1" dirty="0">
                <a:effectLst/>
                <a:latin typeface="Aptos" panose="020B0004020202020204" pitchFamily="34" charset="0"/>
                <a:ea typeface="Aptos" panose="020B0004020202020204" pitchFamily="34" charset="0"/>
                <a:cs typeface="Arial" panose="020B0604020202020204" pitchFamily="34" charset="0"/>
              </a:rPr>
              <a:t>How TCC Enhances IRL:</a:t>
            </a:r>
            <a:endParaRPr lang="en-GB" sz="1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1100" b="1" dirty="0">
                <a:effectLst/>
                <a:latin typeface="Aptos" panose="020B0004020202020204" pitchFamily="34" charset="0"/>
                <a:ea typeface="Aptos" panose="020B0004020202020204" pitchFamily="34" charset="0"/>
                <a:cs typeface="Arial" panose="020B0604020202020204" pitchFamily="34" charset="0"/>
              </a:rPr>
              <a:t>Aligns Video Demonstrations:</a:t>
            </a:r>
            <a:r>
              <a:rPr lang="en-GB" sz="1100" dirty="0">
                <a:effectLst/>
                <a:latin typeface="Aptos" panose="020B0004020202020204" pitchFamily="34" charset="0"/>
                <a:ea typeface="Aptos" panose="020B0004020202020204" pitchFamily="34" charset="0"/>
                <a:cs typeface="Arial" panose="020B0604020202020204" pitchFamily="34" charset="0"/>
              </a:rPr>
              <a:t> Ensures different expert trajectories match temporally, making reward extraction more accurate.</a:t>
            </a:r>
          </a:p>
          <a:p>
            <a:pPr marL="342900" lvl="0" indent="-342900">
              <a:lnSpc>
                <a:spcPct val="107000"/>
              </a:lnSpc>
              <a:spcAft>
                <a:spcPts val="800"/>
              </a:spcAft>
              <a:buSzPts val="1000"/>
              <a:buFont typeface="Symbol" panose="05050102010706020507" pitchFamily="18" charset="2"/>
              <a:buChar char=""/>
              <a:tabLst>
                <a:tab pos="457200" algn="l"/>
              </a:tabLst>
            </a:pPr>
            <a:r>
              <a:rPr lang="en-GB" sz="1100" b="1" dirty="0">
                <a:effectLst/>
                <a:latin typeface="Aptos" panose="020B0004020202020204" pitchFamily="34" charset="0"/>
                <a:ea typeface="Aptos" panose="020B0004020202020204" pitchFamily="34" charset="0"/>
                <a:cs typeface="Arial" panose="020B0604020202020204" pitchFamily="34" charset="0"/>
              </a:rPr>
              <a:t>Reduces Noise in State Representations:</a:t>
            </a:r>
            <a:r>
              <a:rPr lang="en-GB" sz="1100" dirty="0">
                <a:effectLst/>
                <a:latin typeface="Aptos" panose="020B0004020202020204" pitchFamily="34" charset="0"/>
                <a:ea typeface="Aptos" panose="020B0004020202020204" pitchFamily="34" charset="0"/>
                <a:cs typeface="Arial" panose="020B0604020202020204" pitchFamily="34" charset="0"/>
              </a:rPr>
              <a:t> Helps IRL models generalize better across variations in human execution styles.</a:t>
            </a:r>
          </a:p>
          <a:p>
            <a:pPr marL="342900" lvl="0" indent="-342900">
              <a:lnSpc>
                <a:spcPct val="107000"/>
              </a:lnSpc>
              <a:spcAft>
                <a:spcPts val="800"/>
              </a:spcAft>
              <a:buSzPts val="1000"/>
              <a:buFont typeface="Symbol" panose="05050102010706020507" pitchFamily="18" charset="2"/>
              <a:buChar char=""/>
              <a:tabLst>
                <a:tab pos="457200" algn="l"/>
              </a:tabLst>
            </a:pPr>
            <a:r>
              <a:rPr lang="en-GB" sz="1100" b="1" dirty="0">
                <a:effectLst/>
                <a:latin typeface="Aptos" panose="020B0004020202020204" pitchFamily="34" charset="0"/>
                <a:ea typeface="Aptos" panose="020B0004020202020204" pitchFamily="34" charset="0"/>
                <a:cs typeface="Arial" panose="020B0604020202020204" pitchFamily="34" charset="0"/>
              </a:rPr>
              <a:t>Enhances Feature Representations:</a:t>
            </a:r>
            <a:r>
              <a:rPr lang="en-GB" sz="1100" dirty="0">
                <a:effectLst/>
                <a:latin typeface="Aptos" panose="020B0004020202020204" pitchFamily="34" charset="0"/>
                <a:ea typeface="Aptos" panose="020B0004020202020204" pitchFamily="34" charset="0"/>
                <a:cs typeface="Arial" panose="020B0604020202020204" pitchFamily="34" charset="0"/>
              </a:rPr>
              <a:t> Provides structured embeddings that improve reward function estimation from video data.</a:t>
            </a:r>
          </a:p>
          <a:p>
            <a:pPr>
              <a:lnSpc>
                <a:spcPct val="107000"/>
              </a:lnSpc>
              <a:spcAft>
                <a:spcPts val="800"/>
              </a:spcAft>
            </a:pPr>
            <a:r>
              <a:rPr lang="en-GB" sz="1100" b="1" dirty="0">
                <a:effectLst/>
                <a:latin typeface="Aptos" panose="020B0004020202020204" pitchFamily="34" charset="0"/>
                <a:ea typeface="Aptos" panose="020B0004020202020204" pitchFamily="34" charset="0"/>
                <a:cs typeface="Arial" panose="020B0604020202020204" pitchFamily="34" charset="0"/>
              </a:rPr>
              <a:t>XIRL: Learning from Human Demonstrations Across Different Embodiments</a:t>
            </a:r>
            <a:endParaRPr lang="en-GB" sz="11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en-GB" sz="1100" dirty="0">
                <a:effectLst/>
                <a:latin typeface="Aptos" panose="020B0004020202020204" pitchFamily="34" charset="0"/>
                <a:ea typeface="Aptos" panose="020B0004020202020204" pitchFamily="34" charset="0"/>
                <a:cs typeface="Arial" panose="020B0604020202020204" pitchFamily="34" charset="0"/>
              </a:rPr>
              <a:t>Another major challenge in IRL is transferring skills from </a:t>
            </a:r>
            <a:r>
              <a:rPr lang="en-GB" sz="1100" b="1" dirty="0">
                <a:effectLst/>
                <a:latin typeface="Aptos" panose="020B0004020202020204" pitchFamily="34" charset="0"/>
                <a:ea typeface="Aptos" panose="020B0004020202020204" pitchFamily="34" charset="0"/>
                <a:cs typeface="Arial" panose="020B0604020202020204" pitchFamily="34" charset="0"/>
              </a:rPr>
              <a:t>one embodiment to another</a:t>
            </a:r>
            <a:r>
              <a:rPr lang="en-GB" sz="1100" dirty="0">
                <a:effectLst/>
                <a:latin typeface="Aptos" panose="020B0004020202020204" pitchFamily="34" charset="0"/>
                <a:ea typeface="Aptos" panose="020B0004020202020204" pitchFamily="34" charset="0"/>
                <a:cs typeface="Arial" panose="020B0604020202020204" pitchFamily="34" charset="0"/>
              </a:rPr>
              <a:t>, such as teaching a robot to imitate human actions when their physical structures differ significantly.</a:t>
            </a:r>
          </a:p>
          <a:p>
            <a:pPr>
              <a:lnSpc>
                <a:spcPct val="107000"/>
              </a:lnSpc>
              <a:spcAft>
                <a:spcPts val="800"/>
              </a:spcAft>
            </a:pPr>
            <a:r>
              <a:rPr lang="en-GB" sz="1100" b="1" dirty="0">
                <a:effectLst/>
                <a:latin typeface="Aptos" panose="020B0004020202020204" pitchFamily="34" charset="0"/>
                <a:ea typeface="Aptos" panose="020B0004020202020204" pitchFamily="34" charset="0"/>
                <a:cs typeface="Arial" panose="020B0604020202020204" pitchFamily="34" charset="0"/>
              </a:rPr>
              <a:t>XIRL (Cross-Embodiment Inverse Reinforcement Learning) addresses this by leveraging TCC to learn embodiment-invariant visual representations.</a:t>
            </a:r>
            <a:endParaRPr lang="en-GB" sz="11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en-GB" sz="1100" b="1" dirty="0">
                <a:effectLst/>
                <a:latin typeface="Aptos" panose="020B0004020202020204" pitchFamily="34" charset="0"/>
                <a:ea typeface="Aptos" panose="020B0004020202020204" pitchFamily="34" charset="0"/>
                <a:cs typeface="Arial" panose="020B0604020202020204" pitchFamily="34" charset="0"/>
              </a:rPr>
              <a:t>Key Contributions of XIRL:</a:t>
            </a:r>
            <a:endParaRPr lang="en-GB" sz="1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1100" dirty="0">
                <a:effectLst/>
                <a:latin typeface="Aptos" panose="020B0004020202020204" pitchFamily="34" charset="0"/>
                <a:ea typeface="Aptos" panose="020B0004020202020204" pitchFamily="34" charset="0"/>
                <a:cs typeface="Arial" panose="020B0604020202020204" pitchFamily="34" charset="0"/>
              </a:rPr>
              <a:t>Learns </a:t>
            </a:r>
            <a:r>
              <a:rPr lang="en-GB" sz="1100" b="1" dirty="0">
                <a:effectLst/>
                <a:latin typeface="Aptos" panose="020B0004020202020204" pitchFamily="34" charset="0"/>
                <a:ea typeface="Aptos" panose="020B0004020202020204" pitchFamily="34" charset="0"/>
                <a:cs typeface="Arial" panose="020B0604020202020204" pitchFamily="34" charset="0"/>
              </a:rPr>
              <a:t>task-relevant representations</a:t>
            </a:r>
            <a:r>
              <a:rPr lang="en-GB" sz="1100" dirty="0">
                <a:effectLst/>
                <a:latin typeface="Aptos" panose="020B0004020202020204" pitchFamily="34" charset="0"/>
                <a:ea typeface="Aptos" panose="020B0004020202020204" pitchFamily="34" charset="0"/>
                <a:cs typeface="Arial" panose="020B0604020202020204" pitchFamily="34" charset="0"/>
              </a:rPr>
              <a:t> rather than direct physical actions, allowing generalization across embodiments.</a:t>
            </a:r>
          </a:p>
          <a:p>
            <a:pPr marL="342900" lvl="0" indent="-342900">
              <a:lnSpc>
                <a:spcPct val="107000"/>
              </a:lnSpc>
              <a:spcAft>
                <a:spcPts val="800"/>
              </a:spcAft>
              <a:buSzPts val="1000"/>
              <a:buFont typeface="Symbol" panose="05050102010706020507" pitchFamily="18" charset="2"/>
              <a:buChar char=""/>
              <a:tabLst>
                <a:tab pos="457200" algn="l"/>
              </a:tabLst>
            </a:pPr>
            <a:r>
              <a:rPr lang="en-GB" sz="1100" dirty="0">
                <a:effectLst/>
                <a:latin typeface="Aptos" panose="020B0004020202020204" pitchFamily="34" charset="0"/>
                <a:ea typeface="Aptos" panose="020B0004020202020204" pitchFamily="34" charset="0"/>
                <a:cs typeface="Arial" panose="020B0604020202020204" pitchFamily="34" charset="0"/>
              </a:rPr>
              <a:t>Extracts a </a:t>
            </a:r>
            <a:r>
              <a:rPr lang="en-GB" sz="1100" b="1" dirty="0">
                <a:effectLst/>
                <a:latin typeface="Aptos" panose="020B0004020202020204" pitchFamily="34" charset="0"/>
                <a:ea typeface="Aptos" panose="020B0004020202020204" pitchFamily="34" charset="0"/>
                <a:cs typeface="Arial" panose="020B0604020202020204" pitchFamily="34" charset="0"/>
              </a:rPr>
              <a:t>reward function from human videos</a:t>
            </a:r>
            <a:r>
              <a:rPr lang="en-GB" sz="1100" dirty="0">
                <a:effectLst/>
                <a:latin typeface="Aptos" panose="020B0004020202020204" pitchFamily="34" charset="0"/>
                <a:ea typeface="Aptos" panose="020B0004020202020204" pitchFamily="34" charset="0"/>
                <a:cs typeface="Arial" panose="020B0604020202020204" pitchFamily="34" charset="0"/>
              </a:rPr>
              <a:t> without requiring expert action labels.</a:t>
            </a:r>
          </a:p>
          <a:p>
            <a:pPr marL="342900" lvl="0" indent="-342900">
              <a:lnSpc>
                <a:spcPct val="107000"/>
              </a:lnSpc>
              <a:spcAft>
                <a:spcPts val="800"/>
              </a:spcAft>
              <a:buSzPts val="1000"/>
              <a:buFont typeface="Symbol" panose="05050102010706020507" pitchFamily="18" charset="2"/>
              <a:buChar char=""/>
              <a:tabLst>
                <a:tab pos="457200" algn="l"/>
              </a:tabLst>
            </a:pPr>
            <a:r>
              <a:rPr lang="en-GB" sz="1100" dirty="0">
                <a:effectLst/>
                <a:latin typeface="Aptos" panose="020B0004020202020204" pitchFamily="34" charset="0"/>
                <a:ea typeface="Aptos" panose="020B0004020202020204" pitchFamily="34" charset="0"/>
                <a:cs typeface="Arial" panose="020B0604020202020204" pitchFamily="34" charset="0"/>
              </a:rPr>
              <a:t>Uses a </a:t>
            </a:r>
            <a:r>
              <a:rPr lang="en-GB" sz="1100" b="1" dirty="0">
                <a:effectLst/>
                <a:latin typeface="Aptos" panose="020B0004020202020204" pitchFamily="34" charset="0"/>
                <a:ea typeface="Aptos" panose="020B0004020202020204" pitchFamily="34" charset="0"/>
                <a:cs typeface="Arial" panose="020B0604020202020204" pitchFamily="34" charset="0"/>
              </a:rPr>
              <a:t>self-supervised learning approach</a:t>
            </a:r>
            <a:r>
              <a:rPr lang="en-GB" sz="1100" dirty="0">
                <a:effectLst/>
                <a:latin typeface="Aptos" panose="020B0004020202020204" pitchFamily="34" charset="0"/>
                <a:ea typeface="Aptos" panose="020B0004020202020204" pitchFamily="34" charset="0"/>
                <a:cs typeface="Arial" panose="020B0604020202020204" pitchFamily="34" charset="0"/>
              </a:rPr>
              <a:t> to align similar task phases across different embodiments.</a:t>
            </a:r>
          </a:p>
          <a:p>
            <a:pPr>
              <a:lnSpc>
                <a:spcPct val="107000"/>
              </a:lnSpc>
              <a:spcAft>
                <a:spcPts val="800"/>
              </a:spcAft>
            </a:pPr>
            <a:r>
              <a:rPr lang="en-GB" sz="1100" dirty="0">
                <a:effectLst/>
                <a:latin typeface="Aptos" panose="020B0004020202020204" pitchFamily="34" charset="0"/>
                <a:ea typeface="Aptos" panose="020B0004020202020204" pitchFamily="34" charset="0"/>
                <a:cs typeface="Arial" panose="020B0604020202020204" pitchFamily="34" charset="0"/>
              </a:rPr>
              <a:t> </a:t>
            </a:r>
            <a:r>
              <a:rPr lang="en-GB" sz="1100" b="1" dirty="0">
                <a:effectLst/>
                <a:latin typeface="Aptos" panose="020B0004020202020204" pitchFamily="34" charset="0"/>
                <a:ea typeface="Aptos" panose="020B0004020202020204" pitchFamily="34" charset="0"/>
                <a:cs typeface="Arial" panose="020B0604020202020204" pitchFamily="34" charset="0"/>
              </a:rPr>
              <a:t>How XIRL Works:</a:t>
            </a:r>
            <a:endParaRPr lang="en-GB" sz="1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en-GB" sz="1100" b="1" dirty="0">
                <a:effectLst/>
                <a:latin typeface="Aptos" panose="020B0004020202020204" pitchFamily="34" charset="0"/>
                <a:ea typeface="Aptos" panose="020B0004020202020204" pitchFamily="34" charset="0"/>
                <a:cs typeface="Arial" panose="020B0604020202020204" pitchFamily="34" charset="0"/>
              </a:rPr>
              <a:t>Training the Encoder (φ):</a:t>
            </a:r>
            <a:r>
              <a:rPr lang="en-GB" sz="1100" dirty="0">
                <a:effectLst/>
                <a:latin typeface="Aptos" panose="020B0004020202020204" pitchFamily="34" charset="0"/>
                <a:ea typeface="Aptos" panose="020B0004020202020204" pitchFamily="34" charset="0"/>
                <a:cs typeface="Arial" panose="020B0604020202020204" pitchFamily="34" charset="0"/>
              </a:rPr>
              <a:t> A neural network extracts feature embeddings from video frames while TCC ensures alignment across different embodiments.</a:t>
            </a:r>
          </a:p>
          <a:p>
            <a:pPr marL="342900" lvl="0" indent="-342900">
              <a:lnSpc>
                <a:spcPct val="107000"/>
              </a:lnSpc>
              <a:spcAft>
                <a:spcPts val="800"/>
              </a:spcAft>
              <a:buFont typeface="+mj-lt"/>
              <a:buAutoNum type="arabicPeriod"/>
              <a:tabLst>
                <a:tab pos="457200" algn="l"/>
              </a:tabLst>
            </a:pPr>
            <a:r>
              <a:rPr lang="en-GB" sz="1100" b="1" dirty="0">
                <a:effectLst/>
                <a:latin typeface="Aptos" panose="020B0004020202020204" pitchFamily="34" charset="0"/>
                <a:ea typeface="Aptos" panose="020B0004020202020204" pitchFamily="34" charset="0"/>
                <a:cs typeface="Arial" panose="020B0604020202020204" pitchFamily="34" charset="0"/>
              </a:rPr>
              <a:t>Computing the Goal Embedding (g):</a:t>
            </a:r>
            <a:r>
              <a:rPr lang="en-GB" sz="1100" dirty="0">
                <a:effectLst/>
                <a:latin typeface="Aptos" panose="020B0004020202020204" pitchFamily="34" charset="0"/>
                <a:ea typeface="Aptos" panose="020B0004020202020204" pitchFamily="34" charset="0"/>
                <a:cs typeface="Arial" panose="020B0604020202020204" pitchFamily="34" charset="0"/>
              </a:rPr>
              <a:t> The goal state is defined as the average embedding of the final frames of multiple expert demonstrations.</a:t>
            </a:r>
          </a:p>
          <a:p>
            <a:pPr marL="342900" lvl="0" indent="-342900">
              <a:lnSpc>
                <a:spcPct val="107000"/>
              </a:lnSpc>
              <a:spcAft>
                <a:spcPts val="800"/>
              </a:spcAft>
              <a:buFont typeface="+mj-lt"/>
              <a:buAutoNum type="arabicPeriod"/>
              <a:tabLst>
                <a:tab pos="457200" algn="l"/>
              </a:tabLst>
            </a:pPr>
            <a:r>
              <a:rPr lang="en-GB" sz="1100" b="1" dirty="0">
                <a:effectLst/>
                <a:latin typeface="Aptos" panose="020B0004020202020204" pitchFamily="34" charset="0"/>
                <a:ea typeface="Aptos" panose="020B0004020202020204" pitchFamily="34" charset="0"/>
                <a:cs typeface="Arial" panose="020B0604020202020204" pitchFamily="34" charset="0"/>
              </a:rPr>
              <a:t>Defining the Reward Function:</a:t>
            </a:r>
            <a:endParaRPr lang="en-GB" sz="1100" dirty="0">
              <a:effectLst/>
              <a:latin typeface="Aptos" panose="020B0004020202020204" pitchFamily="34" charset="0"/>
              <a:ea typeface="Aptos" panose="020B0004020202020204" pitchFamily="34" charset="0"/>
              <a:cs typeface="Arial" panose="020B060402020202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GB" sz="1100" dirty="0">
                <a:effectLst/>
                <a:latin typeface="Aptos" panose="020B0004020202020204" pitchFamily="34" charset="0"/>
                <a:ea typeface="Aptos" panose="020B0004020202020204" pitchFamily="34" charset="0"/>
                <a:cs typeface="Times New Roman" panose="02020603050405020304" pitchFamily="18" charset="0"/>
              </a:rPr>
              <a:t>The agent's current state embedding is compared to the goal embedding.</a:t>
            </a:r>
          </a:p>
          <a:p>
            <a:pPr marL="742950" lvl="1" indent="-285750">
              <a:lnSpc>
                <a:spcPct val="107000"/>
              </a:lnSpc>
              <a:spcAft>
                <a:spcPts val="800"/>
              </a:spcAft>
              <a:buSzPts val="1000"/>
              <a:buFont typeface="Courier New" panose="02070309020205020404" pitchFamily="49" charset="0"/>
              <a:buChar char="o"/>
              <a:tabLst>
                <a:tab pos="914400" algn="l"/>
              </a:tabLst>
            </a:pPr>
            <a:r>
              <a:rPr lang="en-GB" sz="1100" dirty="0">
                <a:effectLst/>
                <a:latin typeface="Aptos" panose="020B0004020202020204" pitchFamily="34" charset="0"/>
                <a:ea typeface="Aptos" panose="020B0004020202020204" pitchFamily="34" charset="0"/>
                <a:cs typeface="Times New Roman" panose="02020603050405020304" pitchFamily="18" charset="0"/>
              </a:rPr>
              <a:t>The reward is computed as the negative distance between these embeddings, encouraging the agent to align with expert demonstrations.</a:t>
            </a:r>
          </a:p>
          <a:p>
            <a:pPr>
              <a:lnSpc>
                <a:spcPct val="107000"/>
              </a:lnSpc>
              <a:spcAft>
                <a:spcPts val="800"/>
              </a:spcAft>
            </a:pPr>
            <a:r>
              <a:rPr lang="en-GB" sz="1100" b="1" dirty="0">
                <a:effectLst/>
                <a:latin typeface="Aptos" panose="020B0004020202020204" pitchFamily="34" charset="0"/>
                <a:ea typeface="Aptos" panose="020B0004020202020204" pitchFamily="34" charset="0"/>
                <a:cs typeface="Arial" panose="020B0604020202020204" pitchFamily="34" charset="0"/>
              </a:rPr>
              <a:t>How XIRL Fits into IRL:</a:t>
            </a:r>
            <a:endParaRPr lang="en-GB" sz="1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en-GB" sz="1100" b="1" dirty="0">
                <a:effectLst/>
                <a:latin typeface="Aptos" panose="020B0004020202020204" pitchFamily="34" charset="0"/>
                <a:ea typeface="Aptos" panose="020B0004020202020204" pitchFamily="34" charset="0"/>
                <a:cs typeface="Arial" panose="020B0604020202020204" pitchFamily="34" charset="0"/>
              </a:rPr>
              <a:t>Learning an Embodiment-Invariant Representation:</a:t>
            </a:r>
            <a:r>
              <a:rPr lang="en-GB" sz="1100" dirty="0">
                <a:effectLst/>
                <a:latin typeface="Aptos" panose="020B0004020202020204" pitchFamily="34" charset="0"/>
                <a:ea typeface="Aptos" panose="020B0004020202020204" pitchFamily="34" charset="0"/>
                <a:cs typeface="Arial" panose="020B0604020202020204" pitchFamily="34" charset="0"/>
              </a:rPr>
              <a:t> Uses TCC to align video frames across different embodiments, ensuring task progression is preserved.</a:t>
            </a:r>
          </a:p>
          <a:p>
            <a:pPr marL="342900" lvl="0" indent="-342900">
              <a:lnSpc>
                <a:spcPct val="107000"/>
              </a:lnSpc>
              <a:spcAft>
                <a:spcPts val="800"/>
              </a:spcAft>
              <a:buFont typeface="+mj-lt"/>
              <a:buAutoNum type="arabicPeriod"/>
              <a:tabLst>
                <a:tab pos="457200" algn="l"/>
              </a:tabLst>
            </a:pPr>
            <a:r>
              <a:rPr lang="en-GB" sz="1100" b="1" dirty="0">
                <a:effectLst/>
                <a:latin typeface="Aptos" panose="020B0004020202020204" pitchFamily="34" charset="0"/>
                <a:ea typeface="Aptos" panose="020B0004020202020204" pitchFamily="34" charset="0"/>
                <a:cs typeface="Arial" panose="020B0604020202020204" pitchFamily="34" charset="0"/>
              </a:rPr>
              <a:t>Defining a Reward Function from Video Demonstrations:</a:t>
            </a:r>
            <a:r>
              <a:rPr lang="en-GB" sz="1100" dirty="0">
                <a:effectLst/>
                <a:latin typeface="Aptos" panose="020B0004020202020204" pitchFamily="34" charset="0"/>
                <a:ea typeface="Aptos" panose="020B0004020202020204" pitchFamily="34" charset="0"/>
                <a:cs typeface="Arial" panose="020B0604020202020204" pitchFamily="34" charset="0"/>
              </a:rPr>
              <a:t> Instead of traditional IRL reward recovery, XIRL defines rewards based on similarity to goal embeddings extracted from human demonstrations.</a:t>
            </a:r>
          </a:p>
          <a:p>
            <a:pPr marL="342900" lvl="0" indent="-342900">
              <a:lnSpc>
                <a:spcPct val="107000"/>
              </a:lnSpc>
              <a:spcAft>
                <a:spcPts val="800"/>
              </a:spcAft>
              <a:buFont typeface="+mj-lt"/>
              <a:buAutoNum type="arabicPeriod"/>
              <a:tabLst>
                <a:tab pos="457200" algn="l"/>
              </a:tabLst>
            </a:pPr>
            <a:r>
              <a:rPr lang="en-GB" sz="1100" b="1" dirty="0">
                <a:effectLst/>
                <a:latin typeface="Aptos" panose="020B0004020202020204" pitchFamily="34" charset="0"/>
                <a:ea typeface="Aptos" panose="020B0004020202020204" pitchFamily="34" charset="0"/>
                <a:cs typeface="Arial" panose="020B0604020202020204" pitchFamily="34" charset="0"/>
              </a:rPr>
              <a:t>Using the Reward in IRL or RL:</a:t>
            </a:r>
            <a:r>
              <a:rPr lang="en-GB" sz="1100" dirty="0">
                <a:effectLst/>
                <a:latin typeface="Aptos" panose="020B0004020202020204" pitchFamily="34" charset="0"/>
                <a:ea typeface="Aptos" panose="020B0004020202020204" pitchFamily="34" charset="0"/>
                <a:cs typeface="Arial" panose="020B0604020202020204" pitchFamily="34" charset="0"/>
              </a:rPr>
              <a:t> The learned reward function can be used in standard reinforcement learning frameworks to guide policy learning</a:t>
            </a:r>
          </a:p>
          <a:p>
            <a:pPr>
              <a:lnSpc>
                <a:spcPct val="107000"/>
              </a:lnSpc>
              <a:spcAft>
                <a:spcPts val="800"/>
              </a:spcAft>
            </a:pPr>
            <a:r>
              <a:rPr lang="en-GB" sz="1100" dirty="0">
                <a:effectLst/>
                <a:latin typeface="Aptos" panose="020B0004020202020204" pitchFamily="34" charset="0"/>
                <a:ea typeface="Aptos" panose="020B0004020202020204" pitchFamily="34" charset="0"/>
                <a:cs typeface="Arial" panose="020B0604020202020204" pitchFamily="34" charset="0"/>
              </a:rPr>
              <a:t> </a:t>
            </a:r>
          </a:p>
          <a:p>
            <a:endParaRPr lang="en-GB" dirty="0"/>
          </a:p>
        </p:txBody>
      </p:sp>
      <p:sp>
        <p:nvSpPr>
          <p:cNvPr id="4" name="Slide Number Placeholder 3">
            <a:extLst>
              <a:ext uri="{FF2B5EF4-FFF2-40B4-BE49-F238E27FC236}">
                <a16:creationId xmlns:a16="http://schemas.microsoft.com/office/drawing/2014/main" id="{359551ED-8B86-FA08-D256-0887579DA7EB}"/>
              </a:ext>
            </a:extLst>
          </p:cNvPr>
          <p:cNvSpPr>
            <a:spLocks noGrp="1"/>
          </p:cNvSpPr>
          <p:nvPr>
            <p:ph type="sldNum" sz="quarter" idx="5"/>
          </p:nvPr>
        </p:nvSpPr>
        <p:spPr/>
        <p:txBody>
          <a:bodyPr/>
          <a:lstStyle/>
          <a:p>
            <a:fld id="{E8981AC9-68E6-4526-B24C-02F9BF8B028E}" type="slidenum">
              <a:rPr lang="en-GB" smtClean="0"/>
              <a:t>7</a:t>
            </a:fld>
            <a:endParaRPr lang="en-GB"/>
          </a:p>
        </p:txBody>
      </p:sp>
    </p:spTree>
    <p:extLst>
      <p:ext uri="{BB962C8B-B14F-4D97-AF65-F5344CB8AC3E}">
        <p14:creationId xmlns:p14="http://schemas.microsoft.com/office/powerpoint/2010/main" val="213682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BFD4A-7F68-3B8F-9AD4-3ED8FE19D7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5553E50-0ECD-A651-90D0-2B0E4F41E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01C4193-FAF9-8AAA-343F-369E7EC36413}"/>
              </a:ext>
            </a:extLst>
          </p:cNvPr>
          <p:cNvSpPr>
            <a:spLocks noGrp="1"/>
          </p:cNvSpPr>
          <p:nvPr>
            <p:ph type="dt" sz="half" idx="10"/>
          </p:nvPr>
        </p:nvSpPr>
        <p:spPr/>
        <p:txBody>
          <a:bodyPr/>
          <a:lstStyle/>
          <a:p>
            <a:fld id="{EF2AA43A-E042-491E-A78B-7EE4F64457C0}" type="datetimeFigureOut">
              <a:rPr lang="en-GB" smtClean="0"/>
              <a:t>27/02/2025</a:t>
            </a:fld>
            <a:endParaRPr lang="en-GB"/>
          </a:p>
        </p:txBody>
      </p:sp>
      <p:sp>
        <p:nvSpPr>
          <p:cNvPr id="5" name="Footer Placeholder 4">
            <a:extLst>
              <a:ext uri="{FF2B5EF4-FFF2-40B4-BE49-F238E27FC236}">
                <a16:creationId xmlns:a16="http://schemas.microsoft.com/office/drawing/2014/main" id="{ED996117-2EB6-83E2-5C50-7FCF95D578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F3BB924-7584-8C4B-7B5B-D83533056514}"/>
              </a:ext>
            </a:extLst>
          </p:cNvPr>
          <p:cNvSpPr>
            <a:spLocks noGrp="1"/>
          </p:cNvSpPr>
          <p:nvPr>
            <p:ph type="sldNum" sz="quarter" idx="12"/>
          </p:nvPr>
        </p:nvSpPr>
        <p:spPr/>
        <p:txBody>
          <a:bodyPr/>
          <a:lstStyle/>
          <a:p>
            <a:fld id="{9CB9A649-0CB7-4F05-833A-CDFE0FD545DB}" type="slidenum">
              <a:rPr lang="en-GB" smtClean="0"/>
              <a:t>‹#›</a:t>
            </a:fld>
            <a:endParaRPr lang="en-GB"/>
          </a:p>
        </p:txBody>
      </p:sp>
    </p:spTree>
    <p:extLst>
      <p:ext uri="{BB962C8B-B14F-4D97-AF65-F5344CB8AC3E}">
        <p14:creationId xmlns:p14="http://schemas.microsoft.com/office/powerpoint/2010/main" val="2437338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304B3-C48C-104C-B476-62569FEED0D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EA728BA-A885-A7B8-A014-BC7BCA4230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5B2494-5243-50EF-8E2D-EEDC8BF9205A}"/>
              </a:ext>
            </a:extLst>
          </p:cNvPr>
          <p:cNvSpPr>
            <a:spLocks noGrp="1"/>
          </p:cNvSpPr>
          <p:nvPr>
            <p:ph type="dt" sz="half" idx="10"/>
          </p:nvPr>
        </p:nvSpPr>
        <p:spPr/>
        <p:txBody>
          <a:bodyPr/>
          <a:lstStyle/>
          <a:p>
            <a:fld id="{EF2AA43A-E042-491E-A78B-7EE4F64457C0}" type="datetimeFigureOut">
              <a:rPr lang="en-GB" smtClean="0"/>
              <a:t>27/02/2025</a:t>
            </a:fld>
            <a:endParaRPr lang="en-GB"/>
          </a:p>
        </p:txBody>
      </p:sp>
      <p:sp>
        <p:nvSpPr>
          <p:cNvPr id="5" name="Footer Placeholder 4">
            <a:extLst>
              <a:ext uri="{FF2B5EF4-FFF2-40B4-BE49-F238E27FC236}">
                <a16:creationId xmlns:a16="http://schemas.microsoft.com/office/drawing/2014/main" id="{F28E1D55-EF8F-20D5-001C-5C7AD05ABA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A98516-5AA6-2011-7DF6-9601A6B6FC65}"/>
              </a:ext>
            </a:extLst>
          </p:cNvPr>
          <p:cNvSpPr>
            <a:spLocks noGrp="1"/>
          </p:cNvSpPr>
          <p:nvPr>
            <p:ph type="sldNum" sz="quarter" idx="12"/>
          </p:nvPr>
        </p:nvSpPr>
        <p:spPr/>
        <p:txBody>
          <a:bodyPr/>
          <a:lstStyle/>
          <a:p>
            <a:fld id="{9CB9A649-0CB7-4F05-833A-CDFE0FD545DB}" type="slidenum">
              <a:rPr lang="en-GB" smtClean="0"/>
              <a:t>‹#›</a:t>
            </a:fld>
            <a:endParaRPr lang="en-GB"/>
          </a:p>
        </p:txBody>
      </p:sp>
    </p:spTree>
    <p:extLst>
      <p:ext uri="{BB962C8B-B14F-4D97-AF65-F5344CB8AC3E}">
        <p14:creationId xmlns:p14="http://schemas.microsoft.com/office/powerpoint/2010/main" val="2711598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95D7BA-8AEF-6C88-F07C-F86A82ABDF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9CB225E-F73A-1302-F3DE-77A90380DA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0F304F1-26F6-43D4-6732-FC83FE1F259F}"/>
              </a:ext>
            </a:extLst>
          </p:cNvPr>
          <p:cNvSpPr>
            <a:spLocks noGrp="1"/>
          </p:cNvSpPr>
          <p:nvPr>
            <p:ph type="dt" sz="half" idx="10"/>
          </p:nvPr>
        </p:nvSpPr>
        <p:spPr/>
        <p:txBody>
          <a:bodyPr/>
          <a:lstStyle/>
          <a:p>
            <a:fld id="{EF2AA43A-E042-491E-A78B-7EE4F64457C0}" type="datetimeFigureOut">
              <a:rPr lang="en-GB" smtClean="0"/>
              <a:t>27/02/2025</a:t>
            </a:fld>
            <a:endParaRPr lang="en-GB"/>
          </a:p>
        </p:txBody>
      </p:sp>
      <p:sp>
        <p:nvSpPr>
          <p:cNvPr id="5" name="Footer Placeholder 4">
            <a:extLst>
              <a:ext uri="{FF2B5EF4-FFF2-40B4-BE49-F238E27FC236}">
                <a16:creationId xmlns:a16="http://schemas.microsoft.com/office/drawing/2014/main" id="{22D841D0-7802-AFCF-E8D7-336E186B2CC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CD0D5C-DD41-405F-5C53-58D319E6E6F1}"/>
              </a:ext>
            </a:extLst>
          </p:cNvPr>
          <p:cNvSpPr>
            <a:spLocks noGrp="1"/>
          </p:cNvSpPr>
          <p:nvPr>
            <p:ph type="sldNum" sz="quarter" idx="12"/>
          </p:nvPr>
        </p:nvSpPr>
        <p:spPr/>
        <p:txBody>
          <a:bodyPr/>
          <a:lstStyle/>
          <a:p>
            <a:fld id="{9CB9A649-0CB7-4F05-833A-CDFE0FD545DB}" type="slidenum">
              <a:rPr lang="en-GB" smtClean="0"/>
              <a:t>‹#›</a:t>
            </a:fld>
            <a:endParaRPr lang="en-GB"/>
          </a:p>
        </p:txBody>
      </p:sp>
    </p:spTree>
    <p:extLst>
      <p:ext uri="{BB962C8B-B14F-4D97-AF65-F5344CB8AC3E}">
        <p14:creationId xmlns:p14="http://schemas.microsoft.com/office/powerpoint/2010/main" val="654842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F0C2F-B4AE-C8A5-029B-EFC6CF1CFF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F29BC0A-32AE-1EFB-CBBB-3A900C4CD4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6E409DA-F3CD-5B25-02FA-36E92DC06FDE}"/>
              </a:ext>
            </a:extLst>
          </p:cNvPr>
          <p:cNvSpPr>
            <a:spLocks noGrp="1"/>
          </p:cNvSpPr>
          <p:nvPr>
            <p:ph type="dt" sz="half" idx="10"/>
          </p:nvPr>
        </p:nvSpPr>
        <p:spPr/>
        <p:txBody>
          <a:bodyPr/>
          <a:lstStyle/>
          <a:p>
            <a:fld id="{EF2AA43A-E042-491E-A78B-7EE4F64457C0}" type="datetimeFigureOut">
              <a:rPr lang="en-GB" smtClean="0"/>
              <a:t>27/02/2025</a:t>
            </a:fld>
            <a:endParaRPr lang="en-GB"/>
          </a:p>
        </p:txBody>
      </p:sp>
      <p:sp>
        <p:nvSpPr>
          <p:cNvPr id="5" name="Footer Placeholder 4">
            <a:extLst>
              <a:ext uri="{FF2B5EF4-FFF2-40B4-BE49-F238E27FC236}">
                <a16:creationId xmlns:a16="http://schemas.microsoft.com/office/drawing/2014/main" id="{AEBB28A9-965B-8959-A097-406094C0C5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F98A9F-BA77-9E03-84B4-4305BB53904A}"/>
              </a:ext>
            </a:extLst>
          </p:cNvPr>
          <p:cNvSpPr>
            <a:spLocks noGrp="1"/>
          </p:cNvSpPr>
          <p:nvPr>
            <p:ph type="sldNum" sz="quarter" idx="12"/>
          </p:nvPr>
        </p:nvSpPr>
        <p:spPr/>
        <p:txBody>
          <a:bodyPr/>
          <a:lstStyle/>
          <a:p>
            <a:fld id="{9CB9A649-0CB7-4F05-833A-CDFE0FD545DB}" type="slidenum">
              <a:rPr lang="en-GB" smtClean="0"/>
              <a:t>‹#›</a:t>
            </a:fld>
            <a:endParaRPr lang="en-GB"/>
          </a:p>
        </p:txBody>
      </p:sp>
    </p:spTree>
    <p:extLst>
      <p:ext uri="{BB962C8B-B14F-4D97-AF65-F5344CB8AC3E}">
        <p14:creationId xmlns:p14="http://schemas.microsoft.com/office/powerpoint/2010/main" val="2904323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11A43-3382-C76D-A656-487C9FD17E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3291D38-E9B8-D0B3-8A6A-5FC5D2FAFF5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B6625F-04BB-3483-E2BD-DEAFCBC7944D}"/>
              </a:ext>
            </a:extLst>
          </p:cNvPr>
          <p:cNvSpPr>
            <a:spLocks noGrp="1"/>
          </p:cNvSpPr>
          <p:nvPr>
            <p:ph type="dt" sz="half" idx="10"/>
          </p:nvPr>
        </p:nvSpPr>
        <p:spPr/>
        <p:txBody>
          <a:bodyPr/>
          <a:lstStyle/>
          <a:p>
            <a:fld id="{EF2AA43A-E042-491E-A78B-7EE4F64457C0}" type="datetimeFigureOut">
              <a:rPr lang="en-GB" smtClean="0"/>
              <a:t>27/02/2025</a:t>
            </a:fld>
            <a:endParaRPr lang="en-GB"/>
          </a:p>
        </p:txBody>
      </p:sp>
      <p:sp>
        <p:nvSpPr>
          <p:cNvPr id="5" name="Footer Placeholder 4">
            <a:extLst>
              <a:ext uri="{FF2B5EF4-FFF2-40B4-BE49-F238E27FC236}">
                <a16:creationId xmlns:a16="http://schemas.microsoft.com/office/drawing/2014/main" id="{A6A3DF12-D12B-73BF-4FAC-28BDA280CB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5AF3E5-1A4F-2D57-0857-CE8F55448358}"/>
              </a:ext>
            </a:extLst>
          </p:cNvPr>
          <p:cNvSpPr>
            <a:spLocks noGrp="1"/>
          </p:cNvSpPr>
          <p:nvPr>
            <p:ph type="sldNum" sz="quarter" idx="12"/>
          </p:nvPr>
        </p:nvSpPr>
        <p:spPr/>
        <p:txBody>
          <a:bodyPr/>
          <a:lstStyle/>
          <a:p>
            <a:fld id="{9CB9A649-0CB7-4F05-833A-CDFE0FD545DB}" type="slidenum">
              <a:rPr lang="en-GB" smtClean="0"/>
              <a:t>‹#›</a:t>
            </a:fld>
            <a:endParaRPr lang="en-GB"/>
          </a:p>
        </p:txBody>
      </p:sp>
    </p:spTree>
    <p:extLst>
      <p:ext uri="{BB962C8B-B14F-4D97-AF65-F5344CB8AC3E}">
        <p14:creationId xmlns:p14="http://schemas.microsoft.com/office/powerpoint/2010/main" val="3598716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64BD-277B-2405-8E62-2B46032C29C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A098CEC-06B5-7C2C-5152-0E00A43E53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E058FEF-2454-B0F2-3569-2A62AEED3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B45CE01-0624-CE8E-1847-31788945C959}"/>
              </a:ext>
            </a:extLst>
          </p:cNvPr>
          <p:cNvSpPr>
            <a:spLocks noGrp="1"/>
          </p:cNvSpPr>
          <p:nvPr>
            <p:ph type="dt" sz="half" idx="10"/>
          </p:nvPr>
        </p:nvSpPr>
        <p:spPr/>
        <p:txBody>
          <a:bodyPr/>
          <a:lstStyle/>
          <a:p>
            <a:fld id="{EF2AA43A-E042-491E-A78B-7EE4F64457C0}" type="datetimeFigureOut">
              <a:rPr lang="en-GB" smtClean="0"/>
              <a:t>27/02/2025</a:t>
            </a:fld>
            <a:endParaRPr lang="en-GB"/>
          </a:p>
        </p:txBody>
      </p:sp>
      <p:sp>
        <p:nvSpPr>
          <p:cNvPr id="6" name="Footer Placeholder 5">
            <a:extLst>
              <a:ext uri="{FF2B5EF4-FFF2-40B4-BE49-F238E27FC236}">
                <a16:creationId xmlns:a16="http://schemas.microsoft.com/office/drawing/2014/main" id="{9705931A-4E63-E726-7F89-DB40B89ACF7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CDFAF5D-7AC0-FD29-C44B-B35B9C1624B1}"/>
              </a:ext>
            </a:extLst>
          </p:cNvPr>
          <p:cNvSpPr>
            <a:spLocks noGrp="1"/>
          </p:cNvSpPr>
          <p:nvPr>
            <p:ph type="sldNum" sz="quarter" idx="12"/>
          </p:nvPr>
        </p:nvSpPr>
        <p:spPr/>
        <p:txBody>
          <a:bodyPr/>
          <a:lstStyle/>
          <a:p>
            <a:fld id="{9CB9A649-0CB7-4F05-833A-CDFE0FD545DB}" type="slidenum">
              <a:rPr lang="en-GB" smtClean="0"/>
              <a:t>‹#›</a:t>
            </a:fld>
            <a:endParaRPr lang="en-GB"/>
          </a:p>
        </p:txBody>
      </p:sp>
    </p:spTree>
    <p:extLst>
      <p:ext uri="{BB962C8B-B14F-4D97-AF65-F5344CB8AC3E}">
        <p14:creationId xmlns:p14="http://schemas.microsoft.com/office/powerpoint/2010/main" val="541263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3838A-EB38-7CBC-FAE0-D9C8F7C28FA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EB70918-0F30-CC52-26A6-C060C421BB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DB344B-F260-EACA-7CE8-59A2F2A3E4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D1638D0-1249-1B31-B743-8767F229DD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D1393A-6309-47AD-C33A-1E2E65E94C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9045917-5B1E-096B-59B8-553685334555}"/>
              </a:ext>
            </a:extLst>
          </p:cNvPr>
          <p:cNvSpPr>
            <a:spLocks noGrp="1"/>
          </p:cNvSpPr>
          <p:nvPr>
            <p:ph type="dt" sz="half" idx="10"/>
          </p:nvPr>
        </p:nvSpPr>
        <p:spPr/>
        <p:txBody>
          <a:bodyPr/>
          <a:lstStyle/>
          <a:p>
            <a:fld id="{EF2AA43A-E042-491E-A78B-7EE4F64457C0}" type="datetimeFigureOut">
              <a:rPr lang="en-GB" smtClean="0"/>
              <a:t>27/02/2025</a:t>
            </a:fld>
            <a:endParaRPr lang="en-GB"/>
          </a:p>
        </p:txBody>
      </p:sp>
      <p:sp>
        <p:nvSpPr>
          <p:cNvPr id="8" name="Footer Placeholder 7">
            <a:extLst>
              <a:ext uri="{FF2B5EF4-FFF2-40B4-BE49-F238E27FC236}">
                <a16:creationId xmlns:a16="http://schemas.microsoft.com/office/drawing/2014/main" id="{9569BC85-C5A5-9E7E-458A-98090DF47D5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4A30E99-848C-71E9-5F56-53FD46F74A09}"/>
              </a:ext>
            </a:extLst>
          </p:cNvPr>
          <p:cNvSpPr>
            <a:spLocks noGrp="1"/>
          </p:cNvSpPr>
          <p:nvPr>
            <p:ph type="sldNum" sz="quarter" idx="12"/>
          </p:nvPr>
        </p:nvSpPr>
        <p:spPr/>
        <p:txBody>
          <a:bodyPr/>
          <a:lstStyle/>
          <a:p>
            <a:fld id="{9CB9A649-0CB7-4F05-833A-CDFE0FD545DB}" type="slidenum">
              <a:rPr lang="en-GB" smtClean="0"/>
              <a:t>‹#›</a:t>
            </a:fld>
            <a:endParaRPr lang="en-GB"/>
          </a:p>
        </p:txBody>
      </p:sp>
    </p:spTree>
    <p:extLst>
      <p:ext uri="{BB962C8B-B14F-4D97-AF65-F5344CB8AC3E}">
        <p14:creationId xmlns:p14="http://schemas.microsoft.com/office/powerpoint/2010/main" val="1723384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90F81-8803-1204-1CA0-BD230D39013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A20C521-DA66-1E93-F508-EB751F41E384}"/>
              </a:ext>
            </a:extLst>
          </p:cNvPr>
          <p:cNvSpPr>
            <a:spLocks noGrp="1"/>
          </p:cNvSpPr>
          <p:nvPr>
            <p:ph type="dt" sz="half" idx="10"/>
          </p:nvPr>
        </p:nvSpPr>
        <p:spPr/>
        <p:txBody>
          <a:bodyPr/>
          <a:lstStyle/>
          <a:p>
            <a:fld id="{EF2AA43A-E042-491E-A78B-7EE4F64457C0}" type="datetimeFigureOut">
              <a:rPr lang="en-GB" smtClean="0"/>
              <a:t>27/02/2025</a:t>
            </a:fld>
            <a:endParaRPr lang="en-GB"/>
          </a:p>
        </p:txBody>
      </p:sp>
      <p:sp>
        <p:nvSpPr>
          <p:cNvPr id="4" name="Footer Placeholder 3">
            <a:extLst>
              <a:ext uri="{FF2B5EF4-FFF2-40B4-BE49-F238E27FC236}">
                <a16:creationId xmlns:a16="http://schemas.microsoft.com/office/drawing/2014/main" id="{892A29A0-9A5B-70AD-2A33-B05C83CC135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9523B82-E802-9402-5A80-BC389CEA4F26}"/>
              </a:ext>
            </a:extLst>
          </p:cNvPr>
          <p:cNvSpPr>
            <a:spLocks noGrp="1"/>
          </p:cNvSpPr>
          <p:nvPr>
            <p:ph type="sldNum" sz="quarter" idx="12"/>
          </p:nvPr>
        </p:nvSpPr>
        <p:spPr/>
        <p:txBody>
          <a:bodyPr/>
          <a:lstStyle/>
          <a:p>
            <a:fld id="{9CB9A649-0CB7-4F05-833A-CDFE0FD545DB}" type="slidenum">
              <a:rPr lang="en-GB" smtClean="0"/>
              <a:t>‹#›</a:t>
            </a:fld>
            <a:endParaRPr lang="en-GB"/>
          </a:p>
        </p:txBody>
      </p:sp>
    </p:spTree>
    <p:extLst>
      <p:ext uri="{BB962C8B-B14F-4D97-AF65-F5344CB8AC3E}">
        <p14:creationId xmlns:p14="http://schemas.microsoft.com/office/powerpoint/2010/main" val="1301705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BF49F7-2B18-5C5E-14FB-A7E96D112401}"/>
              </a:ext>
            </a:extLst>
          </p:cNvPr>
          <p:cNvSpPr>
            <a:spLocks noGrp="1"/>
          </p:cNvSpPr>
          <p:nvPr>
            <p:ph type="dt" sz="half" idx="10"/>
          </p:nvPr>
        </p:nvSpPr>
        <p:spPr/>
        <p:txBody>
          <a:bodyPr/>
          <a:lstStyle/>
          <a:p>
            <a:fld id="{EF2AA43A-E042-491E-A78B-7EE4F64457C0}" type="datetimeFigureOut">
              <a:rPr lang="en-GB" smtClean="0"/>
              <a:t>27/02/2025</a:t>
            </a:fld>
            <a:endParaRPr lang="en-GB"/>
          </a:p>
        </p:txBody>
      </p:sp>
      <p:sp>
        <p:nvSpPr>
          <p:cNvPr id="3" name="Footer Placeholder 2">
            <a:extLst>
              <a:ext uri="{FF2B5EF4-FFF2-40B4-BE49-F238E27FC236}">
                <a16:creationId xmlns:a16="http://schemas.microsoft.com/office/drawing/2014/main" id="{645D30C6-D724-EC4C-1CDA-C359CD06421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FE46516-7468-E27E-EC3D-39E7ED27C40F}"/>
              </a:ext>
            </a:extLst>
          </p:cNvPr>
          <p:cNvSpPr>
            <a:spLocks noGrp="1"/>
          </p:cNvSpPr>
          <p:nvPr>
            <p:ph type="sldNum" sz="quarter" idx="12"/>
          </p:nvPr>
        </p:nvSpPr>
        <p:spPr/>
        <p:txBody>
          <a:bodyPr/>
          <a:lstStyle/>
          <a:p>
            <a:fld id="{9CB9A649-0CB7-4F05-833A-CDFE0FD545DB}" type="slidenum">
              <a:rPr lang="en-GB" smtClean="0"/>
              <a:t>‹#›</a:t>
            </a:fld>
            <a:endParaRPr lang="en-GB"/>
          </a:p>
        </p:txBody>
      </p:sp>
    </p:spTree>
    <p:extLst>
      <p:ext uri="{BB962C8B-B14F-4D97-AF65-F5344CB8AC3E}">
        <p14:creationId xmlns:p14="http://schemas.microsoft.com/office/powerpoint/2010/main" val="1864364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33432-DF63-8BA8-B0D5-65FABA3CC7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FB3F5FE-B86E-620F-0C5D-FAF775CD47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3F07E74-35A7-FC9C-6199-0475E1D687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AE293-8CD8-804F-DC3E-ADF4793F6696}"/>
              </a:ext>
            </a:extLst>
          </p:cNvPr>
          <p:cNvSpPr>
            <a:spLocks noGrp="1"/>
          </p:cNvSpPr>
          <p:nvPr>
            <p:ph type="dt" sz="half" idx="10"/>
          </p:nvPr>
        </p:nvSpPr>
        <p:spPr/>
        <p:txBody>
          <a:bodyPr/>
          <a:lstStyle/>
          <a:p>
            <a:fld id="{EF2AA43A-E042-491E-A78B-7EE4F64457C0}" type="datetimeFigureOut">
              <a:rPr lang="en-GB" smtClean="0"/>
              <a:t>27/02/2025</a:t>
            </a:fld>
            <a:endParaRPr lang="en-GB"/>
          </a:p>
        </p:txBody>
      </p:sp>
      <p:sp>
        <p:nvSpPr>
          <p:cNvPr id="6" name="Footer Placeholder 5">
            <a:extLst>
              <a:ext uri="{FF2B5EF4-FFF2-40B4-BE49-F238E27FC236}">
                <a16:creationId xmlns:a16="http://schemas.microsoft.com/office/drawing/2014/main" id="{86BC26D1-BA24-06BD-82D8-42AC3022A91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5855DA8-46F0-3203-A103-471E46ABDFD8}"/>
              </a:ext>
            </a:extLst>
          </p:cNvPr>
          <p:cNvSpPr>
            <a:spLocks noGrp="1"/>
          </p:cNvSpPr>
          <p:nvPr>
            <p:ph type="sldNum" sz="quarter" idx="12"/>
          </p:nvPr>
        </p:nvSpPr>
        <p:spPr/>
        <p:txBody>
          <a:bodyPr/>
          <a:lstStyle/>
          <a:p>
            <a:fld id="{9CB9A649-0CB7-4F05-833A-CDFE0FD545DB}" type="slidenum">
              <a:rPr lang="en-GB" smtClean="0"/>
              <a:t>‹#›</a:t>
            </a:fld>
            <a:endParaRPr lang="en-GB"/>
          </a:p>
        </p:txBody>
      </p:sp>
    </p:spTree>
    <p:extLst>
      <p:ext uri="{BB962C8B-B14F-4D97-AF65-F5344CB8AC3E}">
        <p14:creationId xmlns:p14="http://schemas.microsoft.com/office/powerpoint/2010/main" val="4288719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EE32-FDB5-19C2-1F66-4287514A27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EC99997-A23F-1FC2-5BBD-D80DB29654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EC22801-E46A-B337-6545-BF0AC9B94F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5E380B-ED72-8FE0-FC75-B2DD31B19FBA}"/>
              </a:ext>
            </a:extLst>
          </p:cNvPr>
          <p:cNvSpPr>
            <a:spLocks noGrp="1"/>
          </p:cNvSpPr>
          <p:nvPr>
            <p:ph type="dt" sz="half" idx="10"/>
          </p:nvPr>
        </p:nvSpPr>
        <p:spPr/>
        <p:txBody>
          <a:bodyPr/>
          <a:lstStyle/>
          <a:p>
            <a:fld id="{EF2AA43A-E042-491E-A78B-7EE4F64457C0}" type="datetimeFigureOut">
              <a:rPr lang="en-GB" smtClean="0"/>
              <a:t>27/02/2025</a:t>
            </a:fld>
            <a:endParaRPr lang="en-GB"/>
          </a:p>
        </p:txBody>
      </p:sp>
      <p:sp>
        <p:nvSpPr>
          <p:cNvPr id="6" name="Footer Placeholder 5">
            <a:extLst>
              <a:ext uri="{FF2B5EF4-FFF2-40B4-BE49-F238E27FC236}">
                <a16:creationId xmlns:a16="http://schemas.microsoft.com/office/drawing/2014/main" id="{20DBB4F4-902D-9CA4-4FE9-2592D2142B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B0F3DFC-79E6-5D26-3BBC-CFFAC04F01B3}"/>
              </a:ext>
            </a:extLst>
          </p:cNvPr>
          <p:cNvSpPr>
            <a:spLocks noGrp="1"/>
          </p:cNvSpPr>
          <p:nvPr>
            <p:ph type="sldNum" sz="quarter" idx="12"/>
          </p:nvPr>
        </p:nvSpPr>
        <p:spPr/>
        <p:txBody>
          <a:bodyPr/>
          <a:lstStyle/>
          <a:p>
            <a:fld id="{9CB9A649-0CB7-4F05-833A-CDFE0FD545DB}" type="slidenum">
              <a:rPr lang="en-GB" smtClean="0"/>
              <a:t>‹#›</a:t>
            </a:fld>
            <a:endParaRPr lang="en-GB"/>
          </a:p>
        </p:txBody>
      </p:sp>
    </p:spTree>
    <p:extLst>
      <p:ext uri="{BB962C8B-B14F-4D97-AF65-F5344CB8AC3E}">
        <p14:creationId xmlns:p14="http://schemas.microsoft.com/office/powerpoint/2010/main" val="1027070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C003A7-5994-7B9B-BC3E-C79B5B8416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3212796-524A-FBB9-025D-113C356A3F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D199D7-8659-15D0-A8A9-760ED4D634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F2AA43A-E042-491E-A78B-7EE4F64457C0}" type="datetimeFigureOut">
              <a:rPr lang="en-GB" smtClean="0"/>
              <a:t>27/02/2025</a:t>
            </a:fld>
            <a:endParaRPr lang="en-GB"/>
          </a:p>
        </p:txBody>
      </p:sp>
      <p:sp>
        <p:nvSpPr>
          <p:cNvPr id="5" name="Footer Placeholder 4">
            <a:extLst>
              <a:ext uri="{FF2B5EF4-FFF2-40B4-BE49-F238E27FC236}">
                <a16:creationId xmlns:a16="http://schemas.microsoft.com/office/drawing/2014/main" id="{5A04AF99-5AD6-0121-772A-CFB12F8FBC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C3F8F51-CB9E-9B8F-9803-3D304AD88C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CB9A649-0CB7-4F05-833A-CDFE0FD545DB}" type="slidenum">
              <a:rPr lang="en-GB" smtClean="0"/>
              <a:t>‹#›</a:t>
            </a:fld>
            <a:endParaRPr lang="en-GB"/>
          </a:p>
        </p:txBody>
      </p:sp>
    </p:spTree>
    <p:extLst>
      <p:ext uri="{BB962C8B-B14F-4D97-AF65-F5344CB8AC3E}">
        <p14:creationId xmlns:p14="http://schemas.microsoft.com/office/powerpoint/2010/main" val="102135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014CDF-FBA0-AEA9-F1D3-503D306BEB33}"/>
              </a:ext>
            </a:extLst>
          </p:cNvPr>
          <p:cNvSpPr>
            <a:spLocks noGrp="1"/>
          </p:cNvSpPr>
          <p:nvPr>
            <p:ph type="ctrTitle"/>
          </p:nvPr>
        </p:nvSpPr>
        <p:spPr>
          <a:xfrm>
            <a:off x="838199" y="1093788"/>
            <a:ext cx="10506455" cy="2967208"/>
          </a:xfrm>
        </p:spPr>
        <p:txBody>
          <a:bodyPr>
            <a:normAutofit/>
          </a:bodyPr>
          <a:lstStyle/>
          <a:p>
            <a:pPr algn="l"/>
            <a:r>
              <a:rPr lang="it-IT" sz="5000" dirty="0">
                <a:latin typeface="Sans Serif Collection" panose="020B0502040504020204" pitchFamily="34" charset="0"/>
                <a:ea typeface="Sans Serif Collection" panose="020B0502040504020204" pitchFamily="34" charset="0"/>
                <a:cs typeface="Sans Serif Collection" panose="020B0502040504020204" pitchFamily="34" charset="0"/>
              </a:rPr>
              <a:t>Inverse </a:t>
            </a:r>
            <a:r>
              <a:rPr lang="it-IT" sz="5000" dirty="0" err="1">
                <a:latin typeface="Sans Serif Collection" panose="020B0502040504020204" pitchFamily="34" charset="0"/>
                <a:ea typeface="Sans Serif Collection" panose="020B0502040504020204" pitchFamily="34" charset="0"/>
                <a:cs typeface="Sans Serif Collection" panose="020B0502040504020204" pitchFamily="34" charset="0"/>
              </a:rPr>
              <a:t>Reinforcement</a:t>
            </a:r>
            <a:r>
              <a:rPr lang="it-IT" sz="5000" dirty="0">
                <a:latin typeface="Sans Serif Collection" panose="020B0502040504020204" pitchFamily="34" charset="0"/>
                <a:ea typeface="Sans Serif Collection" panose="020B0502040504020204" pitchFamily="34" charset="0"/>
                <a:cs typeface="Sans Serif Collection" panose="020B0502040504020204" pitchFamily="34" charset="0"/>
              </a:rPr>
              <a:t> Learning and learning from </a:t>
            </a:r>
            <a:r>
              <a:rPr lang="it-IT" sz="5000" dirty="0" err="1">
                <a:latin typeface="Sans Serif Collection" panose="020B0502040504020204" pitchFamily="34" charset="0"/>
                <a:ea typeface="Sans Serif Collection" panose="020B0502040504020204" pitchFamily="34" charset="0"/>
                <a:cs typeface="Sans Serif Collection" panose="020B0502040504020204" pitchFamily="34" charset="0"/>
              </a:rPr>
              <a:t>videos</a:t>
            </a:r>
            <a:endParaRPr lang="en-GB" sz="5000" dirty="0">
              <a:latin typeface="Sans Serif Collection" panose="020B0502040504020204" pitchFamily="34" charset="0"/>
              <a:ea typeface="Sans Serif Collection" panose="020B0502040504020204" pitchFamily="34" charset="0"/>
              <a:cs typeface="Sans Serif Collection" panose="020B0502040504020204" pitchFamily="34" charset="0"/>
            </a:endParaRPr>
          </a:p>
        </p:txBody>
      </p:sp>
      <p:sp>
        <p:nvSpPr>
          <p:cNvPr id="3" name="Sottotitolo 2">
            <a:extLst>
              <a:ext uri="{FF2B5EF4-FFF2-40B4-BE49-F238E27FC236}">
                <a16:creationId xmlns:a16="http://schemas.microsoft.com/office/drawing/2014/main" id="{4FEA5642-31AC-EE83-20BB-1A5043DC707B}"/>
              </a:ext>
            </a:extLst>
          </p:cNvPr>
          <p:cNvSpPr>
            <a:spLocks noGrp="1"/>
          </p:cNvSpPr>
          <p:nvPr>
            <p:ph type="subTitle" idx="1"/>
          </p:nvPr>
        </p:nvSpPr>
        <p:spPr>
          <a:xfrm>
            <a:off x="7400924" y="4619624"/>
            <a:ext cx="3946779" cy="1038225"/>
          </a:xfrm>
        </p:spPr>
        <p:txBody>
          <a:bodyPr>
            <a:normAutofit/>
          </a:bodyPr>
          <a:lstStyle/>
          <a:p>
            <a:pPr algn="r"/>
            <a:r>
              <a:rPr lang="it-IT" dirty="0"/>
              <a:t>By Luca Ianniello, s327313</a:t>
            </a:r>
            <a:endParaRPr lang="en-GB" dirty="0"/>
          </a:p>
        </p:txBody>
      </p:sp>
      <p:sp>
        <p:nvSpPr>
          <p:cNvPr id="4" name="Rettangolo 3">
            <a:extLst>
              <a:ext uri="{FF2B5EF4-FFF2-40B4-BE49-F238E27FC236}">
                <a16:creationId xmlns:a16="http://schemas.microsoft.com/office/drawing/2014/main" id="{7ECE8466-F9CA-AB00-1F6B-C5D7CDDCD9B7}"/>
              </a:ext>
            </a:extLst>
          </p:cNvPr>
          <p:cNvSpPr/>
          <p:nvPr/>
        </p:nvSpPr>
        <p:spPr>
          <a:xfrm>
            <a:off x="7400924" y="4294796"/>
            <a:ext cx="3943730" cy="45719"/>
          </a:xfrm>
          <a:prstGeom prst="rect">
            <a:avLst/>
          </a:prstGeom>
          <a:ln w="57150">
            <a:solidFill>
              <a:srgbClr val="0070C0"/>
            </a:solidFill>
            <a:extLst>
              <a:ext uri="{C807C97D-BFC1-408E-A445-0C87EB9F89A2}">
                <ask:lineSketchStyleProps xmlns:ask="http://schemas.microsoft.com/office/drawing/2018/sketchyshapes" sd="4054467896">
                  <a:custGeom>
                    <a:avLst/>
                    <a:gdLst>
                      <a:gd name="connsiteX0" fmla="*/ 0 w 3943730"/>
                      <a:gd name="connsiteY0" fmla="*/ 0 h 45719"/>
                      <a:gd name="connsiteX1" fmla="*/ 578414 w 3943730"/>
                      <a:gd name="connsiteY1" fmla="*/ 0 h 45719"/>
                      <a:gd name="connsiteX2" fmla="*/ 1275139 w 3943730"/>
                      <a:gd name="connsiteY2" fmla="*/ 0 h 45719"/>
                      <a:gd name="connsiteX3" fmla="*/ 1892990 w 3943730"/>
                      <a:gd name="connsiteY3" fmla="*/ 0 h 45719"/>
                      <a:gd name="connsiteX4" fmla="*/ 2471404 w 3943730"/>
                      <a:gd name="connsiteY4" fmla="*/ 0 h 45719"/>
                      <a:gd name="connsiteX5" fmla="*/ 3207567 w 3943730"/>
                      <a:gd name="connsiteY5" fmla="*/ 0 h 45719"/>
                      <a:gd name="connsiteX6" fmla="*/ 3943730 w 3943730"/>
                      <a:gd name="connsiteY6" fmla="*/ 0 h 45719"/>
                      <a:gd name="connsiteX7" fmla="*/ 3943730 w 3943730"/>
                      <a:gd name="connsiteY7" fmla="*/ 45719 h 45719"/>
                      <a:gd name="connsiteX8" fmla="*/ 3247004 w 3943730"/>
                      <a:gd name="connsiteY8" fmla="*/ 45719 h 45719"/>
                      <a:gd name="connsiteX9" fmla="*/ 2668591 w 3943730"/>
                      <a:gd name="connsiteY9" fmla="*/ 45719 h 45719"/>
                      <a:gd name="connsiteX10" fmla="*/ 2090177 w 3943730"/>
                      <a:gd name="connsiteY10" fmla="*/ 45719 h 45719"/>
                      <a:gd name="connsiteX11" fmla="*/ 1393451 w 3943730"/>
                      <a:gd name="connsiteY11" fmla="*/ 45719 h 45719"/>
                      <a:gd name="connsiteX12" fmla="*/ 736163 w 3943730"/>
                      <a:gd name="connsiteY12" fmla="*/ 45719 h 45719"/>
                      <a:gd name="connsiteX13" fmla="*/ 0 w 3943730"/>
                      <a:gd name="connsiteY13" fmla="*/ 45719 h 45719"/>
                      <a:gd name="connsiteX14" fmla="*/ 0 w 3943730"/>
                      <a:gd name="connsiteY14"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43730" h="45719" fill="none" extrusionOk="0">
                        <a:moveTo>
                          <a:pt x="0" y="0"/>
                        </a:moveTo>
                        <a:cubicBezTo>
                          <a:pt x="179691" y="-9936"/>
                          <a:pt x="335762" y="3460"/>
                          <a:pt x="578414" y="0"/>
                        </a:cubicBezTo>
                        <a:cubicBezTo>
                          <a:pt x="821066" y="-3460"/>
                          <a:pt x="1047339" y="6870"/>
                          <a:pt x="1275139" y="0"/>
                        </a:cubicBezTo>
                        <a:cubicBezTo>
                          <a:pt x="1502939" y="-6870"/>
                          <a:pt x="1758426" y="-17918"/>
                          <a:pt x="1892990" y="0"/>
                        </a:cubicBezTo>
                        <a:cubicBezTo>
                          <a:pt x="2027554" y="17918"/>
                          <a:pt x="2354182" y="-24916"/>
                          <a:pt x="2471404" y="0"/>
                        </a:cubicBezTo>
                        <a:cubicBezTo>
                          <a:pt x="2588626" y="24916"/>
                          <a:pt x="2929258" y="-32060"/>
                          <a:pt x="3207567" y="0"/>
                        </a:cubicBezTo>
                        <a:cubicBezTo>
                          <a:pt x="3485876" y="32060"/>
                          <a:pt x="3764462" y="-22066"/>
                          <a:pt x="3943730" y="0"/>
                        </a:cubicBezTo>
                        <a:cubicBezTo>
                          <a:pt x="3944131" y="11883"/>
                          <a:pt x="3944689" y="32803"/>
                          <a:pt x="3943730" y="45719"/>
                        </a:cubicBezTo>
                        <a:cubicBezTo>
                          <a:pt x="3656458" y="25929"/>
                          <a:pt x="3409124" y="14926"/>
                          <a:pt x="3247004" y="45719"/>
                        </a:cubicBezTo>
                        <a:cubicBezTo>
                          <a:pt x="3084884" y="76512"/>
                          <a:pt x="2790963" y="40227"/>
                          <a:pt x="2668591" y="45719"/>
                        </a:cubicBezTo>
                        <a:cubicBezTo>
                          <a:pt x="2546219" y="51211"/>
                          <a:pt x="2299311" y="57373"/>
                          <a:pt x="2090177" y="45719"/>
                        </a:cubicBezTo>
                        <a:cubicBezTo>
                          <a:pt x="1881043" y="34065"/>
                          <a:pt x="1574362" y="53565"/>
                          <a:pt x="1393451" y="45719"/>
                        </a:cubicBezTo>
                        <a:cubicBezTo>
                          <a:pt x="1212540" y="37873"/>
                          <a:pt x="915954" y="25535"/>
                          <a:pt x="736163" y="45719"/>
                        </a:cubicBezTo>
                        <a:cubicBezTo>
                          <a:pt x="556372" y="65903"/>
                          <a:pt x="309768" y="24946"/>
                          <a:pt x="0" y="45719"/>
                        </a:cubicBezTo>
                        <a:cubicBezTo>
                          <a:pt x="278" y="34639"/>
                          <a:pt x="1803" y="18903"/>
                          <a:pt x="0" y="0"/>
                        </a:cubicBezTo>
                        <a:close/>
                      </a:path>
                      <a:path w="3943730" h="45719" stroke="0" extrusionOk="0">
                        <a:moveTo>
                          <a:pt x="0" y="0"/>
                        </a:moveTo>
                        <a:cubicBezTo>
                          <a:pt x="224951" y="-11224"/>
                          <a:pt x="518402" y="-511"/>
                          <a:pt x="657288" y="0"/>
                        </a:cubicBezTo>
                        <a:cubicBezTo>
                          <a:pt x="796174" y="511"/>
                          <a:pt x="1077274" y="-6449"/>
                          <a:pt x="1354014" y="0"/>
                        </a:cubicBezTo>
                        <a:cubicBezTo>
                          <a:pt x="1630754" y="6449"/>
                          <a:pt x="1736833" y="-28670"/>
                          <a:pt x="1932428" y="0"/>
                        </a:cubicBezTo>
                        <a:cubicBezTo>
                          <a:pt x="2128023" y="28670"/>
                          <a:pt x="2259559" y="-7416"/>
                          <a:pt x="2510841" y="0"/>
                        </a:cubicBezTo>
                        <a:cubicBezTo>
                          <a:pt x="2762123" y="7416"/>
                          <a:pt x="2885130" y="626"/>
                          <a:pt x="3247004" y="0"/>
                        </a:cubicBezTo>
                        <a:cubicBezTo>
                          <a:pt x="3608878" y="-626"/>
                          <a:pt x="3675981" y="13218"/>
                          <a:pt x="3943730" y="0"/>
                        </a:cubicBezTo>
                        <a:cubicBezTo>
                          <a:pt x="3942977" y="9159"/>
                          <a:pt x="3944770" y="23652"/>
                          <a:pt x="3943730" y="45719"/>
                        </a:cubicBezTo>
                        <a:cubicBezTo>
                          <a:pt x="3791680" y="52577"/>
                          <a:pt x="3639040" y="54459"/>
                          <a:pt x="3404754" y="45719"/>
                        </a:cubicBezTo>
                        <a:cubicBezTo>
                          <a:pt x="3170468" y="36979"/>
                          <a:pt x="3055271" y="73081"/>
                          <a:pt x="2786903" y="45719"/>
                        </a:cubicBezTo>
                        <a:cubicBezTo>
                          <a:pt x="2518535" y="18357"/>
                          <a:pt x="2264606" y="62718"/>
                          <a:pt x="2129614" y="45719"/>
                        </a:cubicBezTo>
                        <a:cubicBezTo>
                          <a:pt x="1994622" y="28720"/>
                          <a:pt x="1647480" y="53629"/>
                          <a:pt x="1432889" y="45719"/>
                        </a:cubicBezTo>
                        <a:cubicBezTo>
                          <a:pt x="1218299" y="37809"/>
                          <a:pt x="1007161" y="36049"/>
                          <a:pt x="736163" y="45719"/>
                        </a:cubicBezTo>
                        <a:cubicBezTo>
                          <a:pt x="465165" y="55389"/>
                          <a:pt x="357953" y="35892"/>
                          <a:pt x="0" y="45719"/>
                        </a:cubicBezTo>
                        <a:cubicBezTo>
                          <a:pt x="-800" y="23849"/>
                          <a:pt x="2260" y="10239"/>
                          <a:pt x="0" y="0"/>
                        </a:cubicBezTo>
                        <a:close/>
                      </a:path>
                    </a:pathLst>
                  </a:custGeom>
                  <ask:type>
                    <ask:lineSketchNone/>
                  </ask:type>
                </ask:lineSketchStyleProps>
              </a:ext>
            </a:extLst>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80452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43D77-C925-C215-6118-F5ECF28ED6C5}"/>
              </a:ext>
            </a:extLst>
          </p:cNvPr>
          <p:cNvSpPr>
            <a:spLocks noGrp="1"/>
          </p:cNvSpPr>
          <p:nvPr>
            <p:ph type="title"/>
          </p:nvPr>
        </p:nvSpPr>
        <p:spPr/>
        <p:txBody>
          <a:bodyPr/>
          <a:lstStyle/>
          <a:p>
            <a:r>
              <a:rPr lang="it-IT" dirty="0"/>
              <a:t>Inverse </a:t>
            </a:r>
            <a:r>
              <a:rPr lang="it-IT" dirty="0" err="1"/>
              <a:t>Reinforcement</a:t>
            </a:r>
            <a:r>
              <a:rPr lang="it-IT" dirty="0"/>
              <a:t> Learning</a:t>
            </a:r>
            <a:endParaRPr lang="en-GB" dirty="0"/>
          </a:p>
        </p:txBody>
      </p:sp>
      <p:sp>
        <p:nvSpPr>
          <p:cNvPr id="3" name="Segnaposto contenuto 2">
            <a:extLst>
              <a:ext uri="{FF2B5EF4-FFF2-40B4-BE49-F238E27FC236}">
                <a16:creationId xmlns:a16="http://schemas.microsoft.com/office/drawing/2014/main" id="{337AECC3-23D7-BC4D-B31A-C3CA2169C46E}"/>
              </a:ext>
            </a:extLst>
          </p:cNvPr>
          <p:cNvSpPr>
            <a:spLocks noGrp="1"/>
          </p:cNvSpPr>
          <p:nvPr>
            <p:ph idx="1"/>
          </p:nvPr>
        </p:nvSpPr>
        <p:spPr/>
        <p:txBody>
          <a:bodyPr>
            <a:normAutofit/>
          </a:bodyPr>
          <a:lstStyle/>
          <a:p>
            <a:r>
              <a:rPr lang="en-GB" sz="2400" dirty="0">
                <a:effectLst/>
                <a:ea typeface="Aptos" panose="020B0004020202020204" pitchFamily="34" charset="0"/>
                <a:cs typeface="Arial" panose="020B0604020202020204" pitchFamily="34" charset="0"/>
              </a:rPr>
              <a:t>Inverse Reinforcement Learning, or IRL, aims to infer the </a:t>
            </a:r>
            <a:r>
              <a:rPr lang="en-GB" sz="2400" b="1" dirty="0">
                <a:effectLst/>
                <a:ea typeface="Aptos" panose="020B0004020202020204" pitchFamily="34" charset="0"/>
                <a:cs typeface="Arial" panose="020B0604020202020204" pitchFamily="34" charset="0"/>
              </a:rPr>
              <a:t>reward function</a:t>
            </a:r>
            <a:r>
              <a:rPr lang="en-GB" sz="2400" dirty="0">
                <a:effectLst/>
                <a:ea typeface="Aptos" panose="020B0004020202020204" pitchFamily="34" charset="0"/>
                <a:cs typeface="Arial" panose="020B0604020202020204" pitchFamily="34" charset="0"/>
              </a:rPr>
              <a:t> that explains an expert’s behaviour</a:t>
            </a:r>
            <a:r>
              <a:rPr lang="en-GB" sz="2400" dirty="0">
                <a:ea typeface="Aptos" panose="020B0004020202020204" pitchFamily="34" charset="0"/>
                <a:cs typeface="Arial" panose="020B0604020202020204" pitchFamily="34" charset="0"/>
              </a:rPr>
              <a:t>, using experts state-action pairs</a:t>
            </a:r>
          </a:p>
          <a:p>
            <a:r>
              <a:rPr lang="en-GB" sz="2400" b="1" dirty="0"/>
              <a:t>Challenges:</a:t>
            </a:r>
            <a:endParaRPr lang="en-GB" sz="2400" dirty="0"/>
          </a:p>
          <a:p>
            <a:pPr lvl="1"/>
            <a:r>
              <a:rPr lang="en-GB" sz="2000" b="1" dirty="0"/>
              <a:t>Reward Ambiguity</a:t>
            </a:r>
            <a:r>
              <a:rPr lang="en-GB" sz="2000" dirty="0"/>
              <a:t> – Multiple reward functions may explain the same </a:t>
            </a:r>
            <a:r>
              <a:rPr lang="en-GB" sz="2000" dirty="0" err="1"/>
              <a:t>behavior</a:t>
            </a:r>
            <a:r>
              <a:rPr lang="en-GB" sz="2000" dirty="0"/>
              <a:t>.</a:t>
            </a:r>
          </a:p>
          <a:p>
            <a:pPr lvl="1"/>
            <a:r>
              <a:rPr lang="en-GB" sz="2000" b="1" dirty="0"/>
              <a:t>Computational Cost</a:t>
            </a:r>
            <a:r>
              <a:rPr lang="en-GB" sz="2000" dirty="0"/>
              <a:t> – Learning rewards from demonstrations is expensive.</a:t>
            </a:r>
          </a:p>
          <a:p>
            <a:r>
              <a:rPr lang="en-GB" sz="2400" b="1" dirty="0"/>
              <a:t>Types of IRL:</a:t>
            </a:r>
            <a:endParaRPr lang="en-GB" sz="2400" dirty="0"/>
          </a:p>
          <a:p>
            <a:pPr lvl="1"/>
            <a:r>
              <a:rPr lang="en-GB" sz="2000" b="1" dirty="0"/>
              <a:t>Maximum-Margin IRL</a:t>
            </a:r>
            <a:r>
              <a:rPr lang="en-GB" sz="2000" dirty="0"/>
              <a:t> – Maximizes the margin between expert and alternative </a:t>
            </a:r>
            <a:r>
              <a:rPr lang="en-GB" sz="2000" dirty="0" err="1"/>
              <a:t>behaviors</a:t>
            </a:r>
            <a:r>
              <a:rPr lang="en-GB" sz="2000" dirty="0"/>
              <a:t>.</a:t>
            </a:r>
          </a:p>
          <a:p>
            <a:pPr lvl="1"/>
            <a:r>
              <a:rPr lang="en-GB" sz="2000" b="1" dirty="0"/>
              <a:t>Maximum Entropy IRL</a:t>
            </a:r>
            <a:r>
              <a:rPr lang="en-GB" sz="2000" dirty="0"/>
              <a:t> – Models expert </a:t>
            </a:r>
            <a:r>
              <a:rPr lang="en-GB" sz="2000" dirty="0" err="1"/>
              <a:t>behavior</a:t>
            </a:r>
            <a:r>
              <a:rPr lang="en-GB" sz="2000" dirty="0"/>
              <a:t> probabilistically to handle uncertainty.</a:t>
            </a:r>
          </a:p>
          <a:p>
            <a:pPr lvl="1"/>
            <a:r>
              <a:rPr lang="en-GB" sz="2000" b="1" dirty="0"/>
              <a:t>Bayesian IRL</a:t>
            </a:r>
            <a:r>
              <a:rPr lang="en-GB" sz="2000" dirty="0"/>
              <a:t> – Uses priors and updates beliefs as more demonstrations are observed.</a:t>
            </a:r>
          </a:p>
          <a:p>
            <a:pPr lvl="1"/>
            <a:endParaRPr lang="en-GB" sz="1400" dirty="0">
              <a:effectLst/>
              <a:latin typeface="Aptos" panose="020B0004020202020204" pitchFamily="34" charset="0"/>
              <a:ea typeface="Aptos" panose="020B0004020202020204" pitchFamily="34" charset="0"/>
              <a:cs typeface="Arial" panose="020B0604020202020204" pitchFamily="34" charset="0"/>
            </a:endParaRPr>
          </a:p>
          <a:p>
            <a:endParaRPr lang="en-GB" sz="1800" dirty="0">
              <a:latin typeface="Aptos" panose="020B0004020202020204" pitchFamily="34" charset="0"/>
              <a:cs typeface="Arial" panose="020B0604020202020204" pitchFamily="34" charset="0"/>
            </a:endParaRPr>
          </a:p>
        </p:txBody>
      </p:sp>
      <p:sp>
        <p:nvSpPr>
          <p:cNvPr id="8" name="Rettangolo 7">
            <a:extLst>
              <a:ext uri="{FF2B5EF4-FFF2-40B4-BE49-F238E27FC236}">
                <a16:creationId xmlns:a16="http://schemas.microsoft.com/office/drawing/2014/main" id="{08895E1F-8437-7493-E5A4-AE190D646644}"/>
              </a:ext>
            </a:extLst>
          </p:cNvPr>
          <p:cNvSpPr/>
          <p:nvPr/>
        </p:nvSpPr>
        <p:spPr>
          <a:xfrm flipV="1">
            <a:off x="838199" y="1441705"/>
            <a:ext cx="9947787" cy="45719"/>
          </a:xfrm>
          <a:prstGeom prst="rect">
            <a:avLst/>
          </a:prstGeom>
          <a:solidFill>
            <a:srgbClr val="0070C0"/>
          </a:solidFill>
          <a:ln>
            <a:solidFill>
              <a:srgbClr val="0070C0"/>
            </a:solidFill>
            <a:extLst>
              <a:ext uri="{C807C97D-BFC1-408E-A445-0C87EB9F89A2}">
                <ask:lineSketchStyleProps xmlns:ask="http://schemas.microsoft.com/office/drawing/2018/sketchyshapes" sd="1639925503">
                  <a:custGeom>
                    <a:avLst/>
                    <a:gdLst>
                      <a:gd name="connsiteX0" fmla="*/ 0 w 9947787"/>
                      <a:gd name="connsiteY0" fmla="*/ 0 h 45719"/>
                      <a:gd name="connsiteX1" fmla="*/ 784120 w 9947787"/>
                      <a:gd name="connsiteY1" fmla="*/ 0 h 45719"/>
                      <a:gd name="connsiteX2" fmla="*/ 1568239 w 9947787"/>
                      <a:gd name="connsiteY2" fmla="*/ 0 h 45719"/>
                      <a:gd name="connsiteX3" fmla="*/ 1954448 w 9947787"/>
                      <a:gd name="connsiteY3" fmla="*/ 0 h 45719"/>
                      <a:gd name="connsiteX4" fmla="*/ 2241178 w 9947787"/>
                      <a:gd name="connsiteY4" fmla="*/ 0 h 45719"/>
                      <a:gd name="connsiteX5" fmla="*/ 2527908 w 9947787"/>
                      <a:gd name="connsiteY5" fmla="*/ 0 h 45719"/>
                      <a:gd name="connsiteX6" fmla="*/ 2814639 w 9947787"/>
                      <a:gd name="connsiteY6" fmla="*/ 0 h 45719"/>
                      <a:gd name="connsiteX7" fmla="*/ 3300325 w 9947787"/>
                      <a:gd name="connsiteY7" fmla="*/ 0 h 45719"/>
                      <a:gd name="connsiteX8" fmla="*/ 3587055 w 9947787"/>
                      <a:gd name="connsiteY8" fmla="*/ 0 h 45719"/>
                      <a:gd name="connsiteX9" fmla="*/ 4371175 w 9947787"/>
                      <a:gd name="connsiteY9" fmla="*/ 0 h 45719"/>
                      <a:gd name="connsiteX10" fmla="*/ 4657905 w 9947787"/>
                      <a:gd name="connsiteY10" fmla="*/ 0 h 45719"/>
                      <a:gd name="connsiteX11" fmla="*/ 5143591 w 9947787"/>
                      <a:gd name="connsiteY11" fmla="*/ 0 h 45719"/>
                      <a:gd name="connsiteX12" fmla="*/ 5430321 w 9947787"/>
                      <a:gd name="connsiteY12" fmla="*/ 0 h 45719"/>
                      <a:gd name="connsiteX13" fmla="*/ 5916007 w 9947787"/>
                      <a:gd name="connsiteY13" fmla="*/ 0 h 45719"/>
                      <a:gd name="connsiteX14" fmla="*/ 6401694 w 9947787"/>
                      <a:gd name="connsiteY14" fmla="*/ 0 h 45719"/>
                      <a:gd name="connsiteX15" fmla="*/ 7086335 w 9947787"/>
                      <a:gd name="connsiteY15" fmla="*/ 0 h 45719"/>
                      <a:gd name="connsiteX16" fmla="*/ 7572021 w 9947787"/>
                      <a:gd name="connsiteY16" fmla="*/ 0 h 45719"/>
                      <a:gd name="connsiteX17" fmla="*/ 7858752 w 9947787"/>
                      <a:gd name="connsiteY17" fmla="*/ 0 h 45719"/>
                      <a:gd name="connsiteX18" fmla="*/ 8344438 w 9947787"/>
                      <a:gd name="connsiteY18" fmla="*/ 0 h 45719"/>
                      <a:gd name="connsiteX19" fmla="*/ 8830124 w 9947787"/>
                      <a:gd name="connsiteY19" fmla="*/ 0 h 45719"/>
                      <a:gd name="connsiteX20" fmla="*/ 9415288 w 9947787"/>
                      <a:gd name="connsiteY20" fmla="*/ 0 h 45719"/>
                      <a:gd name="connsiteX21" fmla="*/ 9947787 w 9947787"/>
                      <a:gd name="connsiteY21" fmla="*/ 0 h 45719"/>
                      <a:gd name="connsiteX22" fmla="*/ 9947787 w 9947787"/>
                      <a:gd name="connsiteY22" fmla="*/ 45719 h 45719"/>
                      <a:gd name="connsiteX23" fmla="*/ 9163667 w 9947787"/>
                      <a:gd name="connsiteY23" fmla="*/ 45719 h 45719"/>
                      <a:gd name="connsiteX24" fmla="*/ 8777459 w 9947787"/>
                      <a:gd name="connsiteY24" fmla="*/ 45719 h 45719"/>
                      <a:gd name="connsiteX25" fmla="*/ 8192295 w 9947787"/>
                      <a:gd name="connsiteY25" fmla="*/ 45719 h 45719"/>
                      <a:gd name="connsiteX26" fmla="*/ 7806087 w 9947787"/>
                      <a:gd name="connsiteY26" fmla="*/ 45719 h 45719"/>
                      <a:gd name="connsiteX27" fmla="*/ 7121445 w 9947787"/>
                      <a:gd name="connsiteY27" fmla="*/ 45719 h 45719"/>
                      <a:gd name="connsiteX28" fmla="*/ 6337325 w 9947787"/>
                      <a:gd name="connsiteY28" fmla="*/ 45719 h 45719"/>
                      <a:gd name="connsiteX29" fmla="*/ 5851639 w 9947787"/>
                      <a:gd name="connsiteY29" fmla="*/ 45719 h 45719"/>
                      <a:gd name="connsiteX30" fmla="*/ 5166998 w 9947787"/>
                      <a:gd name="connsiteY30" fmla="*/ 45719 h 45719"/>
                      <a:gd name="connsiteX31" fmla="*/ 4880267 w 9947787"/>
                      <a:gd name="connsiteY31" fmla="*/ 45719 h 45719"/>
                      <a:gd name="connsiteX32" fmla="*/ 4494059 w 9947787"/>
                      <a:gd name="connsiteY32" fmla="*/ 45719 h 45719"/>
                      <a:gd name="connsiteX33" fmla="*/ 3908895 w 9947787"/>
                      <a:gd name="connsiteY33" fmla="*/ 45719 h 45719"/>
                      <a:gd name="connsiteX34" fmla="*/ 3224253 w 9947787"/>
                      <a:gd name="connsiteY34" fmla="*/ 45719 h 45719"/>
                      <a:gd name="connsiteX35" fmla="*/ 2639089 w 9947787"/>
                      <a:gd name="connsiteY35" fmla="*/ 45719 h 45719"/>
                      <a:gd name="connsiteX36" fmla="*/ 2252881 w 9947787"/>
                      <a:gd name="connsiteY36" fmla="*/ 45719 h 45719"/>
                      <a:gd name="connsiteX37" fmla="*/ 1866673 w 9947787"/>
                      <a:gd name="connsiteY37" fmla="*/ 45719 h 45719"/>
                      <a:gd name="connsiteX38" fmla="*/ 1082553 w 9947787"/>
                      <a:gd name="connsiteY38" fmla="*/ 45719 h 45719"/>
                      <a:gd name="connsiteX39" fmla="*/ 596867 w 9947787"/>
                      <a:gd name="connsiteY39" fmla="*/ 45719 h 45719"/>
                      <a:gd name="connsiteX40" fmla="*/ 0 w 9947787"/>
                      <a:gd name="connsiteY40" fmla="*/ 45719 h 45719"/>
                      <a:gd name="connsiteX41" fmla="*/ 0 w 9947787"/>
                      <a:gd name="connsiteY4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9947787" h="45719" fill="none" extrusionOk="0">
                        <a:moveTo>
                          <a:pt x="0" y="0"/>
                        </a:moveTo>
                        <a:cubicBezTo>
                          <a:pt x="161998" y="-77916"/>
                          <a:pt x="393605" y="8488"/>
                          <a:pt x="784120" y="0"/>
                        </a:cubicBezTo>
                        <a:cubicBezTo>
                          <a:pt x="1174635" y="-8488"/>
                          <a:pt x="1407670" y="41140"/>
                          <a:pt x="1568239" y="0"/>
                        </a:cubicBezTo>
                        <a:cubicBezTo>
                          <a:pt x="1728808" y="-41140"/>
                          <a:pt x="1788111" y="15599"/>
                          <a:pt x="1954448" y="0"/>
                        </a:cubicBezTo>
                        <a:cubicBezTo>
                          <a:pt x="2120785" y="-15599"/>
                          <a:pt x="2123923" y="34289"/>
                          <a:pt x="2241178" y="0"/>
                        </a:cubicBezTo>
                        <a:cubicBezTo>
                          <a:pt x="2358433" y="-34289"/>
                          <a:pt x="2447617" y="9520"/>
                          <a:pt x="2527908" y="0"/>
                        </a:cubicBezTo>
                        <a:cubicBezTo>
                          <a:pt x="2608199" y="-9520"/>
                          <a:pt x="2706422" y="15474"/>
                          <a:pt x="2814639" y="0"/>
                        </a:cubicBezTo>
                        <a:cubicBezTo>
                          <a:pt x="2922856" y="-15474"/>
                          <a:pt x="3058598" y="15265"/>
                          <a:pt x="3300325" y="0"/>
                        </a:cubicBezTo>
                        <a:cubicBezTo>
                          <a:pt x="3542052" y="-15265"/>
                          <a:pt x="3448726" y="10649"/>
                          <a:pt x="3587055" y="0"/>
                        </a:cubicBezTo>
                        <a:cubicBezTo>
                          <a:pt x="3725384" y="-10649"/>
                          <a:pt x="4060074" y="56853"/>
                          <a:pt x="4371175" y="0"/>
                        </a:cubicBezTo>
                        <a:cubicBezTo>
                          <a:pt x="4682276" y="-56853"/>
                          <a:pt x="4543618" y="6671"/>
                          <a:pt x="4657905" y="0"/>
                        </a:cubicBezTo>
                        <a:cubicBezTo>
                          <a:pt x="4772192" y="-6671"/>
                          <a:pt x="4965865" y="19630"/>
                          <a:pt x="5143591" y="0"/>
                        </a:cubicBezTo>
                        <a:cubicBezTo>
                          <a:pt x="5321317" y="-19630"/>
                          <a:pt x="5321349" y="22164"/>
                          <a:pt x="5430321" y="0"/>
                        </a:cubicBezTo>
                        <a:cubicBezTo>
                          <a:pt x="5539293" y="-22164"/>
                          <a:pt x="5754772" y="17730"/>
                          <a:pt x="5916007" y="0"/>
                        </a:cubicBezTo>
                        <a:cubicBezTo>
                          <a:pt x="6077242" y="-17730"/>
                          <a:pt x="6161749" y="22298"/>
                          <a:pt x="6401694" y="0"/>
                        </a:cubicBezTo>
                        <a:cubicBezTo>
                          <a:pt x="6641639" y="-22298"/>
                          <a:pt x="6831889" y="52408"/>
                          <a:pt x="7086335" y="0"/>
                        </a:cubicBezTo>
                        <a:cubicBezTo>
                          <a:pt x="7340781" y="-52408"/>
                          <a:pt x="7337789" y="38949"/>
                          <a:pt x="7572021" y="0"/>
                        </a:cubicBezTo>
                        <a:cubicBezTo>
                          <a:pt x="7806253" y="-38949"/>
                          <a:pt x="7770238" y="22277"/>
                          <a:pt x="7858752" y="0"/>
                        </a:cubicBezTo>
                        <a:cubicBezTo>
                          <a:pt x="7947266" y="-22277"/>
                          <a:pt x="8234653" y="770"/>
                          <a:pt x="8344438" y="0"/>
                        </a:cubicBezTo>
                        <a:cubicBezTo>
                          <a:pt x="8454223" y="-770"/>
                          <a:pt x="8697322" y="17785"/>
                          <a:pt x="8830124" y="0"/>
                        </a:cubicBezTo>
                        <a:cubicBezTo>
                          <a:pt x="8962926" y="-17785"/>
                          <a:pt x="9165472" y="54337"/>
                          <a:pt x="9415288" y="0"/>
                        </a:cubicBezTo>
                        <a:cubicBezTo>
                          <a:pt x="9665104" y="-54337"/>
                          <a:pt x="9749168" y="12524"/>
                          <a:pt x="9947787" y="0"/>
                        </a:cubicBezTo>
                        <a:cubicBezTo>
                          <a:pt x="9949567" y="14413"/>
                          <a:pt x="9946939" y="27792"/>
                          <a:pt x="9947787" y="45719"/>
                        </a:cubicBezTo>
                        <a:cubicBezTo>
                          <a:pt x="9699675" y="99922"/>
                          <a:pt x="9436546" y="8514"/>
                          <a:pt x="9163667" y="45719"/>
                        </a:cubicBezTo>
                        <a:cubicBezTo>
                          <a:pt x="8890788" y="82924"/>
                          <a:pt x="8949011" y="22723"/>
                          <a:pt x="8777459" y="45719"/>
                        </a:cubicBezTo>
                        <a:cubicBezTo>
                          <a:pt x="8605907" y="68715"/>
                          <a:pt x="8411657" y="-7302"/>
                          <a:pt x="8192295" y="45719"/>
                        </a:cubicBezTo>
                        <a:cubicBezTo>
                          <a:pt x="7972933" y="98740"/>
                          <a:pt x="7890406" y="27319"/>
                          <a:pt x="7806087" y="45719"/>
                        </a:cubicBezTo>
                        <a:cubicBezTo>
                          <a:pt x="7721768" y="64119"/>
                          <a:pt x="7457066" y="-1602"/>
                          <a:pt x="7121445" y="45719"/>
                        </a:cubicBezTo>
                        <a:cubicBezTo>
                          <a:pt x="6785824" y="93040"/>
                          <a:pt x="6577680" y="5887"/>
                          <a:pt x="6337325" y="45719"/>
                        </a:cubicBezTo>
                        <a:cubicBezTo>
                          <a:pt x="6096970" y="85551"/>
                          <a:pt x="6076586" y="-4821"/>
                          <a:pt x="5851639" y="45719"/>
                        </a:cubicBezTo>
                        <a:cubicBezTo>
                          <a:pt x="5626692" y="96259"/>
                          <a:pt x="5381062" y="23491"/>
                          <a:pt x="5166998" y="45719"/>
                        </a:cubicBezTo>
                        <a:cubicBezTo>
                          <a:pt x="4952934" y="67947"/>
                          <a:pt x="4941003" y="43480"/>
                          <a:pt x="4880267" y="45719"/>
                        </a:cubicBezTo>
                        <a:cubicBezTo>
                          <a:pt x="4819531" y="47958"/>
                          <a:pt x="4664654" y="24721"/>
                          <a:pt x="4494059" y="45719"/>
                        </a:cubicBezTo>
                        <a:cubicBezTo>
                          <a:pt x="4323464" y="66717"/>
                          <a:pt x="4143211" y="13223"/>
                          <a:pt x="3908895" y="45719"/>
                        </a:cubicBezTo>
                        <a:cubicBezTo>
                          <a:pt x="3674579" y="78215"/>
                          <a:pt x="3425233" y="27316"/>
                          <a:pt x="3224253" y="45719"/>
                        </a:cubicBezTo>
                        <a:cubicBezTo>
                          <a:pt x="3023273" y="64122"/>
                          <a:pt x="2869455" y="-3555"/>
                          <a:pt x="2639089" y="45719"/>
                        </a:cubicBezTo>
                        <a:cubicBezTo>
                          <a:pt x="2408723" y="94993"/>
                          <a:pt x="2354072" y="22701"/>
                          <a:pt x="2252881" y="45719"/>
                        </a:cubicBezTo>
                        <a:cubicBezTo>
                          <a:pt x="2151690" y="68737"/>
                          <a:pt x="2042628" y="3622"/>
                          <a:pt x="1866673" y="45719"/>
                        </a:cubicBezTo>
                        <a:cubicBezTo>
                          <a:pt x="1690718" y="87816"/>
                          <a:pt x="1303970" y="-35276"/>
                          <a:pt x="1082553" y="45719"/>
                        </a:cubicBezTo>
                        <a:cubicBezTo>
                          <a:pt x="861136" y="126714"/>
                          <a:pt x="834555" y="-1421"/>
                          <a:pt x="596867" y="45719"/>
                        </a:cubicBezTo>
                        <a:cubicBezTo>
                          <a:pt x="359179" y="92859"/>
                          <a:pt x="241125" y="36866"/>
                          <a:pt x="0" y="45719"/>
                        </a:cubicBezTo>
                        <a:cubicBezTo>
                          <a:pt x="-1493" y="25503"/>
                          <a:pt x="728" y="21532"/>
                          <a:pt x="0" y="0"/>
                        </a:cubicBezTo>
                        <a:close/>
                      </a:path>
                      <a:path w="9947787" h="45719" stroke="0" extrusionOk="0">
                        <a:moveTo>
                          <a:pt x="0" y="0"/>
                        </a:moveTo>
                        <a:cubicBezTo>
                          <a:pt x="230544" y="-53364"/>
                          <a:pt x="310651" y="30065"/>
                          <a:pt x="485686" y="0"/>
                        </a:cubicBezTo>
                        <a:cubicBezTo>
                          <a:pt x="660721" y="-30065"/>
                          <a:pt x="809142" y="51973"/>
                          <a:pt x="971372" y="0"/>
                        </a:cubicBezTo>
                        <a:cubicBezTo>
                          <a:pt x="1133602" y="-51973"/>
                          <a:pt x="1260484" y="13304"/>
                          <a:pt x="1357580" y="0"/>
                        </a:cubicBezTo>
                        <a:cubicBezTo>
                          <a:pt x="1454676" y="-13304"/>
                          <a:pt x="1709770" y="14970"/>
                          <a:pt x="1942744" y="0"/>
                        </a:cubicBezTo>
                        <a:cubicBezTo>
                          <a:pt x="2175718" y="-14970"/>
                          <a:pt x="2153781" y="22352"/>
                          <a:pt x="2328952" y="0"/>
                        </a:cubicBezTo>
                        <a:cubicBezTo>
                          <a:pt x="2504123" y="-22352"/>
                          <a:pt x="2700516" y="22936"/>
                          <a:pt x="2914116" y="0"/>
                        </a:cubicBezTo>
                        <a:cubicBezTo>
                          <a:pt x="3127716" y="-22936"/>
                          <a:pt x="3188188" y="12929"/>
                          <a:pt x="3300325" y="0"/>
                        </a:cubicBezTo>
                        <a:cubicBezTo>
                          <a:pt x="3412462" y="-12929"/>
                          <a:pt x="3591164" y="965"/>
                          <a:pt x="3686533" y="0"/>
                        </a:cubicBezTo>
                        <a:cubicBezTo>
                          <a:pt x="3781902" y="-965"/>
                          <a:pt x="4186612" y="59605"/>
                          <a:pt x="4470653" y="0"/>
                        </a:cubicBezTo>
                        <a:cubicBezTo>
                          <a:pt x="4754694" y="-59605"/>
                          <a:pt x="4735643" y="29963"/>
                          <a:pt x="4856861" y="0"/>
                        </a:cubicBezTo>
                        <a:cubicBezTo>
                          <a:pt x="4978079" y="-29963"/>
                          <a:pt x="5365727" y="207"/>
                          <a:pt x="5541503" y="0"/>
                        </a:cubicBezTo>
                        <a:cubicBezTo>
                          <a:pt x="5717279" y="-207"/>
                          <a:pt x="5883172" y="232"/>
                          <a:pt x="6126666" y="0"/>
                        </a:cubicBezTo>
                        <a:cubicBezTo>
                          <a:pt x="6370160" y="-232"/>
                          <a:pt x="6471675" y="2728"/>
                          <a:pt x="6612353" y="0"/>
                        </a:cubicBezTo>
                        <a:cubicBezTo>
                          <a:pt x="6753031" y="-2728"/>
                          <a:pt x="7167220" y="54131"/>
                          <a:pt x="7396472" y="0"/>
                        </a:cubicBezTo>
                        <a:cubicBezTo>
                          <a:pt x="7625724" y="-54131"/>
                          <a:pt x="7731508" y="44560"/>
                          <a:pt x="7981636" y="0"/>
                        </a:cubicBezTo>
                        <a:cubicBezTo>
                          <a:pt x="8231764" y="-44560"/>
                          <a:pt x="8363597" y="51490"/>
                          <a:pt x="8467322" y="0"/>
                        </a:cubicBezTo>
                        <a:cubicBezTo>
                          <a:pt x="8571047" y="-51490"/>
                          <a:pt x="8866636" y="45251"/>
                          <a:pt x="9052486" y="0"/>
                        </a:cubicBezTo>
                        <a:cubicBezTo>
                          <a:pt x="9238336" y="-45251"/>
                          <a:pt x="9212952" y="11359"/>
                          <a:pt x="9339217" y="0"/>
                        </a:cubicBezTo>
                        <a:cubicBezTo>
                          <a:pt x="9465482" y="-11359"/>
                          <a:pt x="9681128" y="66220"/>
                          <a:pt x="9947787" y="0"/>
                        </a:cubicBezTo>
                        <a:cubicBezTo>
                          <a:pt x="9949924" y="12181"/>
                          <a:pt x="9947204" y="33962"/>
                          <a:pt x="9947787" y="45719"/>
                        </a:cubicBezTo>
                        <a:cubicBezTo>
                          <a:pt x="9784567" y="70384"/>
                          <a:pt x="9717740" y="8076"/>
                          <a:pt x="9561579" y="45719"/>
                        </a:cubicBezTo>
                        <a:cubicBezTo>
                          <a:pt x="9405418" y="83362"/>
                          <a:pt x="9088560" y="29335"/>
                          <a:pt x="8876937" y="45719"/>
                        </a:cubicBezTo>
                        <a:cubicBezTo>
                          <a:pt x="8665314" y="62103"/>
                          <a:pt x="8723985" y="17205"/>
                          <a:pt x="8590207" y="45719"/>
                        </a:cubicBezTo>
                        <a:cubicBezTo>
                          <a:pt x="8456429" y="74233"/>
                          <a:pt x="8239287" y="35403"/>
                          <a:pt x="8005043" y="45719"/>
                        </a:cubicBezTo>
                        <a:cubicBezTo>
                          <a:pt x="7770799" y="56035"/>
                          <a:pt x="7399306" y="-26319"/>
                          <a:pt x="7220923" y="45719"/>
                        </a:cubicBezTo>
                        <a:cubicBezTo>
                          <a:pt x="7042540" y="117757"/>
                          <a:pt x="6840472" y="40020"/>
                          <a:pt x="6635759" y="45719"/>
                        </a:cubicBezTo>
                        <a:cubicBezTo>
                          <a:pt x="6431046" y="51418"/>
                          <a:pt x="6243658" y="-10222"/>
                          <a:pt x="5951117" y="45719"/>
                        </a:cubicBezTo>
                        <a:cubicBezTo>
                          <a:pt x="5658576" y="101660"/>
                          <a:pt x="5586518" y="27314"/>
                          <a:pt x="5465431" y="45719"/>
                        </a:cubicBezTo>
                        <a:cubicBezTo>
                          <a:pt x="5344344" y="64124"/>
                          <a:pt x="5282587" y="17235"/>
                          <a:pt x="5178701" y="45719"/>
                        </a:cubicBezTo>
                        <a:cubicBezTo>
                          <a:pt x="5074815" y="74203"/>
                          <a:pt x="4805587" y="-7039"/>
                          <a:pt x="4693015" y="45719"/>
                        </a:cubicBezTo>
                        <a:cubicBezTo>
                          <a:pt x="4580443" y="98477"/>
                          <a:pt x="4186539" y="-16562"/>
                          <a:pt x="3908895" y="45719"/>
                        </a:cubicBezTo>
                        <a:cubicBezTo>
                          <a:pt x="3631251" y="108000"/>
                          <a:pt x="3642010" y="23415"/>
                          <a:pt x="3423209" y="45719"/>
                        </a:cubicBezTo>
                        <a:cubicBezTo>
                          <a:pt x="3204408" y="68023"/>
                          <a:pt x="3098594" y="40218"/>
                          <a:pt x="2937523" y="45719"/>
                        </a:cubicBezTo>
                        <a:cubicBezTo>
                          <a:pt x="2776452" y="51220"/>
                          <a:pt x="2646447" y="6906"/>
                          <a:pt x="2551315" y="45719"/>
                        </a:cubicBezTo>
                        <a:cubicBezTo>
                          <a:pt x="2456183" y="84532"/>
                          <a:pt x="2109010" y="-21621"/>
                          <a:pt x="1966151" y="45719"/>
                        </a:cubicBezTo>
                        <a:cubicBezTo>
                          <a:pt x="1823292" y="113059"/>
                          <a:pt x="1440085" y="-24847"/>
                          <a:pt x="1281509" y="45719"/>
                        </a:cubicBezTo>
                        <a:cubicBezTo>
                          <a:pt x="1122933" y="116285"/>
                          <a:pt x="1097907" y="26849"/>
                          <a:pt x="994779" y="45719"/>
                        </a:cubicBezTo>
                        <a:cubicBezTo>
                          <a:pt x="891651" y="64589"/>
                          <a:pt x="352212" y="10464"/>
                          <a:pt x="0" y="45719"/>
                        </a:cubicBezTo>
                        <a:cubicBezTo>
                          <a:pt x="-5218" y="32607"/>
                          <a:pt x="3342" y="9414"/>
                          <a:pt x="0" y="0"/>
                        </a:cubicBezTo>
                        <a:close/>
                      </a:path>
                    </a:pathLst>
                  </a:custGeom>
                  <ask:type>
                    <ask:lineSketchNone/>
                  </ask:type>
                </ask:lineSketchStyleProps>
              </a:ext>
            </a:extLst>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62779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FB8FD4-018C-8490-8912-45A88BAA42F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65EC2327-9BF4-A2AB-F37C-529E54F4D6C6}"/>
              </a:ext>
            </a:extLst>
          </p:cNvPr>
          <p:cNvSpPr>
            <a:spLocks noGrp="1"/>
          </p:cNvSpPr>
          <p:nvPr>
            <p:ph type="title"/>
          </p:nvPr>
        </p:nvSpPr>
        <p:spPr/>
        <p:txBody>
          <a:bodyPr/>
          <a:lstStyle/>
          <a:p>
            <a:r>
              <a:rPr lang="it-IT" dirty="0" err="1"/>
              <a:t>Graph-Based</a:t>
            </a:r>
            <a:r>
              <a:rPr lang="it-IT" dirty="0"/>
              <a:t> </a:t>
            </a:r>
            <a:r>
              <a:rPr lang="it-IT" dirty="0" err="1"/>
              <a:t>Representation</a:t>
            </a:r>
            <a:endParaRPr lang="en-GB" dirty="0"/>
          </a:p>
        </p:txBody>
      </p:sp>
      <p:sp>
        <p:nvSpPr>
          <p:cNvPr id="3" name="Segnaposto contenuto 2">
            <a:extLst>
              <a:ext uri="{FF2B5EF4-FFF2-40B4-BE49-F238E27FC236}">
                <a16:creationId xmlns:a16="http://schemas.microsoft.com/office/drawing/2014/main" id="{54881696-2595-7152-0301-3E83FC67D40F}"/>
              </a:ext>
            </a:extLst>
          </p:cNvPr>
          <p:cNvSpPr>
            <a:spLocks noGrp="1"/>
          </p:cNvSpPr>
          <p:nvPr>
            <p:ph idx="1"/>
          </p:nvPr>
        </p:nvSpPr>
        <p:spPr/>
        <p:txBody>
          <a:bodyPr>
            <a:normAutofit/>
          </a:bodyPr>
          <a:lstStyle/>
          <a:p>
            <a:r>
              <a:rPr lang="en-GB" sz="1800" b="1" dirty="0">
                <a:effectLst/>
                <a:latin typeface="Aptos" panose="020B0004020202020204" pitchFamily="34" charset="0"/>
                <a:ea typeface="Aptos" panose="020B0004020202020204" pitchFamily="34" charset="0"/>
                <a:cs typeface="Arial" panose="020B0604020202020204" pitchFamily="34" charset="0"/>
              </a:rPr>
              <a:t>Graph-Based Video IRL – Learning from Diverse Demonstrations</a:t>
            </a:r>
            <a:r>
              <a:rPr lang="en-GB" sz="1800" dirty="0">
                <a:effectLst/>
                <a:latin typeface="Aptos" panose="020B0004020202020204" pitchFamily="34" charset="0"/>
                <a:ea typeface="Aptos" panose="020B0004020202020204" pitchFamily="34" charset="0"/>
                <a:cs typeface="Arial" panose="020B0604020202020204" pitchFamily="34" charset="0"/>
              </a:rPr>
              <a:t> </a:t>
            </a:r>
            <a:r>
              <a:rPr lang="en-GB" sz="1800" i="1" dirty="0">
                <a:effectLst/>
                <a:latin typeface="Aptos" panose="020B0004020202020204" pitchFamily="34" charset="0"/>
                <a:ea typeface="Aptos" panose="020B0004020202020204" pitchFamily="34" charset="0"/>
                <a:cs typeface="Arial" panose="020B0604020202020204" pitchFamily="34" charset="0"/>
              </a:rPr>
              <a:t>(Graph Inverse Reinforcement Learning from Diverse Videos)</a:t>
            </a:r>
            <a:endParaRPr lang="en-GB" sz="1800" dirty="0">
              <a:effectLst/>
              <a:latin typeface="Aptos" panose="020B0004020202020204" pitchFamily="34" charset="0"/>
              <a:ea typeface="Aptos" panose="020B0004020202020204" pitchFamily="34" charset="0"/>
              <a:cs typeface="Arial" panose="020B0604020202020204" pitchFamily="34" charset="0"/>
            </a:endParaRPr>
          </a:p>
          <a:p>
            <a:pPr lvl="1"/>
            <a:r>
              <a:rPr lang="en-GB" sz="1800" b="1" dirty="0">
                <a:effectLst/>
                <a:latin typeface="Aptos" panose="020B0004020202020204" pitchFamily="34" charset="0"/>
                <a:ea typeface="Aptos" panose="020B0004020202020204" pitchFamily="34" charset="0"/>
                <a:cs typeface="Arial" panose="020B0604020202020204" pitchFamily="34" charset="0"/>
              </a:rPr>
              <a:t>Graph abstraction</a:t>
            </a:r>
            <a:r>
              <a:rPr lang="en-GB" sz="1800" dirty="0">
                <a:effectLst/>
                <a:latin typeface="Aptos" panose="020B0004020202020204" pitchFamily="34" charset="0"/>
                <a:ea typeface="Aptos" panose="020B0004020202020204" pitchFamily="34" charset="0"/>
                <a:cs typeface="Arial" panose="020B0604020202020204" pitchFamily="34" charset="0"/>
              </a:rPr>
              <a:t> to replace raw pixel data, filtering out irrelevant information. It also integrates </a:t>
            </a:r>
            <a:r>
              <a:rPr lang="en-GB" sz="1800" b="1" dirty="0">
                <a:effectLst/>
                <a:latin typeface="Aptos" panose="020B0004020202020204" pitchFamily="34" charset="0"/>
                <a:ea typeface="Aptos" panose="020B0004020202020204" pitchFamily="34" charset="0"/>
                <a:cs typeface="Arial" panose="020B0604020202020204" pitchFamily="34" charset="0"/>
              </a:rPr>
              <a:t>Interaction Networks (INs)</a:t>
            </a:r>
            <a:r>
              <a:rPr lang="en-GB" sz="1800" dirty="0">
                <a:effectLst/>
                <a:latin typeface="Aptos" panose="020B0004020202020204" pitchFamily="34" charset="0"/>
                <a:ea typeface="Aptos" panose="020B0004020202020204" pitchFamily="34" charset="0"/>
                <a:cs typeface="Arial" panose="020B0604020202020204" pitchFamily="34" charset="0"/>
              </a:rPr>
              <a:t> to explicitly model object-object interactions over time. </a:t>
            </a:r>
            <a:endParaRPr lang="en-GB" sz="1800" b="1" dirty="0">
              <a:effectLst/>
              <a:latin typeface="Aptos" panose="020B0004020202020204" pitchFamily="34" charset="0"/>
              <a:ea typeface="Aptos" panose="020B0004020202020204" pitchFamily="34" charset="0"/>
              <a:cs typeface="Arial" panose="020B0604020202020204" pitchFamily="34" charset="0"/>
            </a:endParaRPr>
          </a:p>
          <a:p>
            <a:pPr lvl="1"/>
            <a:r>
              <a:rPr lang="en-GB" sz="1800" dirty="0">
                <a:latin typeface="Aptos" panose="020B0004020202020204" pitchFamily="34" charset="0"/>
                <a:ea typeface="Aptos" panose="020B0004020202020204" pitchFamily="34" charset="0"/>
                <a:cs typeface="Arial" panose="020B0604020202020204" pitchFamily="34" charset="0"/>
              </a:rPr>
              <a:t>I</a:t>
            </a:r>
            <a:r>
              <a:rPr lang="en-GB" sz="1800" dirty="0">
                <a:effectLst/>
                <a:latin typeface="Aptos" panose="020B0004020202020204" pitchFamily="34" charset="0"/>
                <a:ea typeface="Aptos" panose="020B0004020202020204" pitchFamily="34" charset="0"/>
                <a:cs typeface="Arial" panose="020B0604020202020204" pitchFamily="34" charset="0"/>
              </a:rPr>
              <a:t>t uses </a:t>
            </a:r>
            <a:r>
              <a:rPr lang="en-GB" sz="1800" b="1" dirty="0">
                <a:effectLst/>
                <a:latin typeface="Aptos" panose="020B0004020202020204" pitchFamily="34" charset="0"/>
                <a:ea typeface="Aptos" panose="020B0004020202020204" pitchFamily="34" charset="0"/>
                <a:cs typeface="Arial" panose="020B0604020202020204" pitchFamily="34" charset="0"/>
              </a:rPr>
              <a:t>Temporal Cycle Consistency (TCC)</a:t>
            </a:r>
            <a:r>
              <a:rPr lang="en-GB" sz="1800" dirty="0">
                <a:effectLst/>
                <a:latin typeface="Aptos" panose="020B0004020202020204" pitchFamily="34" charset="0"/>
                <a:ea typeface="Aptos" panose="020B0004020202020204" pitchFamily="34" charset="0"/>
                <a:cs typeface="Arial" panose="020B0604020202020204" pitchFamily="34" charset="0"/>
              </a:rPr>
              <a:t>, which ensures that sequences align properly across different videos</a:t>
            </a:r>
          </a:p>
          <a:p>
            <a:pPr lvl="1"/>
            <a:endParaRPr lang="en-GB" sz="1800" b="1" dirty="0">
              <a:latin typeface="Aptos" panose="020B0004020202020204" pitchFamily="34" charset="0"/>
              <a:ea typeface="Aptos" panose="020B0004020202020204" pitchFamily="34" charset="0"/>
              <a:cs typeface="Arial" panose="020B0604020202020204" pitchFamily="34" charset="0"/>
            </a:endParaRPr>
          </a:p>
        </p:txBody>
      </p:sp>
      <p:sp>
        <p:nvSpPr>
          <p:cNvPr id="8" name="Rettangolo 7">
            <a:extLst>
              <a:ext uri="{FF2B5EF4-FFF2-40B4-BE49-F238E27FC236}">
                <a16:creationId xmlns:a16="http://schemas.microsoft.com/office/drawing/2014/main" id="{2033A837-029D-6D64-4722-8A83112A4B1A}"/>
              </a:ext>
            </a:extLst>
          </p:cNvPr>
          <p:cNvSpPr/>
          <p:nvPr/>
        </p:nvSpPr>
        <p:spPr>
          <a:xfrm flipV="1">
            <a:off x="838199" y="1441705"/>
            <a:ext cx="9947787" cy="45719"/>
          </a:xfrm>
          <a:prstGeom prst="rect">
            <a:avLst/>
          </a:prstGeom>
          <a:solidFill>
            <a:srgbClr val="0070C0"/>
          </a:solidFill>
          <a:ln>
            <a:solidFill>
              <a:srgbClr val="0070C0"/>
            </a:solidFill>
            <a:extLst>
              <a:ext uri="{C807C97D-BFC1-408E-A445-0C87EB9F89A2}">
                <ask:lineSketchStyleProps xmlns:ask="http://schemas.microsoft.com/office/drawing/2018/sketchyshapes" sd="1639925503">
                  <a:custGeom>
                    <a:avLst/>
                    <a:gdLst>
                      <a:gd name="connsiteX0" fmla="*/ 0 w 9947787"/>
                      <a:gd name="connsiteY0" fmla="*/ 0 h 45719"/>
                      <a:gd name="connsiteX1" fmla="*/ 784120 w 9947787"/>
                      <a:gd name="connsiteY1" fmla="*/ 0 h 45719"/>
                      <a:gd name="connsiteX2" fmla="*/ 1568239 w 9947787"/>
                      <a:gd name="connsiteY2" fmla="*/ 0 h 45719"/>
                      <a:gd name="connsiteX3" fmla="*/ 1954448 w 9947787"/>
                      <a:gd name="connsiteY3" fmla="*/ 0 h 45719"/>
                      <a:gd name="connsiteX4" fmla="*/ 2241178 w 9947787"/>
                      <a:gd name="connsiteY4" fmla="*/ 0 h 45719"/>
                      <a:gd name="connsiteX5" fmla="*/ 2527908 w 9947787"/>
                      <a:gd name="connsiteY5" fmla="*/ 0 h 45719"/>
                      <a:gd name="connsiteX6" fmla="*/ 2814639 w 9947787"/>
                      <a:gd name="connsiteY6" fmla="*/ 0 h 45719"/>
                      <a:gd name="connsiteX7" fmla="*/ 3300325 w 9947787"/>
                      <a:gd name="connsiteY7" fmla="*/ 0 h 45719"/>
                      <a:gd name="connsiteX8" fmla="*/ 3587055 w 9947787"/>
                      <a:gd name="connsiteY8" fmla="*/ 0 h 45719"/>
                      <a:gd name="connsiteX9" fmla="*/ 4371175 w 9947787"/>
                      <a:gd name="connsiteY9" fmla="*/ 0 h 45719"/>
                      <a:gd name="connsiteX10" fmla="*/ 4657905 w 9947787"/>
                      <a:gd name="connsiteY10" fmla="*/ 0 h 45719"/>
                      <a:gd name="connsiteX11" fmla="*/ 5143591 w 9947787"/>
                      <a:gd name="connsiteY11" fmla="*/ 0 h 45719"/>
                      <a:gd name="connsiteX12" fmla="*/ 5430321 w 9947787"/>
                      <a:gd name="connsiteY12" fmla="*/ 0 h 45719"/>
                      <a:gd name="connsiteX13" fmla="*/ 5916007 w 9947787"/>
                      <a:gd name="connsiteY13" fmla="*/ 0 h 45719"/>
                      <a:gd name="connsiteX14" fmla="*/ 6401694 w 9947787"/>
                      <a:gd name="connsiteY14" fmla="*/ 0 h 45719"/>
                      <a:gd name="connsiteX15" fmla="*/ 7086335 w 9947787"/>
                      <a:gd name="connsiteY15" fmla="*/ 0 h 45719"/>
                      <a:gd name="connsiteX16" fmla="*/ 7572021 w 9947787"/>
                      <a:gd name="connsiteY16" fmla="*/ 0 h 45719"/>
                      <a:gd name="connsiteX17" fmla="*/ 7858752 w 9947787"/>
                      <a:gd name="connsiteY17" fmla="*/ 0 h 45719"/>
                      <a:gd name="connsiteX18" fmla="*/ 8344438 w 9947787"/>
                      <a:gd name="connsiteY18" fmla="*/ 0 h 45719"/>
                      <a:gd name="connsiteX19" fmla="*/ 8830124 w 9947787"/>
                      <a:gd name="connsiteY19" fmla="*/ 0 h 45719"/>
                      <a:gd name="connsiteX20" fmla="*/ 9415288 w 9947787"/>
                      <a:gd name="connsiteY20" fmla="*/ 0 h 45719"/>
                      <a:gd name="connsiteX21" fmla="*/ 9947787 w 9947787"/>
                      <a:gd name="connsiteY21" fmla="*/ 0 h 45719"/>
                      <a:gd name="connsiteX22" fmla="*/ 9947787 w 9947787"/>
                      <a:gd name="connsiteY22" fmla="*/ 45719 h 45719"/>
                      <a:gd name="connsiteX23" fmla="*/ 9163667 w 9947787"/>
                      <a:gd name="connsiteY23" fmla="*/ 45719 h 45719"/>
                      <a:gd name="connsiteX24" fmla="*/ 8777459 w 9947787"/>
                      <a:gd name="connsiteY24" fmla="*/ 45719 h 45719"/>
                      <a:gd name="connsiteX25" fmla="*/ 8192295 w 9947787"/>
                      <a:gd name="connsiteY25" fmla="*/ 45719 h 45719"/>
                      <a:gd name="connsiteX26" fmla="*/ 7806087 w 9947787"/>
                      <a:gd name="connsiteY26" fmla="*/ 45719 h 45719"/>
                      <a:gd name="connsiteX27" fmla="*/ 7121445 w 9947787"/>
                      <a:gd name="connsiteY27" fmla="*/ 45719 h 45719"/>
                      <a:gd name="connsiteX28" fmla="*/ 6337325 w 9947787"/>
                      <a:gd name="connsiteY28" fmla="*/ 45719 h 45719"/>
                      <a:gd name="connsiteX29" fmla="*/ 5851639 w 9947787"/>
                      <a:gd name="connsiteY29" fmla="*/ 45719 h 45719"/>
                      <a:gd name="connsiteX30" fmla="*/ 5166998 w 9947787"/>
                      <a:gd name="connsiteY30" fmla="*/ 45719 h 45719"/>
                      <a:gd name="connsiteX31" fmla="*/ 4880267 w 9947787"/>
                      <a:gd name="connsiteY31" fmla="*/ 45719 h 45719"/>
                      <a:gd name="connsiteX32" fmla="*/ 4494059 w 9947787"/>
                      <a:gd name="connsiteY32" fmla="*/ 45719 h 45719"/>
                      <a:gd name="connsiteX33" fmla="*/ 3908895 w 9947787"/>
                      <a:gd name="connsiteY33" fmla="*/ 45719 h 45719"/>
                      <a:gd name="connsiteX34" fmla="*/ 3224253 w 9947787"/>
                      <a:gd name="connsiteY34" fmla="*/ 45719 h 45719"/>
                      <a:gd name="connsiteX35" fmla="*/ 2639089 w 9947787"/>
                      <a:gd name="connsiteY35" fmla="*/ 45719 h 45719"/>
                      <a:gd name="connsiteX36" fmla="*/ 2252881 w 9947787"/>
                      <a:gd name="connsiteY36" fmla="*/ 45719 h 45719"/>
                      <a:gd name="connsiteX37" fmla="*/ 1866673 w 9947787"/>
                      <a:gd name="connsiteY37" fmla="*/ 45719 h 45719"/>
                      <a:gd name="connsiteX38" fmla="*/ 1082553 w 9947787"/>
                      <a:gd name="connsiteY38" fmla="*/ 45719 h 45719"/>
                      <a:gd name="connsiteX39" fmla="*/ 596867 w 9947787"/>
                      <a:gd name="connsiteY39" fmla="*/ 45719 h 45719"/>
                      <a:gd name="connsiteX40" fmla="*/ 0 w 9947787"/>
                      <a:gd name="connsiteY40" fmla="*/ 45719 h 45719"/>
                      <a:gd name="connsiteX41" fmla="*/ 0 w 9947787"/>
                      <a:gd name="connsiteY4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9947787" h="45719" fill="none" extrusionOk="0">
                        <a:moveTo>
                          <a:pt x="0" y="0"/>
                        </a:moveTo>
                        <a:cubicBezTo>
                          <a:pt x="161998" y="-77916"/>
                          <a:pt x="393605" y="8488"/>
                          <a:pt x="784120" y="0"/>
                        </a:cubicBezTo>
                        <a:cubicBezTo>
                          <a:pt x="1174635" y="-8488"/>
                          <a:pt x="1407670" y="41140"/>
                          <a:pt x="1568239" y="0"/>
                        </a:cubicBezTo>
                        <a:cubicBezTo>
                          <a:pt x="1728808" y="-41140"/>
                          <a:pt x="1788111" y="15599"/>
                          <a:pt x="1954448" y="0"/>
                        </a:cubicBezTo>
                        <a:cubicBezTo>
                          <a:pt x="2120785" y="-15599"/>
                          <a:pt x="2123923" y="34289"/>
                          <a:pt x="2241178" y="0"/>
                        </a:cubicBezTo>
                        <a:cubicBezTo>
                          <a:pt x="2358433" y="-34289"/>
                          <a:pt x="2447617" y="9520"/>
                          <a:pt x="2527908" y="0"/>
                        </a:cubicBezTo>
                        <a:cubicBezTo>
                          <a:pt x="2608199" y="-9520"/>
                          <a:pt x="2706422" y="15474"/>
                          <a:pt x="2814639" y="0"/>
                        </a:cubicBezTo>
                        <a:cubicBezTo>
                          <a:pt x="2922856" y="-15474"/>
                          <a:pt x="3058598" y="15265"/>
                          <a:pt x="3300325" y="0"/>
                        </a:cubicBezTo>
                        <a:cubicBezTo>
                          <a:pt x="3542052" y="-15265"/>
                          <a:pt x="3448726" y="10649"/>
                          <a:pt x="3587055" y="0"/>
                        </a:cubicBezTo>
                        <a:cubicBezTo>
                          <a:pt x="3725384" y="-10649"/>
                          <a:pt x="4060074" y="56853"/>
                          <a:pt x="4371175" y="0"/>
                        </a:cubicBezTo>
                        <a:cubicBezTo>
                          <a:pt x="4682276" y="-56853"/>
                          <a:pt x="4543618" y="6671"/>
                          <a:pt x="4657905" y="0"/>
                        </a:cubicBezTo>
                        <a:cubicBezTo>
                          <a:pt x="4772192" y="-6671"/>
                          <a:pt x="4965865" y="19630"/>
                          <a:pt x="5143591" y="0"/>
                        </a:cubicBezTo>
                        <a:cubicBezTo>
                          <a:pt x="5321317" y="-19630"/>
                          <a:pt x="5321349" y="22164"/>
                          <a:pt x="5430321" y="0"/>
                        </a:cubicBezTo>
                        <a:cubicBezTo>
                          <a:pt x="5539293" y="-22164"/>
                          <a:pt x="5754772" y="17730"/>
                          <a:pt x="5916007" y="0"/>
                        </a:cubicBezTo>
                        <a:cubicBezTo>
                          <a:pt x="6077242" y="-17730"/>
                          <a:pt x="6161749" y="22298"/>
                          <a:pt x="6401694" y="0"/>
                        </a:cubicBezTo>
                        <a:cubicBezTo>
                          <a:pt x="6641639" y="-22298"/>
                          <a:pt x="6831889" y="52408"/>
                          <a:pt x="7086335" y="0"/>
                        </a:cubicBezTo>
                        <a:cubicBezTo>
                          <a:pt x="7340781" y="-52408"/>
                          <a:pt x="7337789" y="38949"/>
                          <a:pt x="7572021" y="0"/>
                        </a:cubicBezTo>
                        <a:cubicBezTo>
                          <a:pt x="7806253" y="-38949"/>
                          <a:pt x="7770238" y="22277"/>
                          <a:pt x="7858752" y="0"/>
                        </a:cubicBezTo>
                        <a:cubicBezTo>
                          <a:pt x="7947266" y="-22277"/>
                          <a:pt x="8234653" y="770"/>
                          <a:pt x="8344438" y="0"/>
                        </a:cubicBezTo>
                        <a:cubicBezTo>
                          <a:pt x="8454223" y="-770"/>
                          <a:pt x="8697322" y="17785"/>
                          <a:pt x="8830124" y="0"/>
                        </a:cubicBezTo>
                        <a:cubicBezTo>
                          <a:pt x="8962926" y="-17785"/>
                          <a:pt x="9165472" y="54337"/>
                          <a:pt x="9415288" y="0"/>
                        </a:cubicBezTo>
                        <a:cubicBezTo>
                          <a:pt x="9665104" y="-54337"/>
                          <a:pt x="9749168" y="12524"/>
                          <a:pt x="9947787" y="0"/>
                        </a:cubicBezTo>
                        <a:cubicBezTo>
                          <a:pt x="9949567" y="14413"/>
                          <a:pt x="9946939" y="27792"/>
                          <a:pt x="9947787" y="45719"/>
                        </a:cubicBezTo>
                        <a:cubicBezTo>
                          <a:pt x="9699675" y="99922"/>
                          <a:pt x="9436546" y="8514"/>
                          <a:pt x="9163667" y="45719"/>
                        </a:cubicBezTo>
                        <a:cubicBezTo>
                          <a:pt x="8890788" y="82924"/>
                          <a:pt x="8949011" y="22723"/>
                          <a:pt x="8777459" y="45719"/>
                        </a:cubicBezTo>
                        <a:cubicBezTo>
                          <a:pt x="8605907" y="68715"/>
                          <a:pt x="8411657" y="-7302"/>
                          <a:pt x="8192295" y="45719"/>
                        </a:cubicBezTo>
                        <a:cubicBezTo>
                          <a:pt x="7972933" y="98740"/>
                          <a:pt x="7890406" y="27319"/>
                          <a:pt x="7806087" y="45719"/>
                        </a:cubicBezTo>
                        <a:cubicBezTo>
                          <a:pt x="7721768" y="64119"/>
                          <a:pt x="7457066" y="-1602"/>
                          <a:pt x="7121445" y="45719"/>
                        </a:cubicBezTo>
                        <a:cubicBezTo>
                          <a:pt x="6785824" y="93040"/>
                          <a:pt x="6577680" y="5887"/>
                          <a:pt x="6337325" y="45719"/>
                        </a:cubicBezTo>
                        <a:cubicBezTo>
                          <a:pt x="6096970" y="85551"/>
                          <a:pt x="6076586" y="-4821"/>
                          <a:pt x="5851639" y="45719"/>
                        </a:cubicBezTo>
                        <a:cubicBezTo>
                          <a:pt x="5626692" y="96259"/>
                          <a:pt x="5381062" y="23491"/>
                          <a:pt x="5166998" y="45719"/>
                        </a:cubicBezTo>
                        <a:cubicBezTo>
                          <a:pt x="4952934" y="67947"/>
                          <a:pt x="4941003" y="43480"/>
                          <a:pt x="4880267" y="45719"/>
                        </a:cubicBezTo>
                        <a:cubicBezTo>
                          <a:pt x="4819531" y="47958"/>
                          <a:pt x="4664654" y="24721"/>
                          <a:pt x="4494059" y="45719"/>
                        </a:cubicBezTo>
                        <a:cubicBezTo>
                          <a:pt x="4323464" y="66717"/>
                          <a:pt x="4143211" y="13223"/>
                          <a:pt x="3908895" y="45719"/>
                        </a:cubicBezTo>
                        <a:cubicBezTo>
                          <a:pt x="3674579" y="78215"/>
                          <a:pt x="3425233" y="27316"/>
                          <a:pt x="3224253" y="45719"/>
                        </a:cubicBezTo>
                        <a:cubicBezTo>
                          <a:pt x="3023273" y="64122"/>
                          <a:pt x="2869455" y="-3555"/>
                          <a:pt x="2639089" y="45719"/>
                        </a:cubicBezTo>
                        <a:cubicBezTo>
                          <a:pt x="2408723" y="94993"/>
                          <a:pt x="2354072" y="22701"/>
                          <a:pt x="2252881" y="45719"/>
                        </a:cubicBezTo>
                        <a:cubicBezTo>
                          <a:pt x="2151690" y="68737"/>
                          <a:pt x="2042628" y="3622"/>
                          <a:pt x="1866673" y="45719"/>
                        </a:cubicBezTo>
                        <a:cubicBezTo>
                          <a:pt x="1690718" y="87816"/>
                          <a:pt x="1303970" y="-35276"/>
                          <a:pt x="1082553" y="45719"/>
                        </a:cubicBezTo>
                        <a:cubicBezTo>
                          <a:pt x="861136" y="126714"/>
                          <a:pt x="834555" y="-1421"/>
                          <a:pt x="596867" y="45719"/>
                        </a:cubicBezTo>
                        <a:cubicBezTo>
                          <a:pt x="359179" y="92859"/>
                          <a:pt x="241125" y="36866"/>
                          <a:pt x="0" y="45719"/>
                        </a:cubicBezTo>
                        <a:cubicBezTo>
                          <a:pt x="-1493" y="25503"/>
                          <a:pt x="728" y="21532"/>
                          <a:pt x="0" y="0"/>
                        </a:cubicBezTo>
                        <a:close/>
                      </a:path>
                      <a:path w="9947787" h="45719" stroke="0" extrusionOk="0">
                        <a:moveTo>
                          <a:pt x="0" y="0"/>
                        </a:moveTo>
                        <a:cubicBezTo>
                          <a:pt x="230544" y="-53364"/>
                          <a:pt x="310651" y="30065"/>
                          <a:pt x="485686" y="0"/>
                        </a:cubicBezTo>
                        <a:cubicBezTo>
                          <a:pt x="660721" y="-30065"/>
                          <a:pt x="809142" y="51973"/>
                          <a:pt x="971372" y="0"/>
                        </a:cubicBezTo>
                        <a:cubicBezTo>
                          <a:pt x="1133602" y="-51973"/>
                          <a:pt x="1260484" y="13304"/>
                          <a:pt x="1357580" y="0"/>
                        </a:cubicBezTo>
                        <a:cubicBezTo>
                          <a:pt x="1454676" y="-13304"/>
                          <a:pt x="1709770" y="14970"/>
                          <a:pt x="1942744" y="0"/>
                        </a:cubicBezTo>
                        <a:cubicBezTo>
                          <a:pt x="2175718" y="-14970"/>
                          <a:pt x="2153781" y="22352"/>
                          <a:pt x="2328952" y="0"/>
                        </a:cubicBezTo>
                        <a:cubicBezTo>
                          <a:pt x="2504123" y="-22352"/>
                          <a:pt x="2700516" y="22936"/>
                          <a:pt x="2914116" y="0"/>
                        </a:cubicBezTo>
                        <a:cubicBezTo>
                          <a:pt x="3127716" y="-22936"/>
                          <a:pt x="3188188" y="12929"/>
                          <a:pt x="3300325" y="0"/>
                        </a:cubicBezTo>
                        <a:cubicBezTo>
                          <a:pt x="3412462" y="-12929"/>
                          <a:pt x="3591164" y="965"/>
                          <a:pt x="3686533" y="0"/>
                        </a:cubicBezTo>
                        <a:cubicBezTo>
                          <a:pt x="3781902" y="-965"/>
                          <a:pt x="4186612" y="59605"/>
                          <a:pt x="4470653" y="0"/>
                        </a:cubicBezTo>
                        <a:cubicBezTo>
                          <a:pt x="4754694" y="-59605"/>
                          <a:pt x="4735643" y="29963"/>
                          <a:pt x="4856861" y="0"/>
                        </a:cubicBezTo>
                        <a:cubicBezTo>
                          <a:pt x="4978079" y="-29963"/>
                          <a:pt x="5365727" y="207"/>
                          <a:pt x="5541503" y="0"/>
                        </a:cubicBezTo>
                        <a:cubicBezTo>
                          <a:pt x="5717279" y="-207"/>
                          <a:pt x="5883172" y="232"/>
                          <a:pt x="6126666" y="0"/>
                        </a:cubicBezTo>
                        <a:cubicBezTo>
                          <a:pt x="6370160" y="-232"/>
                          <a:pt x="6471675" y="2728"/>
                          <a:pt x="6612353" y="0"/>
                        </a:cubicBezTo>
                        <a:cubicBezTo>
                          <a:pt x="6753031" y="-2728"/>
                          <a:pt x="7167220" y="54131"/>
                          <a:pt x="7396472" y="0"/>
                        </a:cubicBezTo>
                        <a:cubicBezTo>
                          <a:pt x="7625724" y="-54131"/>
                          <a:pt x="7731508" y="44560"/>
                          <a:pt x="7981636" y="0"/>
                        </a:cubicBezTo>
                        <a:cubicBezTo>
                          <a:pt x="8231764" y="-44560"/>
                          <a:pt x="8363597" y="51490"/>
                          <a:pt x="8467322" y="0"/>
                        </a:cubicBezTo>
                        <a:cubicBezTo>
                          <a:pt x="8571047" y="-51490"/>
                          <a:pt x="8866636" y="45251"/>
                          <a:pt x="9052486" y="0"/>
                        </a:cubicBezTo>
                        <a:cubicBezTo>
                          <a:pt x="9238336" y="-45251"/>
                          <a:pt x="9212952" y="11359"/>
                          <a:pt x="9339217" y="0"/>
                        </a:cubicBezTo>
                        <a:cubicBezTo>
                          <a:pt x="9465482" y="-11359"/>
                          <a:pt x="9681128" y="66220"/>
                          <a:pt x="9947787" y="0"/>
                        </a:cubicBezTo>
                        <a:cubicBezTo>
                          <a:pt x="9949924" y="12181"/>
                          <a:pt x="9947204" y="33962"/>
                          <a:pt x="9947787" y="45719"/>
                        </a:cubicBezTo>
                        <a:cubicBezTo>
                          <a:pt x="9784567" y="70384"/>
                          <a:pt x="9717740" y="8076"/>
                          <a:pt x="9561579" y="45719"/>
                        </a:cubicBezTo>
                        <a:cubicBezTo>
                          <a:pt x="9405418" y="83362"/>
                          <a:pt x="9088560" y="29335"/>
                          <a:pt x="8876937" y="45719"/>
                        </a:cubicBezTo>
                        <a:cubicBezTo>
                          <a:pt x="8665314" y="62103"/>
                          <a:pt x="8723985" y="17205"/>
                          <a:pt x="8590207" y="45719"/>
                        </a:cubicBezTo>
                        <a:cubicBezTo>
                          <a:pt x="8456429" y="74233"/>
                          <a:pt x="8239287" y="35403"/>
                          <a:pt x="8005043" y="45719"/>
                        </a:cubicBezTo>
                        <a:cubicBezTo>
                          <a:pt x="7770799" y="56035"/>
                          <a:pt x="7399306" y="-26319"/>
                          <a:pt x="7220923" y="45719"/>
                        </a:cubicBezTo>
                        <a:cubicBezTo>
                          <a:pt x="7042540" y="117757"/>
                          <a:pt x="6840472" y="40020"/>
                          <a:pt x="6635759" y="45719"/>
                        </a:cubicBezTo>
                        <a:cubicBezTo>
                          <a:pt x="6431046" y="51418"/>
                          <a:pt x="6243658" y="-10222"/>
                          <a:pt x="5951117" y="45719"/>
                        </a:cubicBezTo>
                        <a:cubicBezTo>
                          <a:pt x="5658576" y="101660"/>
                          <a:pt x="5586518" y="27314"/>
                          <a:pt x="5465431" y="45719"/>
                        </a:cubicBezTo>
                        <a:cubicBezTo>
                          <a:pt x="5344344" y="64124"/>
                          <a:pt x="5282587" y="17235"/>
                          <a:pt x="5178701" y="45719"/>
                        </a:cubicBezTo>
                        <a:cubicBezTo>
                          <a:pt x="5074815" y="74203"/>
                          <a:pt x="4805587" y="-7039"/>
                          <a:pt x="4693015" y="45719"/>
                        </a:cubicBezTo>
                        <a:cubicBezTo>
                          <a:pt x="4580443" y="98477"/>
                          <a:pt x="4186539" y="-16562"/>
                          <a:pt x="3908895" y="45719"/>
                        </a:cubicBezTo>
                        <a:cubicBezTo>
                          <a:pt x="3631251" y="108000"/>
                          <a:pt x="3642010" y="23415"/>
                          <a:pt x="3423209" y="45719"/>
                        </a:cubicBezTo>
                        <a:cubicBezTo>
                          <a:pt x="3204408" y="68023"/>
                          <a:pt x="3098594" y="40218"/>
                          <a:pt x="2937523" y="45719"/>
                        </a:cubicBezTo>
                        <a:cubicBezTo>
                          <a:pt x="2776452" y="51220"/>
                          <a:pt x="2646447" y="6906"/>
                          <a:pt x="2551315" y="45719"/>
                        </a:cubicBezTo>
                        <a:cubicBezTo>
                          <a:pt x="2456183" y="84532"/>
                          <a:pt x="2109010" y="-21621"/>
                          <a:pt x="1966151" y="45719"/>
                        </a:cubicBezTo>
                        <a:cubicBezTo>
                          <a:pt x="1823292" y="113059"/>
                          <a:pt x="1440085" y="-24847"/>
                          <a:pt x="1281509" y="45719"/>
                        </a:cubicBezTo>
                        <a:cubicBezTo>
                          <a:pt x="1122933" y="116285"/>
                          <a:pt x="1097907" y="26849"/>
                          <a:pt x="994779" y="45719"/>
                        </a:cubicBezTo>
                        <a:cubicBezTo>
                          <a:pt x="891651" y="64589"/>
                          <a:pt x="352212" y="10464"/>
                          <a:pt x="0" y="45719"/>
                        </a:cubicBezTo>
                        <a:cubicBezTo>
                          <a:pt x="-5218" y="32607"/>
                          <a:pt x="3342" y="9414"/>
                          <a:pt x="0" y="0"/>
                        </a:cubicBezTo>
                        <a:close/>
                      </a:path>
                    </a:pathLst>
                  </a:custGeom>
                  <ask:type>
                    <ask:lineSketchNone/>
                  </ask:type>
                </ask:lineSketchStyleProps>
              </a:ext>
            </a:extLst>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543C6D16-3EE1-E221-8CD7-AC1F7ED11362}"/>
              </a:ext>
            </a:extLst>
          </p:cNvPr>
          <p:cNvPicPr>
            <a:picLocks noChangeAspect="1"/>
          </p:cNvPicPr>
          <p:nvPr/>
        </p:nvPicPr>
        <p:blipFill>
          <a:blip r:embed="rId3"/>
          <a:stretch>
            <a:fillRect/>
          </a:stretch>
        </p:blipFill>
        <p:spPr>
          <a:xfrm>
            <a:off x="1720533" y="3520685"/>
            <a:ext cx="8183117" cy="2791215"/>
          </a:xfrm>
          <a:prstGeom prst="rect">
            <a:avLst/>
          </a:prstGeom>
        </p:spPr>
      </p:pic>
    </p:spTree>
    <p:extLst>
      <p:ext uri="{BB962C8B-B14F-4D97-AF65-F5344CB8AC3E}">
        <p14:creationId xmlns:p14="http://schemas.microsoft.com/office/powerpoint/2010/main" val="3249292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9954A2-E469-3B0E-BD17-75D2EF2DF7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69FAC27-26AA-DFD1-024D-6D5D40CBC6F1}"/>
              </a:ext>
            </a:extLst>
          </p:cNvPr>
          <p:cNvSpPr>
            <a:spLocks noGrp="1"/>
          </p:cNvSpPr>
          <p:nvPr>
            <p:ph type="title"/>
          </p:nvPr>
        </p:nvSpPr>
        <p:spPr/>
        <p:txBody>
          <a:bodyPr/>
          <a:lstStyle/>
          <a:p>
            <a:r>
              <a:rPr lang="it-IT" dirty="0" err="1"/>
              <a:t>Graph-Based</a:t>
            </a:r>
            <a:r>
              <a:rPr lang="it-IT" dirty="0"/>
              <a:t> </a:t>
            </a:r>
            <a:r>
              <a:rPr lang="it-IT" dirty="0" err="1"/>
              <a:t>Representation</a:t>
            </a:r>
            <a:endParaRPr lang="en-GB" dirty="0"/>
          </a:p>
        </p:txBody>
      </p:sp>
      <p:sp>
        <p:nvSpPr>
          <p:cNvPr id="3" name="Segnaposto contenuto 2">
            <a:extLst>
              <a:ext uri="{FF2B5EF4-FFF2-40B4-BE49-F238E27FC236}">
                <a16:creationId xmlns:a16="http://schemas.microsoft.com/office/drawing/2014/main" id="{D0A591FE-BC73-3157-D4BE-BACA89E7ABB7}"/>
              </a:ext>
            </a:extLst>
          </p:cNvPr>
          <p:cNvSpPr>
            <a:spLocks noGrp="1"/>
          </p:cNvSpPr>
          <p:nvPr>
            <p:ph idx="1"/>
          </p:nvPr>
        </p:nvSpPr>
        <p:spPr>
          <a:xfrm>
            <a:off x="391590" y="1546309"/>
            <a:ext cx="6075250" cy="4972643"/>
          </a:xfrm>
        </p:spPr>
        <p:txBody>
          <a:bodyPr>
            <a:normAutofit lnSpcReduction="10000"/>
          </a:bodyPr>
          <a:lstStyle/>
          <a:p>
            <a:r>
              <a:rPr lang="en-GB" sz="1800" b="1" dirty="0">
                <a:effectLst/>
                <a:latin typeface="Aptos" panose="020B0004020202020204" pitchFamily="34" charset="0"/>
                <a:ea typeface="Aptos" panose="020B0004020202020204" pitchFamily="34" charset="0"/>
                <a:cs typeface="Arial" panose="020B0604020202020204" pitchFamily="34" charset="0"/>
              </a:rPr>
              <a:t>Egocentric Action Scene Graphs (EASGs) – Long-Term </a:t>
            </a:r>
            <a:r>
              <a:rPr lang="en-GB" sz="1800" b="1" dirty="0" err="1">
                <a:effectLst/>
                <a:latin typeface="Aptos" panose="020B0004020202020204" pitchFamily="34" charset="0"/>
                <a:ea typeface="Aptos" panose="020B0004020202020204" pitchFamily="34" charset="0"/>
                <a:cs typeface="Arial" panose="020B0604020202020204" pitchFamily="34" charset="0"/>
              </a:rPr>
              <a:t>Behavior</a:t>
            </a:r>
            <a:r>
              <a:rPr lang="en-GB" sz="1800" b="1" dirty="0">
                <a:effectLst/>
                <a:latin typeface="Aptos" panose="020B0004020202020204" pitchFamily="34" charset="0"/>
                <a:ea typeface="Aptos" panose="020B0004020202020204" pitchFamily="34" charset="0"/>
                <a:cs typeface="Arial" panose="020B0604020202020204" pitchFamily="34" charset="0"/>
              </a:rPr>
              <a:t> Understanding</a:t>
            </a:r>
            <a:r>
              <a:rPr lang="en-GB" sz="1800" dirty="0">
                <a:effectLst/>
                <a:latin typeface="Aptos" panose="020B0004020202020204" pitchFamily="34" charset="0"/>
                <a:ea typeface="Aptos" panose="020B0004020202020204" pitchFamily="34" charset="0"/>
                <a:cs typeface="Arial" panose="020B0604020202020204" pitchFamily="34" charset="0"/>
              </a:rPr>
              <a:t> </a:t>
            </a:r>
            <a:r>
              <a:rPr lang="en-GB" sz="1800" i="1" dirty="0">
                <a:effectLst/>
                <a:latin typeface="Aptos" panose="020B0004020202020204" pitchFamily="34" charset="0"/>
                <a:ea typeface="Aptos" panose="020B0004020202020204" pitchFamily="34" charset="0"/>
                <a:cs typeface="Arial" panose="020B0604020202020204" pitchFamily="34" charset="0"/>
              </a:rPr>
              <a:t>(Action Scene Graphs for Long-Form Understanding of Egocentric Videos)</a:t>
            </a:r>
            <a:endParaRPr lang="en-GB" sz="1800" dirty="0">
              <a:effectLst/>
              <a:latin typeface="Aptos" panose="020B0004020202020204" pitchFamily="34" charset="0"/>
              <a:ea typeface="Aptos" panose="020B0004020202020204" pitchFamily="34" charset="0"/>
              <a:cs typeface="Arial" panose="020B0604020202020204" pitchFamily="34" charset="0"/>
            </a:endParaRPr>
          </a:p>
          <a:p>
            <a:pPr lvl="1"/>
            <a:r>
              <a:rPr lang="en-GB" sz="1800" dirty="0">
                <a:effectLst/>
                <a:latin typeface="Aptos" panose="020B0004020202020204" pitchFamily="34" charset="0"/>
                <a:ea typeface="Aptos" panose="020B0004020202020204" pitchFamily="34" charset="0"/>
                <a:cs typeface="Arial" panose="020B0604020202020204" pitchFamily="34" charset="0"/>
              </a:rPr>
              <a:t>A </a:t>
            </a:r>
            <a:r>
              <a:rPr lang="en-GB" sz="1800" b="1" dirty="0">
                <a:effectLst/>
                <a:latin typeface="Aptos" panose="020B0004020202020204" pitchFamily="34" charset="0"/>
                <a:ea typeface="Aptos" panose="020B0004020202020204" pitchFamily="34" charset="0"/>
                <a:cs typeface="Arial" panose="020B0604020202020204" pitchFamily="34" charset="0"/>
              </a:rPr>
              <a:t>structured representation</a:t>
            </a:r>
            <a:r>
              <a:rPr lang="en-GB" sz="1800" dirty="0">
                <a:effectLst/>
                <a:latin typeface="Aptos" panose="020B0004020202020204" pitchFamily="34" charset="0"/>
                <a:ea typeface="Aptos" panose="020B0004020202020204" pitchFamily="34" charset="0"/>
                <a:cs typeface="Arial" panose="020B0604020202020204" pitchFamily="34" charset="0"/>
              </a:rPr>
              <a:t> of actions over time, used for </a:t>
            </a:r>
            <a:r>
              <a:rPr lang="en-GB" sz="1800" b="1" dirty="0">
                <a:effectLst/>
                <a:latin typeface="Aptos" panose="020B0004020202020204" pitchFamily="34" charset="0"/>
                <a:ea typeface="Aptos" panose="020B0004020202020204" pitchFamily="34" charset="0"/>
                <a:cs typeface="Arial" panose="020B0604020202020204" pitchFamily="34" charset="0"/>
              </a:rPr>
              <a:t>long-term understanding</a:t>
            </a:r>
            <a:r>
              <a:rPr lang="en-GB" sz="1800" dirty="0">
                <a:effectLst/>
                <a:latin typeface="Aptos" panose="020B0004020202020204" pitchFamily="34" charset="0"/>
                <a:ea typeface="Aptos" panose="020B0004020202020204" pitchFamily="34" charset="0"/>
                <a:cs typeface="Arial" panose="020B0604020202020204" pitchFamily="34" charset="0"/>
              </a:rPr>
              <a:t> of egocentric videos. </a:t>
            </a:r>
          </a:p>
          <a:p>
            <a:pPr lvl="1"/>
            <a:r>
              <a:rPr lang="en-GB" sz="1800" dirty="0">
                <a:effectLst/>
                <a:latin typeface="Aptos" panose="020B0004020202020204" pitchFamily="34" charset="0"/>
                <a:ea typeface="Aptos" panose="020B0004020202020204" pitchFamily="34" charset="0"/>
                <a:cs typeface="Arial" panose="020B0604020202020204" pitchFamily="34" charset="0"/>
              </a:rPr>
              <a:t>It models actions in </a:t>
            </a:r>
            <a:r>
              <a:rPr lang="en-GB" sz="1800" b="1" dirty="0">
                <a:effectLst/>
                <a:latin typeface="Aptos" panose="020B0004020202020204" pitchFamily="34" charset="0"/>
                <a:ea typeface="Aptos" panose="020B0004020202020204" pitchFamily="34" charset="0"/>
                <a:cs typeface="Arial" panose="020B0604020202020204" pitchFamily="34" charset="0"/>
              </a:rPr>
              <a:t>three key stages</a:t>
            </a:r>
            <a:r>
              <a:rPr lang="en-GB" sz="1800" dirty="0">
                <a:effectLst/>
                <a:latin typeface="Aptos" panose="020B0004020202020204" pitchFamily="34" charset="0"/>
                <a:ea typeface="Aptos" panose="020B0004020202020204" pitchFamily="34" charset="0"/>
                <a:cs typeface="Arial" panose="020B0604020202020204" pitchFamily="34" charset="0"/>
              </a:rPr>
              <a:t>: </a:t>
            </a:r>
            <a:r>
              <a:rPr lang="en-GB" sz="1800" b="1" dirty="0">
                <a:effectLst/>
                <a:latin typeface="Aptos" panose="020B0004020202020204" pitchFamily="34" charset="0"/>
                <a:ea typeface="Aptos" panose="020B0004020202020204" pitchFamily="34" charset="0"/>
                <a:cs typeface="Arial" panose="020B0604020202020204" pitchFamily="34" charset="0"/>
              </a:rPr>
              <a:t>Precondition, Point of No Return, and Postcondition</a:t>
            </a:r>
          </a:p>
          <a:p>
            <a:pPr lvl="1"/>
            <a:r>
              <a:rPr lang="en-GB" sz="1800" b="1" dirty="0">
                <a:latin typeface="Aptos" panose="020B0004020202020204" pitchFamily="34" charset="0"/>
                <a:ea typeface="Aptos" panose="020B0004020202020204" pitchFamily="34" charset="0"/>
                <a:cs typeface="Arial" panose="020B0604020202020204" pitchFamily="34" charset="0"/>
              </a:rPr>
              <a:t>Prediction of future scene graphs</a:t>
            </a:r>
            <a:endParaRPr lang="en-GB" sz="1400" b="1" dirty="0">
              <a:effectLst/>
              <a:latin typeface="Aptos" panose="020B0004020202020204" pitchFamily="34" charset="0"/>
              <a:ea typeface="Aptos" panose="020B0004020202020204" pitchFamily="34" charset="0"/>
              <a:cs typeface="Arial" panose="020B0604020202020204" pitchFamily="34" charset="0"/>
            </a:endParaRPr>
          </a:p>
          <a:p>
            <a:r>
              <a:rPr lang="en-GB" sz="1800" b="1" dirty="0">
                <a:effectLst/>
                <a:latin typeface="Aptos" panose="020B0004020202020204" pitchFamily="34" charset="0"/>
                <a:ea typeface="Aptos" panose="020B0004020202020204" pitchFamily="34" charset="0"/>
                <a:cs typeface="Arial" panose="020B0604020202020204" pitchFamily="34" charset="0"/>
              </a:rPr>
              <a:t>Action-Conditioned Scene Graphs (ACSGs) – Interactive Learning in Robotics</a:t>
            </a:r>
            <a:r>
              <a:rPr lang="en-GB" sz="1800" dirty="0">
                <a:effectLst/>
                <a:latin typeface="Aptos" panose="020B0004020202020204" pitchFamily="34" charset="0"/>
                <a:ea typeface="Aptos" panose="020B0004020202020204" pitchFamily="34" charset="0"/>
                <a:cs typeface="Arial" panose="020B0604020202020204" pitchFamily="34" charset="0"/>
              </a:rPr>
              <a:t> </a:t>
            </a:r>
            <a:r>
              <a:rPr lang="en-GB" sz="1800" i="1" dirty="0">
                <a:effectLst/>
                <a:latin typeface="Aptos" panose="020B0004020202020204" pitchFamily="34" charset="0"/>
                <a:ea typeface="Aptos" panose="020B0004020202020204" pitchFamily="34" charset="0"/>
                <a:cs typeface="Arial" panose="020B0604020202020204" pitchFamily="34" charset="0"/>
              </a:rPr>
              <a:t>(</a:t>
            </a:r>
            <a:r>
              <a:rPr lang="en-GB" sz="1800" i="1" dirty="0" err="1">
                <a:effectLst/>
                <a:latin typeface="Aptos" panose="020B0004020202020204" pitchFamily="34" charset="0"/>
                <a:ea typeface="Aptos" panose="020B0004020202020204" pitchFamily="34" charset="0"/>
                <a:cs typeface="Arial" panose="020B0604020202020204" pitchFamily="34" charset="0"/>
              </a:rPr>
              <a:t>RoboEXP</a:t>
            </a:r>
            <a:r>
              <a:rPr lang="en-GB" sz="1800" i="1" dirty="0">
                <a:effectLst/>
                <a:latin typeface="Aptos" panose="020B0004020202020204" pitchFamily="34" charset="0"/>
                <a:ea typeface="Aptos" panose="020B0004020202020204" pitchFamily="34" charset="0"/>
                <a:cs typeface="Arial" panose="020B0604020202020204" pitchFamily="34" charset="0"/>
              </a:rPr>
              <a:t>: Action-Conditioned Scene Graph via Interactive Exploration for Robotic Manipulation)</a:t>
            </a:r>
            <a:endParaRPr lang="en-GB" sz="1800" dirty="0">
              <a:effectLst/>
              <a:latin typeface="Aptos" panose="020B0004020202020204" pitchFamily="34" charset="0"/>
              <a:ea typeface="Aptos" panose="020B0004020202020204" pitchFamily="34" charset="0"/>
              <a:cs typeface="Arial" panose="020B0604020202020204" pitchFamily="34" charset="0"/>
            </a:endParaRPr>
          </a:p>
          <a:p>
            <a:pPr lvl="1"/>
            <a:r>
              <a:rPr lang="en-GB" sz="1800" dirty="0">
                <a:effectLst/>
                <a:latin typeface="Aptos" panose="020B0004020202020204" pitchFamily="34" charset="0"/>
                <a:ea typeface="Aptos" panose="020B0004020202020204" pitchFamily="34" charset="0"/>
                <a:cs typeface="Arial" panose="020B0604020202020204" pitchFamily="34" charset="0"/>
              </a:rPr>
              <a:t>It is actively constructed as a robot interacts with its environment.</a:t>
            </a:r>
          </a:p>
          <a:p>
            <a:pPr lvl="1"/>
            <a:r>
              <a:rPr lang="en-GB" sz="1800" b="1" dirty="0">
                <a:effectLst/>
                <a:latin typeface="Aptos" panose="020B0004020202020204" pitchFamily="34" charset="0"/>
                <a:ea typeface="Aptos" panose="020B0004020202020204" pitchFamily="34" charset="0"/>
                <a:cs typeface="Arial" panose="020B0604020202020204" pitchFamily="34" charset="0"/>
              </a:rPr>
              <a:t>It captures causal relationships</a:t>
            </a:r>
            <a:r>
              <a:rPr lang="en-GB" sz="1800" dirty="0">
                <a:effectLst/>
                <a:latin typeface="Aptos" panose="020B0004020202020204" pitchFamily="34" charset="0"/>
                <a:ea typeface="Aptos" panose="020B0004020202020204" pitchFamily="34" charset="0"/>
                <a:cs typeface="Arial" panose="020B0604020202020204" pitchFamily="34" charset="0"/>
              </a:rPr>
              <a:t> between actions and objects</a:t>
            </a:r>
            <a:r>
              <a:rPr lang="en-GB" sz="1800" dirty="0">
                <a:latin typeface="Aptos" panose="020B0004020202020204" pitchFamily="34" charset="0"/>
                <a:ea typeface="Aptos" panose="020B0004020202020204" pitchFamily="34" charset="0"/>
                <a:cs typeface="Arial" panose="020B0604020202020204" pitchFamily="34" charset="0"/>
              </a:rPr>
              <a:t>, </a:t>
            </a:r>
            <a:r>
              <a:rPr lang="en-GB" sz="1800" b="1" dirty="0">
                <a:effectLst/>
                <a:latin typeface="Aptos" panose="020B0004020202020204" pitchFamily="34" charset="0"/>
                <a:ea typeface="Aptos" panose="020B0004020202020204" pitchFamily="34" charset="0"/>
                <a:cs typeface="Arial" panose="020B0604020202020204" pitchFamily="34" charset="0"/>
              </a:rPr>
              <a:t>It supports incremental learning</a:t>
            </a:r>
            <a:r>
              <a:rPr lang="en-GB" sz="1800" b="1" dirty="0">
                <a:latin typeface="Aptos" panose="020B0004020202020204" pitchFamily="34" charset="0"/>
                <a:ea typeface="Aptos" panose="020B0004020202020204" pitchFamily="34" charset="0"/>
                <a:cs typeface="Arial" panose="020B0604020202020204" pitchFamily="34" charset="0"/>
              </a:rPr>
              <a:t>, </a:t>
            </a:r>
            <a:r>
              <a:rPr lang="en-GB" sz="1800" b="1" dirty="0">
                <a:effectLst/>
                <a:latin typeface="Aptos" panose="020B0004020202020204" pitchFamily="34" charset="0"/>
                <a:ea typeface="Aptos" panose="020B0004020202020204" pitchFamily="34" charset="0"/>
                <a:cs typeface="Arial" panose="020B0604020202020204" pitchFamily="34" charset="0"/>
              </a:rPr>
              <a:t>It enables zero-shot generalization</a:t>
            </a:r>
            <a:endParaRPr lang="en-GB" sz="1800" b="1" dirty="0">
              <a:latin typeface="Aptos" panose="020B0004020202020204" pitchFamily="34" charset="0"/>
              <a:ea typeface="Aptos" panose="020B0004020202020204" pitchFamily="34" charset="0"/>
              <a:cs typeface="Arial" panose="020B0604020202020204" pitchFamily="34" charset="0"/>
            </a:endParaRPr>
          </a:p>
          <a:p>
            <a:pPr lvl="1"/>
            <a:endParaRPr lang="en-GB" sz="1800" b="1" dirty="0">
              <a:latin typeface="Aptos" panose="020B0004020202020204" pitchFamily="34" charset="0"/>
              <a:ea typeface="Aptos" panose="020B0004020202020204" pitchFamily="34" charset="0"/>
              <a:cs typeface="Arial" panose="020B0604020202020204" pitchFamily="34" charset="0"/>
            </a:endParaRPr>
          </a:p>
        </p:txBody>
      </p:sp>
      <p:sp>
        <p:nvSpPr>
          <p:cNvPr id="8" name="Rettangolo 7">
            <a:extLst>
              <a:ext uri="{FF2B5EF4-FFF2-40B4-BE49-F238E27FC236}">
                <a16:creationId xmlns:a16="http://schemas.microsoft.com/office/drawing/2014/main" id="{564D7D09-F3A8-C32E-E822-2FADE4098124}"/>
              </a:ext>
            </a:extLst>
          </p:cNvPr>
          <p:cNvSpPr/>
          <p:nvPr/>
        </p:nvSpPr>
        <p:spPr>
          <a:xfrm flipV="1">
            <a:off x="838199" y="1441705"/>
            <a:ext cx="9947787" cy="45719"/>
          </a:xfrm>
          <a:prstGeom prst="rect">
            <a:avLst/>
          </a:prstGeom>
          <a:solidFill>
            <a:srgbClr val="0070C0"/>
          </a:solidFill>
          <a:ln>
            <a:solidFill>
              <a:srgbClr val="0070C0"/>
            </a:solidFill>
            <a:extLst>
              <a:ext uri="{C807C97D-BFC1-408E-A445-0C87EB9F89A2}">
                <ask:lineSketchStyleProps xmlns:ask="http://schemas.microsoft.com/office/drawing/2018/sketchyshapes" sd="1639925503">
                  <a:custGeom>
                    <a:avLst/>
                    <a:gdLst>
                      <a:gd name="connsiteX0" fmla="*/ 0 w 9947787"/>
                      <a:gd name="connsiteY0" fmla="*/ 0 h 45719"/>
                      <a:gd name="connsiteX1" fmla="*/ 784120 w 9947787"/>
                      <a:gd name="connsiteY1" fmla="*/ 0 h 45719"/>
                      <a:gd name="connsiteX2" fmla="*/ 1568239 w 9947787"/>
                      <a:gd name="connsiteY2" fmla="*/ 0 h 45719"/>
                      <a:gd name="connsiteX3" fmla="*/ 1954448 w 9947787"/>
                      <a:gd name="connsiteY3" fmla="*/ 0 h 45719"/>
                      <a:gd name="connsiteX4" fmla="*/ 2241178 w 9947787"/>
                      <a:gd name="connsiteY4" fmla="*/ 0 h 45719"/>
                      <a:gd name="connsiteX5" fmla="*/ 2527908 w 9947787"/>
                      <a:gd name="connsiteY5" fmla="*/ 0 h 45719"/>
                      <a:gd name="connsiteX6" fmla="*/ 2814639 w 9947787"/>
                      <a:gd name="connsiteY6" fmla="*/ 0 h 45719"/>
                      <a:gd name="connsiteX7" fmla="*/ 3300325 w 9947787"/>
                      <a:gd name="connsiteY7" fmla="*/ 0 h 45719"/>
                      <a:gd name="connsiteX8" fmla="*/ 3587055 w 9947787"/>
                      <a:gd name="connsiteY8" fmla="*/ 0 h 45719"/>
                      <a:gd name="connsiteX9" fmla="*/ 4371175 w 9947787"/>
                      <a:gd name="connsiteY9" fmla="*/ 0 h 45719"/>
                      <a:gd name="connsiteX10" fmla="*/ 4657905 w 9947787"/>
                      <a:gd name="connsiteY10" fmla="*/ 0 h 45719"/>
                      <a:gd name="connsiteX11" fmla="*/ 5143591 w 9947787"/>
                      <a:gd name="connsiteY11" fmla="*/ 0 h 45719"/>
                      <a:gd name="connsiteX12" fmla="*/ 5430321 w 9947787"/>
                      <a:gd name="connsiteY12" fmla="*/ 0 h 45719"/>
                      <a:gd name="connsiteX13" fmla="*/ 5916007 w 9947787"/>
                      <a:gd name="connsiteY13" fmla="*/ 0 h 45719"/>
                      <a:gd name="connsiteX14" fmla="*/ 6401694 w 9947787"/>
                      <a:gd name="connsiteY14" fmla="*/ 0 h 45719"/>
                      <a:gd name="connsiteX15" fmla="*/ 7086335 w 9947787"/>
                      <a:gd name="connsiteY15" fmla="*/ 0 h 45719"/>
                      <a:gd name="connsiteX16" fmla="*/ 7572021 w 9947787"/>
                      <a:gd name="connsiteY16" fmla="*/ 0 h 45719"/>
                      <a:gd name="connsiteX17" fmla="*/ 7858752 w 9947787"/>
                      <a:gd name="connsiteY17" fmla="*/ 0 h 45719"/>
                      <a:gd name="connsiteX18" fmla="*/ 8344438 w 9947787"/>
                      <a:gd name="connsiteY18" fmla="*/ 0 h 45719"/>
                      <a:gd name="connsiteX19" fmla="*/ 8830124 w 9947787"/>
                      <a:gd name="connsiteY19" fmla="*/ 0 h 45719"/>
                      <a:gd name="connsiteX20" fmla="*/ 9415288 w 9947787"/>
                      <a:gd name="connsiteY20" fmla="*/ 0 h 45719"/>
                      <a:gd name="connsiteX21" fmla="*/ 9947787 w 9947787"/>
                      <a:gd name="connsiteY21" fmla="*/ 0 h 45719"/>
                      <a:gd name="connsiteX22" fmla="*/ 9947787 w 9947787"/>
                      <a:gd name="connsiteY22" fmla="*/ 45719 h 45719"/>
                      <a:gd name="connsiteX23" fmla="*/ 9163667 w 9947787"/>
                      <a:gd name="connsiteY23" fmla="*/ 45719 h 45719"/>
                      <a:gd name="connsiteX24" fmla="*/ 8777459 w 9947787"/>
                      <a:gd name="connsiteY24" fmla="*/ 45719 h 45719"/>
                      <a:gd name="connsiteX25" fmla="*/ 8192295 w 9947787"/>
                      <a:gd name="connsiteY25" fmla="*/ 45719 h 45719"/>
                      <a:gd name="connsiteX26" fmla="*/ 7806087 w 9947787"/>
                      <a:gd name="connsiteY26" fmla="*/ 45719 h 45719"/>
                      <a:gd name="connsiteX27" fmla="*/ 7121445 w 9947787"/>
                      <a:gd name="connsiteY27" fmla="*/ 45719 h 45719"/>
                      <a:gd name="connsiteX28" fmla="*/ 6337325 w 9947787"/>
                      <a:gd name="connsiteY28" fmla="*/ 45719 h 45719"/>
                      <a:gd name="connsiteX29" fmla="*/ 5851639 w 9947787"/>
                      <a:gd name="connsiteY29" fmla="*/ 45719 h 45719"/>
                      <a:gd name="connsiteX30" fmla="*/ 5166998 w 9947787"/>
                      <a:gd name="connsiteY30" fmla="*/ 45719 h 45719"/>
                      <a:gd name="connsiteX31" fmla="*/ 4880267 w 9947787"/>
                      <a:gd name="connsiteY31" fmla="*/ 45719 h 45719"/>
                      <a:gd name="connsiteX32" fmla="*/ 4494059 w 9947787"/>
                      <a:gd name="connsiteY32" fmla="*/ 45719 h 45719"/>
                      <a:gd name="connsiteX33" fmla="*/ 3908895 w 9947787"/>
                      <a:gd name="connsiteY33" fmla="*/ 45719 h 45719"/>
                      <a:gd name="connsiteX34" fmla="*/ 3224253 w 9947787"/>
                      <a:gd name="connsiteY34" fmla="*/ 45719 h 45719"/>
                      <a:gd name="connsiteX35" fmla="*/ 2639089 w 9947787"/>
                      <a:gd name="connsiteY35" fmla="*/ 45719 h 45719"/>
                      <a:gd name="connsiteX36" fmla="*/ 2252881 w 9947787"/>
                      <a:gd name="connsiteY36" fmla="*/ 45719 h 45719"/>
                      <a:gd name="connsiteX37" fmla="*/ 1866673 w 9947787"/>
                      <a:gd name="connsiteY37" fmla="*/ 45719 h 45719"/>
                      <a:gd name="connsiteX38" fmla="*/ 1082553 w 9947787"/>
                      <a:gd name="connsiteY38" fmla="*/ 45719 h 45719"/>
                      <a:gd name="connsiteX39" fmla="*/ 596867 w 9947787"/>
                      <a:gd name="connsiteY39" fmla="*/ 45719 h 45719"/>
                      <a:gd name="connsiteX40" fmla="*/ 0 w 9947787"/>
                      <a:gd name="connsiteY40" fmla="*/ 45719 h 45719"/>
                      <a:gd name="connsiteX41" fmla="*/ 0 w 9947787"/>
                      <a:gd name="connsiteY4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9947787" h="45719" fill="none" extrusionOk="0">
                        <a:moveTo>
                          <a:pt x="0" y="0"/>
                        </a:moveTo>
                        <a:cubicBezTo>
                          <a:pt x="161998" y="-77916"/>
                          <a:pt x="393605" y="8488"/>
                          <a:pt x="784120" y="0"/>
                        </a:cubicBezTo>
                        <a:cubicBezTo>
                          <a:pt x="1174635" y="-8488"/>
                          <a:pt x="1407670" y="41140"/>
                          <a:pt x="1568239" y="0"/>
                        </a:cubicBezTo>
                        <a:cubicBezTo>
                          <a:pt x="1728808" y="-41140"/>
                          <a:pt x="1788111" y="15599"/>
                          <a:pt x="1954448" y="0"/>
                        </a:cubicBezTo>
                        <a:cubicBezTo>
                          <a:pt x="2120785" y="-15599"/>
                          <a:pt x="2123923" y="34289"/>
                          <a:pt x="2241178" y="0"/>
                        </a:cubicBezTo>
                        <a:cubicBezTo>
                          <a:pt x="2358433" y="-34289"/>
                          <a:pt x="2447617" y="9520"/>
                          <a:pt x="2527908" y="0"/>
                        </a:cubicBezTo>
                        <a:cubicBezTo>
                          <a:pt x="2608199" y="-9520"/>
                          <a:pt x="2706422" y="15474"/>
                          <a:pt x="2814639" y="0"/>
                        </a:cubicBezTo>
                        <a:cubicBezTo>
                          <a:pt x="2922856" y="-15474"/>
                          <a:pt x="3058598" y="15265"/>
                          <a:pt x="3300325" y="0"/>
                        </a:cubicBezTo>
                        <a:cubicBezTo>
                          <a:pt x="3542052" y="-15265"/>
                          <a:pt x="3448726" y="10649"/>
                          <a:pt x="3587055" y="0"/>
                        </a:cubicBezTo>
                        <a:cubicBezTo>
                          <a:pt x="3725384" y="-10649"/>
                          <a:pt x="4060074" y="56853"/>
                          <a:pt x="4371175" y="0"/>
                        </a:cubicBezTo>
                        <a:cubicBezTo>
                          <a:pt x="4682276" y="-56853"/>
                          <a:pt x="4543618" y="6671"/>
                          <a:pt x="4657905" y="0"/>
                        </a:cubicBezTo>
                        <a:cubicBezTo>
                          <a:pt x="4772192" y="-6671"/>
                          <a:pt x="4965865" y="19630"/>
                          <a:pt x="5143591" y="0"/>
                        </a:cubicBezTo>
                        <a:cubicBezTo>
                          <a:pt x="5321317" y="-19630"/>
                          <a:pt x="5321349" y="22164"/>
                          <a:pt x="5430321" y="0"/>
                        </a:cubicBezTo>
                        <a:cubicBezTo>
                          <a:pt x="5539293" y="-22164"/>
                          <a:pt x="5754772" y="17730"/>
                          <a:pt x="5916007" y="0"/>
                        </a:cubicBezTo>
                        <a:cubicBezTo>
                          <a:pt x="6077242" y="-17730"/>
                          <a:pt x="6161749" y="22298"/>
                          <a:pt x="6401694" y="0"/>
                        </a:cubicBezTo>
                        <a:cubicBezTo>
                          <a:pt x="6641639" y="-22298"/>
                          <a:pt x="6831889" y="52408"/>
                          <a:pt x="7086335" y="0"/>
                        </a:cubicBezTo>
                        <a:cubicBezTo>
                          <a:pt x="7340781" y="-52408"/>
                          <a:pt x="7337789" y="38949"/>
                          <a:pt x="7572021" y="0"/>
                        </a:cubicBezTo>
                        <a:cubicBezTo>
                          <a:pt x="7806253" y="-38949"/>
                          <a:pt x="7770238" y="22277"/>
                          <a:pt x="7858752" y="0"/>
                        </a:cubicBezTo>
                        <a:cubicBezTo>
                          <a:pt x="7947266" y="-22277"/>
                          <a:pt x="8234653" y="770"/>
                          <a:pt x="8344438" y="0"/>
                        </a:cubicBezTo>
                        <a:cubicBezTo>
                          <a:pt x="8454223" y="-770"/>
                          <a:pt x="8697322" y="17785"/>
                          <a:pt x="8830124" y="0"/>
                        </a:cubicBezTo>
                        <a:cubicBezTo>
                          <a:pt x="8962926" y="-17785"/>
                          <a:pt x="9165472" y="54337"/>
                          <a:pt x="9415288" y="0"/>
                        </a:cubicBezTo>
                        <a:cubicBezTo>
                          <a:pt x="9665104" y="-54337"/>
                          <a:pt x="9749168" y="12524"/>
                          <a:pt x="9947787" y="0"/>
                        </a:cubicBezTo>
                        <a:cubicBezTo>
                          <a:pt x="9949567" y="14413"/>
                          <a:pt x="9946939" y="27792"/>
                          <a:pt x="9947787" y="45719"/>
                        </a:cubicBezTo>
                        <a:cubicBezTo>
                          <a:pt x="9699675" y="99922"/>
                          <a:pt x="9436546" y="8514"/>
                          <a:pt x="9163667" y="45719"/>
                        </a:cubicBezTo>
                        <a:cubicBezTo>
                          <a:pt x="8890788" y="82924"/>
                          <a:pt x="8949011" y="22723"/>
                          <a:pt x="8777459" y="45719"/>
                        </a:cubicBezTo>
                        <a:cubicBezTo>
                          <a:pt x="8605907" y="68715"/>
                          <a:pt x="8411657" y="-7302"/>
                          <a:pt x="8192295" y="45719"/>
                        </a:cubicBezTo>
                        <a:cubicBezTo>
                          <a:pt x="7972933" y="98740"/>
                          <a:pt x="7890406" y="27319"/>
                          <a:pt x="7806087" y="45719"/>
                        </a:cubicBezTo>
                        <a:cubicBezTo>
                          <a:pt x="7721768" y="64119"/>
                          <a:pt x="7457066" y="-1602"/>
                          <a:pt x="7121445" y="45719"/>
                        </a:cubicBezTo>
                        <a:cubicBezTo>
                          <a:pt x="6785824" y="93040"/>
                          <a:pt x="6577680" y="5887"/>
                          <a:pt x="6337325" y="45719"/>
                        </a:cubicBezTo>
                        <a:cubicBezTo>
                          <a:pt x="6096970" y="85551"/>
                          <a:pt x="6076586" y="-4821"/>
                          <a:pt x="5851639" y="45719"/>
                        </a:cubicBezTo>
                        <a:cubicBezTo>
                          <a:pt x="5626692" y="96259"/>
                          <a:pt x="5381062" y="23491"/>
                          <a:pt x="5166998" y="45719"/>
                        </a:cubicBezTo>
                        <a:cubicBezTo>
                          <a:pt x="4952934" y="67947"/>
                          <a:pt x="4941003" y="43480"/>
                          <a:pt x="4880267" y="45719"/>
                        </a:cubicBezTo>
                        <a:cubicBezTo>
                          <a:pt x="4819531" y="47958"/>
                          <a:pt x="4664654" y="24721"/>
                          <a:pt x="4494059" y="45719"/>
                        </a:cubicBezTo>
                        <a:cubicBezTo>
                          <a:pt x="4323464" y="66717"/>
                          <a:pt x="4143211" y="13223"/>
                          <a:pt x="3908895" y="45719"/>
                        </a:cubicBezTo>
                        <a:cubicBezTo>
                          <a:pt x="3674579" y="78215"/>
                          <a:pt x="3425233" y="27316"/>
                          <a:pt x="3224253" y="45719"/>
                        </a:cubicBezTo>
                        <a:cubicBezTo>
                          <a:pt x="3023273" y="64122"/>
                          <a:pt x="2869455" y="-3555"/>
                          <a:pt x="2639089" y="45719"/>
                        </a:cubicBezTo>
                        <a:cubicBezTo>
                          <a:pt x="2408723" y="94993"/>
                          <a:pt x="2354072" y="22701"/>
                          <a:pt x="2252881" y="45719"/>
                        </a:cubicBezTo>
                        <a:cubicBezTo>
                          <a:pt x="2151690" y="68737"/>
                          <a:pt x="2042628" y="3622"/>
                          <a:pt x="1866673" y="45719"/>
                        </a:cubicBezTo>
                        <a:cubicBezTo>
                          <a:pt x="1690718" y="87816"/>
                          <a:pt x="1303970" y="-35276"/>
                          <a:pt x="1082553" y="45719"/>
                        </a:cubicBezTo>
                        <a:cubicBezTo>
                          <a:pt x="861136" y="126714"/>
                          <a:pt x="834555" y="-1421"/>
                          <a:pt x="596867" y="45719"/>
                        </a:cubicBezTo>
                        <a:cubicBezTo>
                          <a:pt x="359179" y="92859"/>
                          <a:pt x="241125" y="36866"/>
                          <a:pt x="0" y="45719"/>
                        </a:cubicBezTo>
                        <a:cubicBezTo>
                          <a:pt x="-1493" y="25503"/>
                          <a:pt x="728" y="21532"/>
                          <a:pt x="0" y="0"/>
                        </a:cubicBezTo>
                        <a:close/>
                      </a:path>
                      <a:path w="9947787" h="45719" stroke="0" extrusionOk="0">
                        <a:moveTo>
                          <a:pt x="0" y="0"/>
                        </a:moveTo>
                        <a:cubicBezTo>
                          <a:pt x="230544" y="-53364"/>
                          <a:pt x="310651" y="30065"/>
                          <a:pt x="485686" y="0"/>
                        </a:cubicBezTo>
                        <a:cubicBezTo>
                          <a:pt x="660721" y="-30065"/>
                          <a:pt x="809142" y="51973"/>
                          <a:pt x="971372" y="0"/>
                        </a:cubicBezTo>
                        <a:cubicBezTo>
                          <a:pt x="1133602" y="-51973"/>
                          <a:pt x="1260484" y="13304"/>
                          <a:pt x="1357580" y="0"/>
                        </a:cubicBezTo>
                        <a:cubicBezTo>
                          <a:pt x="1454676" y="-13304"/>
                          <a:pt x="1709770" y="14970"/>
                          <a:pt x="1942744" y="0"/>
                        </a:cubicBezTo>
                        <a:cubicBezTo>
                          <a:pt x="2175718" y="-14970"/>
                          <a:pt x="2153781" y="22352"/>
                          <a:pt x="2328952" y="0"/>
                        </a:cubicBezTo>
                        <a:cubicBezTo>
                          <a:pt x="2504123" y="-22352"/>
                          <a:pt x="2700516" y="22936"/>
                          <a:pt x="2914116" y="0"/>
                        </a:cubicBezTo>
                        <a:cubicBezTo>
                          <a:pt x="3127716" y="-22936"/>
                          <a:pt x="3188188" y="12929"/>
                          <a:pt x="3300325" y="0"/>
                        </a:cubicBezTo>
                        <a:cubicBezTo>
                          <a:pt x="3412462" y="-12929"/>
                          <a:pt x="3591164" y="965"/>
                          <a:pt x="3686533" y="0"/>
                        </a:cubicBezTo>
                        <a:cubicBezTo>
                          <a:pt x="3781902" y="-965"/>
                          <a:pt x="4186612" y="59605"/>
                          <a:pt x="4470653" y="0"/>
                        </a:cubicBezTo>
                        <a:cubicBezTo>
                          <a:pt x="4754694" y="-59605"/>
                          <a:pt x="4735643" y="29963"/>
                          <a:pt x="4856861" y="0"/>
                        </a:cubicBezTo>
                        <a:cubicBezTo>
                          <a:pt x="4978079" y="-29963"/>
                          <a:pt x="5365727" y="207"/>
                          <a:pt x="5541503" y="0"/>
                        </a:cubicBezTo>
                        <a:cubicBezTo>
                          <a:pt x="5717279" y="-207"/>
                          <a:pt x="5883172" y="232"/>
                          <a:pt x="6126666" y="0"/>
                        </a:cubicBezTo>
                        <a:cubicBezTo>
                          <a:pt x="6370160" y="-232"/>
                          <a:pt x="6471675" y="2728"/>
                          <a:pt x="6612353" y="0"/>
                        </a:cubicBezTo>
                        <a:cubicBezTo>
                          <a:pt x="6753031" y="-2728"/>
                          <a:pt x="7167220" y="54131"/>
                          <a:pt x="7396472" y="0"/>
                        </a:cubicBezTo>
                        <a:cubicBezTo>
                          <a:pt x="7625724" y="-54131"/>
                          <a:pt x="7731508" y="44560"/>
                          <a:pt x="7981636" y="0"/>
                        </a:cubicBezTo>
                        <a:cubicBezTo>
                          <a:pt x="8231764" y="-44560"/>
                          <a:pt x="8363597" y="51490"/>
                          <a:pt x="8467322" y="0"/>
                        </a:cubicBezTo>
                        <a:cubicBezTo>
                          <a:pt x="8571047" y="-51490"/>
                          <a:pt x="8866636" y="45251"/>
                          <a:pt x="9052486" y="0"/>
                        </a:cubicBezTo>
                        <a:cubicBezTo>
                          <a:pt x="9238336" y="-45251"/>
                          <a:pt x="9212952" y="11359"/>
                          <a:pt x="9339217" y="0"/>
                        </a:cubicBezTo>
                        <a:cubicBezTo>
                          <a:pt x="9465482" y="-11359"/>
                          <a:pt x="9681128" y="66220"/>
                          <a:pt x="9947787" y="0"/>
                        </a:cubicBezTo>
                        <a:cubicBezTo>
                          <a:pt x="9949924" y="12181"/>
                          <a:pt x="9947204" y="33962"/>
                          <a:pt x="9947787" y="45719"/>
                        </a:cubicBezTo>
                        <a:cubicBezTo>
                          <a:pt x="9784567" y="70384"/>
                          <a:pt x="9717740" y="8076"/>
                          <a:pt x="9561579" y="45719"/>
                        </a:cubicBezTo>
                        <a:cubicBezTo>
                          <a:pt x="9405418" y="83362"/>
                          <a:pt x="9088560" y="29335"/>
                          <a:pt x="8876937" y="45719"/>
                        </a:cubicBezTo>
                        <a:cubicBezTo>
                          <a:pt x="8665314" y="62103"/>
                          <a:pt x="8723985" y="17205"/>
                          <a:pt x="8590207" y="45719"/>
                        </a:cubicBezTo>
                        <a:cubicBezTo>
                          <a:pt x="8456429" y="74233"/>
                          <a:pt x="8239287" y="35403"/>
                          <a:pt x="8005043" y="45719"/>
                        </a:cubicBezTo>
                        <a:cubicBezTo>
                          <a:pt x="7770799" y="56035"/>
                          <a:pt x="7399306" y="-26319"/>
                          <a:pt x="7220923" y="45719"/>
                        </a:cubicBezTo>
                        <a:cubicBezTo>
                          <a:pt x="7042540" y="117757"/>
                          <a:pt x="6840472" y="40020"/>
                          <a:pt x="6635759" y="45719"/>
                        </a:cubicBezTo>
                        <a:cubicBezTo>
                          <a:pt x="6431046" y="51418"/>
                          <a:pt x="6243658" y="-10222"/>
                          <a:pt x="5951117" y="45719"/>
                        </a:cubicBezTo>
                        <a:cubicBezTo>
                          <a:pt x="5658576" y="101660"/>
                          <a:pt x="5586518" y="27314"/>
                          <a:pt x="5465431" y="45719"/>
                        </a:cubicBezTo>
                        <a:cubicBezTo>
                          <a:pt x="5344344" y="64124"/>
                          <a:pt x="5282587" y="17235"/>
                          <a:pt x="5178701" y="45719"/>
                        </a:cubicBezTo>
                        <a:cubicBezTo>
                          <a:pt x="5074815" y="74203"/>
                          <a:pt x="4805587" y="-7039"/>
                          <a:pt x="4693015" y="45719"/>
                        </a:cubicBezTo>
                        <a:cubicBezTo>
                          <a:pt x="4580443" y="98477"/>
                          <a:pt x="4186539" y="-16562"/>
                          <a:pt x="3908895" y="45719"/>
                        </a:cubicBezTo>
                        <a:cubicBezTo>
                          <a:pt x="3631251" y="108000"/>
                          <a:pt x="3642010" y="23415"/>
                          <a:pt x="3423209" y="45719"/>
                        </a:cubicBezTo>
                        <a:cubicBezTo>
                          <a:pt x="3204408" y="68023"/>
                          <a:pt x="3098594" y="40218"/>
                          <a:pt x="2937523" y="45719"/>
                        </a:cubicBezTo>
                        <a:cubicBezTo>
                          <a:pt x="2776452" y="51220"/>
                          <a:pt x="2646447" y="6906"/>
                          <a:pt x="2551315" y="45719"/>
                        </a:cubicBezTo>
                        <a:cubicBezTo>
                          <a:pt x="2456183" y="84532"/>
                          <a:pt x="2109010" y="-21621"/>
                          <a:pt x="1966151" y="45719"/>
                        </a:cubicBezTo>
                        <a:cubicBezTo>
                          <a:pt x="1823292" y="113059"/>
                          <a:pt x="1440085" y="-24847"/>
                          <a:pt x="1281509" y="45719"/>
                        </a:cubicBezTo>
                        <a:cubicBezTo>
                          <a:pt x="1122933" y="116285"/>
                          <a:pt x="1097907" y="26849"/>
                          <a:pt x="994779" y="45719"/>
                        </a:cubicBezTo>
                        <a:cubicBezTo>
                          <a:pt x="891651" y="64589"/>
                          <a:pt x="352212" y="10464"/>
                          <a:pt x="0" y="45719"/>
                        </a:cubicBezTo>
                        <a:cubicBezTo>
                          <a:pt x="-5218" y="32607"/>
                          <a:pt x="3342" y="9414"/>
                          <a:pt x="0" y="0"/>
                        </a:cubicBezTo>
                        <a:close/>
                      </a:path>
                    </a:pathLst>
                  </a:custGeom>
                  <ask:type>
                    <ask:lineSketchNone/>
                  </ask:type>
                </ask:lineSketchStyleProps>
              </a:ext>
            </a:extLst>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40A90C13-E5F4-1B98-D6D2-B0F3355A736F}"/>
              </a:ext>
            </a:extLst>
          </p:cNvPr>
          <p:cNvPicPr>
            <a:picLocks noChangeAspect="1"/>
          </p:cNvPicPr>
          <p:nvPr/>
        </p:nvPicPr>
        <p:blipFill>
          <a:blip r:embed="rId3"/>
          <a:stretch>
            <a:fillRect/>
          </a:stretch>
        </p:blipFill>
        <p:spPr>
          <a:xfrm>
            <a:off x="7667405" y="1690688"/>
            <a:ext cx="3161041" cy="2999909"/>
          </a:xfrm>
          <a:prstGeom prst="rect">
            <a:avLst/>
          </a:prstGeom>
        </p:spPr>
      </p:pic>
      <p:pic>
        <p:nvPicPr>
          <p:cNvPr id="7" name="Picture 6">
            <a:extLst>
              <a:ext uri="{FF2B5EF4-FFF2-40B4-BE49-F238E27FC236}">
                <a16:creationId xmlns:a16="http://schemas.microsoft.com/office/drawing/2014/main" id="{F899D208-9352-BCF7-5EAA-2E2E21BA6761}"/>
              </a:ext>
            </a:extLst>
          </p:cNvPr>
          <p:cNvPicPr>
            <a:picLocks noChangeAspect="1"/>
          </p:cNvPicPr>
          <p:nvPr/>
        </p:nvPicPr>
        <p:blipFill>
          <a:blip r:embed="rId4"/>
          <a:stretch>
            <a:fillRect/>
          </a:stretch>
        </p:blipFill>
        <p:spPr>
          <a:xfrm>
            <a:off x="6466840" y="4902825"/>
            <a:ext cx="5562171" cy="1675012"/>
          </a:xfrm>
          <a:prstGeom prst="rect">
            <a:avLst/>
          </a:prstGeom>
        </p:spPr>
      </p:pic>
    </p:spTree>
    <p:extLst>
      <p:ext uri="{BB962C8B-B14F-4D97-AF65-F5344CB8AC3E}">
        <p14:creationId xmlns:p14="http://schemas.microsoft.com/office/powerpoint/2010/main" val="2342747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6F3EDF-D03A-7D34-5762-4F38B540004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31752BE-0DA7-2740-0F0B-121D510A2D0C}"/>
              </a:ext>
            </a:extLst>
          </p:cNvPr>
          <p:cNvSpPr>
            <a:spLocks noGrp="1"/>
          </p:cNvSpPr>
          <p:nvPr>
            <p:ph type="title"/>
          </p:nvPr>
        </p:nvSpPr>
        <p:spPr/>
        <p:txBody>
          <a:bodyPr/>
          <a:lstStyle/>
          <a:p>
            <a:r>
              <a:rPr lang="it-IT" dirty="0"/>
              <a:t>Image-</a:t>
            </a:r>
            <a:r>
              <a:rPr lang="it-IT" dirty="0" err="1"/>
              <a:t>Based</a:t>
            </a:r>
            <a:r>
              <a:rPr lang="it-IT" dirty="0"/>
              <a:t> </a:t>
            </a:r>
            <a:r>
              <a:rPr lang="it-IT" dirty="0" err="1"/>
              <a:t>Representation</a:t>
            </a:r>
            <a:endParaRPr lang="en-GB" dirty="0"/>
          </a:p>
        </p:txBody>
      </p:sp>
      <p:sp>
        <p:nvSpPr>
          <p:cNvPr id="3" name="Segnaposto contenuto 2">
            <a:extLst>
              <a:ext uri="{FF2B5EF4-FFF2-40B4-BE49-F238E27FC236}">
                <a16:creationId xmlns:a16="http://schemas.microsoft.com/office/drawing/2014/main" id="{4F9CF5A4-29B6-5C67-3F02-D3685DE1758F}"/>
              </a:ext>
            </a:extLst>
          </p:cNvPr>
          <p:cNvSpPr>
            <a:spLocks noGrp="1"/>
          </p:cNvSpPr>
          <p:nvPr>
            <p:ph idx="1"/>
          </p:nvPr>
        </p:nvSpPr>
        <p:spPr/>
        <p:txBody>
          <a:bodyPr>
            <a:normAutofit/>
          </a:bodyPr>
          <a:lstStyle/>
          <a:p>
            <a:r>
              <a:rPr lang="en-GB" sz="1800" b="1" dirty="0">
                <a:effectLst/>
                <a:latin typeface="Aptos" panose="020B0004020202020204" pitchFamily="34" charset="0"/>
                <a:ea typeface="Aptos" panose="020B0004020202020204" pitchFamily="34" charset="0"/>
                <a:cs typeface="Arial" panose="020B0604020202020204" pitchFamily="34" charset="0"/>
              </a:rPr>
              <a:t>Value-Implicit Pretraining (VIP) (</a:t>
            </a:r>
            <a:r>
              <a:rPr lang="en-GB" sz="1800" i="1" dirty="0">
                <a:effectLst/>
                <a:latin typeface="Aptos" panose="020B0004020202020204" pitchFamily="34" charset="0"/>
                <a:ea typeface="Aptos" panose="020B0004020202020204" pitchFamily="34" charset="0"/>
                <a:cs typeface="Arial" panose="020B0604020202020204" pitchFamily="34" charset="0"/>
              </a:rPr>
              <a:t>Towards Universal Visual Reward and Representation via Value-Implicit Pre-Training</a:t>
            </a:r>
            <a:r>
              <a:rPr lang="en-GB" sz="1800" b="1" dirty="0">
                <a:effectLst/>
                <a:latin typeface="Aptos" panose="020B0004020202020204" pitchFamily="34" charset="0"/>
                <a:ea typeface="Aptos" panose="020B0004020202020204" pitchFamily="34" charset="0"/>
                <a:cs typeface="Arial" panose="020B0604020202020204" pitchFamily="34" charset="0"/>
              </a:rPr>
              <a:t>)</a:t>
            </a:r>
          </a:p>
          <a:p>
            <a:pPr lvl="1"/>
            <a:r>
              <a:rPr lang="en-GB" sz="1600" b="1" dirty="0">
                <a:effectLst/>
                <a:latin typeface="Calibri" panose="020F0502020204030204" pitchFamily="34" charset="0"/>
                <a:ea typeface="Aptos" panose="020B0004020202020204" pitchFamily="34" charset="0"/>
                <a:cs typeface="Arial" panose="020B0604020202020204" pitchFamily="34" charset="0"/>
              </a:rPr>
              <a:t>VIP enables generalizable visual reward learning</a:t>
            </a:r>
            <a:r>
              <a:rPr lang="en-GB" sz="1600" dirty="0">
                <a:effectLst/>
                <a:latin typeface="Calibri" panose="020F0502020204030204" pitchFamily="34" charset="0"/>
                <a:ea typeface="Aptos" panose="020B0004020202020204" pitchFamily="34" charset="0"/>
                <a:cs typeface="Arial" panose="020B0604020202020204" pitchFamily="34" charset="0"/>
              </a:rPr>
              <a:t> by training on large, </a:t>
            </a:r>
            <a:r>
              <a:rPr lang="en-GB" sz="1600" dirty="0" err="1">
                <a:effectLst/>
                <a:latin typeface="Calibri" panose="020F0502020204030204" pitchFamily="34" charset="0"/>
                <a:ea typeface="Aptos" panose="020B0004020202020204" pitchFamily="34" charset="0"/>
                <a:cs typeface="Arial" panose="020B0604020202020204" pitchFamily="34" charset="0"/>
              </a:rPr>
              <a:t>unlabeled</a:t>
            </a:r>
            <a:r>
              <a:rPr lang="en-GB" sz="1600" dirty="0">
                <a:effectLst/>
                <a:latin typeface="Calibri" panose="020F0502020204030204" pitchFamily="34" charset="0"/>
                <a:ea typeface="Aptos" panose="020B0004020202020204" pitchFamily="34" charset="0"/>
                <a:cs typeface="Arial" panose="020B0604020202020204" pitchFamily="34" charset="0"/>
              </a:rPr>
              <a:t> </a:t>
            </a:r>
            <a:r>
              <a:rPr lang="en-GB" sz="1600" b="1" dirty="0">
                <a:effectLst/>
                <a:latin typeface="Calibri" panose="020F0502020204030204" pitchFamily="34" charset="0"/>
                <a:ea typeface="Aptos" panose="020B0004020202020204" pitchFamily="34" charset="0"/>
                <a:cs typeface="Arial" panose="020B0604020202020204" pitchFamily="34" charset="0"/>
              </a:rPr>
              <a:t>human video datasets</a:t>
            </a:r>
            <a:r>
              <a:rPr lang="en-GB" sz="1600" dirty="0">
                <a:effectLst/>
                <a:latin typeface="Calibri" panose="020F0502020204030204" pitchFamily="34" charset="0"/>
                <a:ea typeface="Aptos" panose="020B0004020202020204" pitchFamily="34" charset="0"/>
                <a:cs typeface="Arial" panose="020B0604020202020204" pitchFamily="34" charset="0"/>
              </a:rPr>
              <a:t>, making it useful for </a:t>
            </a:r>
            <a:r>
              <a:rPr lang="en-GB" sz="1600" b="1" dirty="0">
                <a:effectLst/>
                <a:latin typeface="Calibri" panose="020F0502020204030204" pitchFamily="34" charset="0"/>
                <a:ea typeface="Aptos" panose="020B0004020202020204" pitchFamily="34" charset="0"/>
                <a:cs typeface="Arial" panose="020B0604020202020204" pitchFamily="34" charset="0"/>
              </a:rPr>
              <a:t>robotic tasks without task-specific fine-tuning</a:t>
            </a:r>
            <a:r>
              <a:rPr lang="en-GB" sz="1600" dirty="0">
                <a:effectLst/>
                <a:latin typeface="Calibri" panose="020F0502020204030204" pitchFamily="34" charset="0"/>
                <a:ea typeface="Aptos" panose="020B0004020202020204" pitchFamily="34" charset="0"/>
                <a:cs typeface="Arial" panose="020B0604020202020204" pitchFamily="34" charset="0"/>
              </a:rPr>
              <a:t>.</a:t>
            </a:r>
            <a:endParaRPr lang="en-GB" sz="1600" b="1" dirty="0">
              <a:effectLst/>
              <a:latin typeface="Aptos" panose="020B0004020202020204" pitchFamily="34" charset="0"/>
              <a:ea typeface="Aptos" panose="020B0004020202020204" pitchFamily="34" charset="0"/>
              <a:cs typeface="Arial" panose="020B0604020202020204" pitchFamily="34" charset="0"/>
            </a:endParaRPr>
          </a:p>
          <a:p>
            <a:pPr lvl="1"/>
            <a:r>
              <a:rPr lang="en-GB" sz="1600" dirty="0">
                <a:effectLst/>
                <a:latin typeface="Aptos" panose="020B0004020202020204" pitchFamily="34" charset="0"/>
                <a:ea typeface="Aptos" panose="020B0004020202020204" pitchFamily="34" charset="0"/>
                <a:cs typeface="Arial" panose="020B0604020202020204" pitchFamily="34" charset="0"/>
              </a:rPr>
              <a:t>VIP first </a:t>
            </a:r>
            <a:r>
              <a:rPr lang="en-GB" sz="1600" b="1" dirty="0">
                <a:effectLst/>
                <a:latin typeface="Aptos" panose="020B0004020202020204" pitchFamily="34" charset="0"/>
                <a:ea typeface="Aptos" panose="020B0004020202020204" pitchFamily="34" charset="0"/>
                <a:cs typeface="Arial" panose="020B0604020202020204" pitchFamily="34" charset="0"/>
              </a:rPr>
              <a:t>pretrains an encoder</a:t>
            </a:r>
            <a:r>
              <a:rPr lang="en-GB" sz="1600" dirty="0">
                <a:effectLst/>
                <a:latin typeface="Aptos" panose="020B0004020202020204" pitchFamily="34" charset="0"/>
                <a:ea typeface="Aptos" panose="020B0004020202020204" pitchFamily="34" charset="0"/>
                <a:cs typeface="Arial" panose="020B0604020202020204" pitchFamily="34" charset="0"/>
              </a:rPr>
              <a:t> on large, </a:t>
            </a:r>
            <a:r>
              <a:rPr lang="en-GB" sz="1600" dirty="0" err="1">
                <a:effectLst/>
                <a:latin typeface="Aptos" panose="020B0004020202020204" pitchFamily="34" charset="0"/>
                <a:ea typeface="Aptos" panose="020B0004020202020204" pitchFamily="34" charset="0"/>
                <a:cs typeface="Arial" panose="020B0604020202020204" pitchFamily="34" charset="0"/>
              </a:rPr>
              <a:t>unlabeled</a:t>
            </a:r>
            <a:r>
              <a:rPr lang="en-GB" sz="1600" dirty="0">
                <a:effectLst/>
                <a:latin typeface="Aptos" panose="020B0004020202020204" pitchFamily="34" charset="0"/>
                <a:ea typeface="Aptos" panose="020B0004020202020204" pitchFamily="34" charset="0"/>
                <a:cs typeface="Arial" panose="020B0604020202020204" pitchFamily="34" charset="0"/>
              </a:rPr>
              <a:t> human video datasets. This encoder maps video frames into an </a:t>
            </a:r>
            <a:r>
              <a:rPr lang="en-GB" sz="1600" b="1" dirty="0">
                <a:effectLst/>
                <a:latin typeface="Aptos" panose="020B0004020202020204" pitchFamily="34" charset="0"/>
                <a:ea typeface="Aptos" panose="020B0004020202020204" pitchFamily="34" charset="0"/>
                <a:cs typeface="Arial" panose="020B0604020202020204" pitchFamily="34" charset="0"/>
              </a:rPr>
              <a:t>embedding space</a:t>
            </a:r>
            <a:r>
              <a:rPr lang="en-GB" sz="1600" dirty="0">
                <a:effectLst/>
                <a:latin typeface="Aptos" panose="020B0004020202020204" pitchFamily="34" charset="0"/>
                <a:ea typeface="Aptos" panose="020B0004020202020204" pitchFamily="34" charset="0"/>
                <a:cs typeface="Arial" panose="020B0604020202020204" pitchFamily="34" charset="0"/>
              </a:rPr>
              <a:t> where similar states (frames) are close together, and different states are farther apart.</a:t>
            </a:r>
          </a:p>
          <a:p>
            <a:pPr lvl="1"/>
            <a:r>
              <a:rPr lang="en-GB" sz="1600" b="1" dirty="0">
                <a:effectLst/>
                <a:latin typeface="Aptos" panose="020B0004020202020204" pitchFamily="34" charset="0"/>
                <a:ea typeface="Aptos" panose="020B0004020202020204" pitchFamily="34" charset="0"/>
                <a:cs typeface="Arial" panose="020B0604020202020204" pitchFamily="34" charset="0"/>
              </a:rPr>
              <a:t>VIP uses goal-conditioned reinforcement learning</a:t>
            </a:r>
            <a:r>
              <a:rPr lang="en-GB" sz="1600" dirty="0">
                <a:effectLst/>
                <a:latin typeface="Aptos" panose="020B0004020202020204" pitchFamily="34" charset="0"/>
                <a:ea typeface="Aptos" panose="020B0004020202020204" pitchFamily="34" charset="0"/>
                <a:cs typeface="Arial" panose="020B0604020202020204" pitchFamily="34" charset="0"/>
              </a:rPr>
              <a:t> to extract reward signals from human goal-directed </a:t>
            </a:r>
            <a:r>
              <a:rPr lang="en-GB" sz="1600" dirty="0" err="1">
                <a:effectLst/>
                <a:latin typeface="Aptos" panose="020B0004020202020204" pitchFamily="34" charset="0"/>
                <a:ea typeface="Aptos" panose="020B0004020202020204" pitchFamily="34" charset="0"/>
                <a:cs typeface="Arial" panose="020B0604020202020204" pitchFamily="34" charset="0"/>
              </a:rPr>
              <a:t>behavior</a:t>
            </a:r>
            <a:r>
              <a:rPr lang="en-GB" sz="1600" dirty="0">
                <a:effectLst/>
                <a:latin typeface="Aptos" panose="020B0004020202020204" pitchFamily="34" charset="0"/>
                <a:ea typeface="Aptos" panose="020B0004020202020204" pitchFamily="34" charset="0"/>
                <a:cs typeface="Arial" panose="020B0604020202020204" pitchFamily="34" charset="0"/>
              </a:rPr>
              <a:t>.</a:t>
            </a:r>
          </a:p>
          <a:p>
            <a:r>
              <a:rPr lang="en-GB" sz="1800" b="1" dirty="0">
                <a:effectLst/>
                <a:latin typeface="Aptos" panose="020B0004020202020204" pitchFamily="34" charset="0"/>
                <a:ea typeface="Aptos" panose="020B0004020202020204" pitchFamily="34" charset="0"/>
                <a:cs typeface="Arial" panose="020B0604020202020204" pitchFamily="34" charset="0"/>
              </a:rPr>
              <a:t>Unsupervised Perceptual Rewards for Imitation Learning (</a:t>
            </a:r>
            <a:r>
              <a:rPr lang="en-GB" sz="1800" i="1" dirty="0">
                <a:effectLst/>
                <a:latin typeface="Aptos" panose="020B0004020202020204" pitchFamily="34" charset="0"/>
                <a:ea typeface="Aptos" panose="020B0004020202020204" pitchFamily="34" charset="0"/>
                <a:cs typeface="Arial" panose="020B0604020202020204" pitchFamily="34" charset="0"/>
              </a:rPr>
              <a:t>Unsupervised Perceptual Rewards for Imitation Learning</a:t>
            </a:r>
            <a:r>
              <a:rPr lang="en-GB" sz="1800" b="1" dirty="0">
                <a:effectLst/>
                <a:latin typeface="Aptos" panose="020B0004020202020204" pitchFamily="34" charset="0"/>
                <a:ea typeface="Aptos" panose="020B0004020202020204" pitchFamily="34" charset="0"/>
                <a:cs typeface="Arial" panose="020B0604020202020204" pitchFamily="34" charset="0"/>
              </a:rPr>
              <a:t>)</a:t>
            </a:r>
          </a:p>
          <a:p>
            <a:pPr lvl="1"/>
            <a:r>
              <a:rPr lang="en-GB" sz="1600" dirty="0">
                <a:effectLst/>
                <a:latin typeface="Aptos" panose="020B0004020202020204" pitchFamily="34" charset="0"/>
                <a:ea typeface="Aptos" panose="020B0004020202020204" pitchFamily="34" charset="0"/>
                <a:cs typeface="Arial" panose="020B0604020202020204" pitchFamily="34" charset="0"/>
              </a:rPr>
              <a:t>This method </a:t>
            </a:r>
            <a:r>
              <a:rPr lang="en-GB" sz="1600" b="1" dirty="0">
                <a:effectLst/>
                <a:latin typeface="Aptos" panose="020B0004020202020204" pitchFamily="34" charset="0"/>
                <a:ea typeface="Aptos" panose="020B0004020202020204" pitchFamily="34" charset="0"/>
                <a:cs typeface="Arial" panose="020B0604020202020204" pitchFamily="34" charset="0"/>
              </a:rPr>
              <a:t>automatically discovers task sub-goals</a:t>
            </a:r>
            <a:r>
              <a:rPr lang="en-GB" sz="1600" dirty="0">
                <a:effectLst/>
                <a:latin typeface="Aptos" panose="020B0004020202020204" pitchFamily="34" charset="0"/>
                <a:ea typeface="Aptos" panose="020B0004020202020204" pitchFamily="34" charset="0"/>
                <a:cs typeface="Arial" panose="020B0604020202020204" pitchFamily="34" charset="0"/>
              </a:rPr>
              <a:t> from human demonstration videos.</a:t>
            </a:r>
          </a:p>
          <a:p>
            <a:pPr lvl="1"/>
            <a:r>
              <a:rPr lang="en-GB" sz="1600" dirty="0">
                <a:latin typeface="Aptos" panose="020B0004020202020204" pitchFamily="34" charset="0"/>
                <a:ea typeface="Aptos" panose="020B0004020202020204" pitchFamily="34" charset="0"/>
                <a:cs typeface="Arial" panose="020B0604020202020204" pitchFamily="34" charset="0"/>
              </a:rPr>
              <a:t>T</a:t>
            </a:r>
            <a:r>
              <a:rPr lang="en-GB" sz="1600" dirty="0">
                <a:effectLst/>
                <a:latin typeface="Aptos" panose="020B0004020202020204" pitchFamily="34" charset="0"/>
                <a:ea typeface="Aptos" panose="020B0004020202020204" pitchFamily="34" charset="0"/>
                <a:cs typeface="Arial" panose="020B0604020202020204" pitchFamily="34" charset="0"/>
              </a:rPr>
              <a:t>he model learns which steps matter by </a:t>
            </a:r>
            <a:r>
              <a:rPr lang="en-GB" sz="1600" b="1" dirty="0">
                <a:effectLst/>
                <a:latin typeface="Aptos" panose="020B0004020202020204" pitchFamily="34" charset="0"/>
                <a:ea typeface="Aptos" panose="020B0004020202020204" pitchFamily="34" charset="0"/>
                <a:cs typeface="Arial" panose="020B0604020202020204" pitchFamily="34" charset="0"/>
              </a:rPr>
              <a:t>training classifiers on high-level visual features</a:t>
            </a:r>
            <a:r>
              <a:rPr lang="en-GB" sz="1600" dirty="0">
                <a:effectLst/>
                <a:latin typeface="Aptos" panose="020B0004020202020204" pitchFamily="34" charset="0"/>
                <a:ea typeface="Aptos" panose="020B0004020202020204" pitchFamily="34" charset="0"/>
                <a:cs typeface="Arial" panose="020B0604020202020204" pitchFamily="34" charset="0"/>
              </a:rPr>
              <a:t> extracted from a deep learning model</a:t>
            </a:r>
          </a:p>
          <a:p>
            <a:pPr lvl="1"/>
            <a:endParaRPr lang="en-GB" sz="1800" dirty="0">
              <a:effectLst/>
              <a:latin typeface="Aptos" panose="020B0004020202020204" pitchFamily="34" charset="0"/>
              <a:ea typeface="Aptos" panose="020B0004020202020204" pitchFamily="34" charset="0"/>
              <a:cs typeface="Arial" panose="020B0604020202020204" pitchFamily="34" charset="0"/>
            </a:endParaRPr>
          </a:p>
          <a:p>
            <a:pPr lvl="1"/>
            <a:endParaRPr lang="en-GB" sz="1400" b="1" dirty="0">
              <a:effectLst/>
              <a:latin typeface="Aptos" panose="020B0004020202020204" pitchFamily="34" charset="0"/>
              <a:ea typeface="Aptos" panose="020B0004020202020204" pitchFamily="34" charset="0"/>
              <a:cs typeface="Arial" panose="020B0604020202020204" pitchFamily="34" charset="0"/>
            </a:endParaRPr>
          </a:p>
          <a:p>
            <a:pPr lvl="1"/>
            <a:endParaRPr lang="en-GB" sz="1400" dirty="0">
              <a:latin typeface="Aptos" panose="020B0004020202020204" pitchFamily="34" charset="0"/>
              <a:cs typeface="Arial" panose="020B0604020202020204" pitchFamily="34" charset="0"/>
            </a:endParaRPr>
          </a:p>
        </p:txBody>
      </p:sp>
      <p:sp>
        <p:nvSpPr>
          <p:cNvPr id="8" name="Rettangolo 7">
            <a:extLst>
              <a:ext uri="{FF2B5EF4-FFF2-40B4-BE49-F238E27FC236}">
                <a16:creationId xmlns:a16="http://schemas.microsoft.com/office/drawing/2014/main" id="{65DC823A-0490-ADE6-BA6D-62AC5DC9E1D5}"/>
              </a:ext>
            </a:extLst>
          </p:cNvPr>
          <p:cNvSpPr/>
          <p:nvPr/>
        </p:nvSpPr>
        <p:spPr>
          <a:xfrm flipV="1">
            <a:off x="838199" y="1441705"/>
            <a:ext cx="9947787" cy="45719"/>
          </a:xfrm>
          <a:prstGeom prst="rect">
            <a:avLst/>
          </a:prstGeom>
          <a:solidFill>
            <a:srgbClr val="0070C0"/>
          </a:solidFill>
          <a:ln>
            <a:solidFill>
              <a:srgbClr val="0070C0"/>
            </a:solidFill>
            <a:extLst>
              <a:ext uri="{C807C97D-BFC1-408E-A445-0C87EB9F89A2}">
                <ask:lineSketchStyleProps xmlns:ask="http://schemas.microsoft.com/office/drawing/2018/sketchyshapes" sd="1639925503">
                  <a:custGeom>
                    <a:avLst/>
                    <a:gdLst>
                      <a:gd name="connsiteX0" fmla="*/ 0 w 9947787"/>
                      <a:gd name="connsiteY0" fmla="*/ 0 h 45719"/>
                      <a:gd name="connsiteX1" fmla="*/ 784120 w 9947787"/>
                      <a:gd name="connsiteY1" fmla="*/ 0 h 45719"/>
                      <a:gd name="connsiteX2" fmla="*/ 1568239 w 9947787"/>
                      <a:gd name="connsiteY2" fmla="*/ 0 h 45719"/>
                      <a:gd name="connsiteX3" fmla="*/ 1954448 w 9947787"/>
                      <a:gd name="connsiteY3" fmla="*/ 0 h 45719"/>
                      <a:gd name="connsiteX4" fmla="*/ 2241178 w 9947787"/>
                      <a:gd name="connsiteY4" fmla="*/ 0 h 45719"/>
                      <a:gd name="connsiteX5" fmla="*/ 2527908 w 9947787"/>
                      <a:gd name="connsiteY5" fmla="*/ 0 h 45719"/>
                      <a:gd name="connsiteX6" fmla="*/ 2814639 w 9947787"/>
                      <a:gd name="connsiteY6" fmla="*/ 0 h 45719"/>
                      <a:gd name="connsiteX7" fmla="*/ 3300325 w 9947787"/>
                      <a:gd name="connsiteY7" fmla="*/ 0 h 45719"/>
                      <a:gd name="connsiteX8" fmla="*/ 3587055 w 9947787"/>
                      <a:gd name="connsiteY8" fmla="*/ 0 h 45719"/>
                      <a:gd name="connsiteX9" fmla="*/ 4371175 w 9947787"/>
                      <a:gd name="connsiteY9" fmla="*/ 0 h 45719"/>
                      <a:gd name="connsiteX10" fmla="*/ 4657905 w 9947787"/>
                      <a:gd name="connsiteY10" fmla="*/ 0 h 45719"/>
                      <a:gd name="connsiteX11" fmla="*/ 5143591 w 9947787"/>
                      <a:gd name="connsiteY11" fmla="*/ 0 h 45719"/>
                      <a:gd name="connsiteX12" fmla="*/ 5430321 w 9947787"/>
                      <a:gd name="connsiteY12" fmla="*/ 0 h 45719"/>
                      <a:gd name="connsiteX13" fmla="*/ 5916007 w 9947787"/>
                      <a:gd name="connsiteY13" fmla="*/ 0 h 45719"/>
                      <a:gd name="connsiteX14" fmla="*/ 6401694 w 9947787"/>
                      <a:gd name="connsiteY14" fmla="*/ 0 h 45719"/>
                      <a:gd name="connsiteX15" fmla="*/ 7086335 w 9947787"/>
                      <a:gd name="connsiteY15" fmla="*/ 0 h 45719"/>
                      <a:gd name="connsiteX16" fmla="*/ 7572021 w 9947787"/>
                      <a:gd name="connsiteY16" fmla="*/ 0 h 45719"/>
                      <a:gd name="connsiteX17" fmla="*/ 7858752 w 9947787"/>
                      <a:gd name="connsiteY17" fmla="*/ 0 h 45719"/>
                      <a:gd name="connsiteX18" fmla="*/ 8344438 w 9947787"/>
                      <a:gd name="connsiteY18" fmla="*/ 0 h 45719"/>
                      <a:gd name="connsiteX19" fmla="*/ 8830124 w 9947787"/>
                      <a:gd name="connsiteY19" fmla="*/ 0 h 45719"/>
                      <a:gd name="connsiteX20" fmla="*/ 9415288 w 9947787"/>
                      <a:gd name="connsiteY20" fmla="*/ 0 h 45719"/>
                      <a:gd name="connsiteX21" fmla="*/ 9947787 w 9947787"/>
                      <a:gd name="connsiteY21" fmla="*/ 0 h 45719"/>
                      <a:gd name="connsiteX22" fmla="*/ 9947787 w 9947787"/>
                      <a:gd name="connsiteY22" fmla="*/ 45719 h 45719"/>
                      <a:gd name="connsiteX23" fmla="*/ 9163667 w 9947787"/>
                      <a:gd name="connsiteY23" fmla="*/ 45719 h 45719"/>
                      <a:gd name="connsiteX24" fmla="*/ 8777459 w 9947787"/>
                      <a:gd name="connsiteY24" fmla="*/ 45719 h 45719"/>
                      <a:gd name="connsiteX25" fmla="*/ 8192295 w 9947787"/>
                      <a:gd name="connsiteY25" fmla="*/ 45719 h 45719"/>
                      <a:gd name="connsiteX26" fmla="*/ 7806087 w 9947787"/>
                      <a:gd name="connsiteY26" fmla="*/ 45719 h 45719"/>
                      <a:gd name="connsiteX27" fmla="*/ 7121445 w 9947787"/>
                      <a:gd name="connsiteY27" fmla="*/ 45719 h 45719"/>
                      <a:gd name="connsiteX28" fmla="*/ 6337325 w 9947787"/>
                      <a:gd name="connsiteY28" fmla="*/ 45719 h 45719"/>
                      <a:gd name="connsiteX29" fmla="*/ 5851639 w 9947787"/>
                      <a:gd name="connsiteY29" fmla="*/ 45719 h 45719"/>
                      <a:gd name="connsiteX30" fmla="*/ 5166998 w 9947787"/>
                      <a:gd name="connsiteY30" fmla="*/ 45719 h 45719"/>
                      <a:gd name="connsiteX31" fmla="*/ 4880267 w 9947787"/>
                      <a:gd name="connsiteY31" fmla="*/ 45719 h 45719"/>
                      <a:gd name="connsiteX32" fmla="*/ 4494059 w 9947787"/>
                      <a:gd name="connsiteY32" fmla="*/ 45719 h 45719"/>
                      <a:gd name="connsiteX33" fmla="*/ 3908895 w 9947787"/>
                      <a:gd name="connsiteY33" fmla="*/ 45719 h 45719"/>
                      <a:gd name="connsiteX34" fmla="*/ 3224253 w 9947787"/>
                      <a:gd name="connsiteY34" fmla="*/ 45719 h 45719"/>
                      <a:gd name="connsiteX35" fmla="*/ 2639089 w 9947787"/>
                      <a:gd name="connsiteY35" fmla="*/ 45719 h 45719"/>
                      <a:gd name="connsiteX36" fmla="*/ 2252881 w 9947787"/>
                      <a:gd name="connsiteY36" fmla="*/ 45719 h 45719"/>
                      <a:gd name="connsiteX37" fmla="*/ 1866673 w 9947787"/>
                      <a:gd name="connsiteY37" fmla="*/ 45719 h 45719"/>
                      <a:gd name="connsiteX38" fmla="*/ 1082553 w 9947787"/>
                      <a:gd name="connsiteY38" fmla="*/ 45719 h 45719"/>
                      <a:gd name="connsiteX39" fmla="*/ 596867 w 9947787"/>
                      <a:gd name="connsiteY39" fmla="*/ 45719 h 45719"/>
                      <a:gd name="connsiteX40" fmla="*/ 0 w 9947787"/>
                      <a:gd name="connsiteY40" fmla="*/ 45719 h 45719"/>
                      <a:gd name="connsiteX41" fmla="*/ 0 w 9947787"/>
                      <a:gd name="connsiteY4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9947787" h="45719" fill="none" extrusionOk="0">
                        <a:moveTo>
                          <a:pt x="0" y="0"/>
                        </a:moveTo>
                        <a:cubicBezTo>
                          <a:pt x="161998" y="-77916"/>
                          <a:pt x="393605" y="8488"/>
                          <a:pt x="784120" y="0"/>
                        </a:cubicBezTo>
                        <a:cubicBezTo>
                          <a:pt x="1174635" y="-8488"/>
                          <a:pt x="1407670" y="41140"/>
                          <a:pt x="1568239" y="0"/>
                        </a:cubicBezTo>
                        <a:cubicBezTo>
                          <a:pt x="1728808" y="-41140"/>
                          <a:pt x="1788111" y="15599"/>
                          <a:pt x="1954448" y="0"/>
                        </a:cubicBezTo>
                        <a:cubicBezTo>
                          <a:pt x="2120785" y="-15599"/>
                          <a:pt x="2123923" y="34289"/>
                          <a:pt x="2241178" y="0"/>
                        </a:cubicBezTo>
                        <a:cubicBezTo>
                          <a:pt x="2358433" y="-34289"/>
                          <a:pt x="2447617" y="9520"/>
                          <a:pt x="2527908" y="0"/>
                        </a:cubicBezTo>
                        <a:cubicBezTo>
                          <a:pt x="2608199" y="-9520"/>
                          <a:pt x="2706422" y="15474"/>
                          <a:pt x="2814639" y="0"/>
                        </a:cubicBezTo>
                        <a:cubicBezTo>
                          <a:pt x="2922856" y="-15474"/>
                          <a:pt x="3058598" y="15265"/>
                          <a:pt x="3300325" y="0"/>
                        </a:cubicBezTo>
                        <a:cubicBezTo>
                          <a:pt x="3542052" y="-15265"/>
                          <a:pt x="3448726" y="10649"/>
                          <a:pt x="3587055" y="0"/>
                        </a:cubicBezTo>
                        <a:cubicBezTo>
                          <a:pt x="3725384" y="-10649"/>
                          <a:pt x="4060074" y="56853"/>
                          <a:pt x="4371175" y="0"/>
                        </a:cubicBezTo>
                        <a:cubicBezTo>
                          <a:pt x="4682276" y="-56853"/>
                          <a:pt x="4543618" y="6671"/>
                          <a:pt x="4657905" y="0"/>
                        </a:cubicBezTo>
                        <a:cubicBezTo>
                          <a:pt x="4772192" y="-6671"/>
                          <a:pt x="4965865" y="19630"/>
                          <a:pt x="5143591" y="0"/>
                        </a:cubicBezTo>
                        <a:cubicBezTo>
                          <a:pt x="5321317" y="-19630"/>
                          <a:pt x="5321349" y="22164"/>
                          <a:pt x="5430321" y="0"/>
                        </a:cubicBezTo>
                        <a:cubicBezTo>
                          <a:pt x="5539293" y="-22164"/>
                          <a:pt x="5754772" y="17730"/>
                          <a:pt x="5916007" y="0"/>
                        </a:cubicBezTo>
                        <a:cubicBezTo>
                          <a:pt x="6077242" y="-17730"/>
                          <a:pt x="6161749" y="22298"/>
                          <a:pt x="6401694" y="0"/>
                        </a:cubicBezTo>
                        <a:cubicBezTo>
                          <a:pt x="6641639" y="-22298"/>
                          <a:pt x="6831889" y="52408"/>
                          <a:pt x="7086335" y="0"/>
                        </a:cubicBezTo>
                        <a:cubicBezTo>
                          <a:pt x="7340781" y="-52408"/>
                          <a:pt x="7337789" y="38949"/>
                          <a:pt x="7572021" y="0"/>
                        </a:cubicBezTo>
                        <a:cubicBezTo>
                          <a:pt x="7806253" y="-38949"/>
                          <a:pt x="7770238" y="22277"/>
                          <a:pt x="7858752" y="0"/>
                        </a:cubicBezTo>
                        <a:cubicBezTo>
                          <a:pt x="7947266" y="-22277"/>
                          <a:pt x="8234653" y="770"/>
                          <a:pt x="8344438" y="0"/>
                        </a:cubicBezTo>
                        <a:cubicBezTo>
                          <a:pt x="8454223" y="-770"/>
                          <a:pt x="8697322" y="17785"/>
                          <a:pt x="8830124" y="0"/>
                        </a:cubicBezTo>
                        <a:cubicBezTo>
                          <a:pt x="8962926" y="-17785"/>
                          <a:pt x="9165472" y="54337"/>
                          <a:pt x="9415288" y="0"/>
                        </a:cubicBezTo>
                        <a:cubicBezTo>
                          <a:pt x="9665104" y="-54337"/>
                          <a:pt x="9749168" y="12524"/>
                          <a:pt x="9947787" y="0"/>
                        </a:cubicBezTo>
                        <a:cubicBezTo>
                          <a:pt x="9949567" y="14413"/>
                          <a:pt x="9946939" y="27792"/>
                          <a:pt x="9947787" y="45719"/>
                        </a:cubicBezTo>
                        <a:cubicBezTo>
                          <a:pt x="9699675" y="99922"/>
                          <a:pt x="9436546" y="8514"/>
                          <a:pt x="9163667" y="45719"/>
                        </a:cubicBezTo>
                        <a:cubicBezTo>
                          <a:pt x="8890788" y="82924"/>
                          <a:pt x="8949011" y="22723"/>
                          <a:pt x="8777459" y="45719"/>
                        </a:cubicBezTo>
                        <a:cubicBezTo>
                          <a:pt x="8605907" y="68715"/>
                          <a:pt x="8411657" y="-7302"/>
                          <a:pt x="8192295" y="45719"/>
                        </a:cubicBezTo>
                        <a:cubicBezTo>
                          <a:pt x="7972933" y="98740"/>
                          <a:pt x="7890406" y="27319"/>
                          <a:pt x="7806087" y="45719"/>
                        </a:cubicBezTo>
                        <a:cubicBezTo>
                          <a:pt x="7721768" y="64119"/>
                          <a:pt x="7457066" y="-1602"/>
                          <a:pt x="7121445" y="45719"/>
                        </a:cubicBezTo>
                        <a:cubicBezTo>
                          <a:pt x="6785824" y="93040"/>
                          <a:pt x="6577680" y="5887"/>
                          <a:pt x="6337325" y="45719"/>
                        </a:cubicBezTo>
                        <a:cubicBezTo>
                          <a:pt x="6096970" y="85551"/>
                          <a:pt x="6076586" y="-4821"/>
                          <a:pt x="5851639" y="45719"/>
                        </a:cubicBezTo>
                        <a:cubicBezTo>
                          <a:pt x="5626692" y="96259"/>
                          <a:pt x="5381062" y="23491"/>
                          <a:pt x="5166998" y="45719"/>
                        </a:cubicBezTo>
                        <a:cubicBezTo>
                          <a:pt x="4952934" y="67947"/>
                          <a:pt x="4941003" y="43480"/>
                          <a:pt x="4880267" y="45719"/>
                        </a:cubicBezTo>
                        <a:cubicBezTo>
                          <a:pt x="4819531" y="47958"/>
                          <a:pt x="4664654" y="24721"/>
                          <a:pt x="4494059" y="45719"/>
                        </a:cubicBezTo>
                        <a:cubicBezTo>
                          <a:pt x="4323464" y="66717"/>
                          <a:pt x="4143211" y="13223"/>
                          <a:pt x="3908895" y="45719"/>
                        </a:cubicBezTo>
                        <a:cubicBezTo>
                          <a:pt x="3674579" y="78215"/>
                          <a:pt x="3425233" y="27316"/>
                          <a:pt x="3224253" y="45719"/>
                        </a:cubicBezTo>
                        <a:cubicBezTo>
                          <a:pt x="3023273" y="64122"/>
                          <a:pt x="2869455" y="-3555"/>
                          <a:pt x="2639089" y="45719"/>
                        </a:cubicBezTo>
                        <a:cubicBezTo>
                          <a:pt x="2408723" y="94993"/>
                          <a:pt x="2354072" y="22701"/>
                          <a:pt x="2252881" y="45719"/>
                        </a:cubicBezTo>
                        <a:cubicBezTo>
                          <a:pt x="2151690" y="68737"/>
                          <a:pt x="2042628" y="3622"/>
                          <a:pt x="1866673" y="45719"/>
                        </a:cubicBezTo>
                        <a:cubicBezTo>
                          <a:pt x="1690718" y="87816"/>
                          <a:pt x="1303970" y="-35276"/>
                          <a:pt x="1082553" y="45719"/>
                        </a:cubicBezTo>
                        <a:cubicBezTo>
                          <a:pt x="861136" y="126714"/>
                          <a:pt x="834555" y="-1421"/>
                          <a:pt x="596867" y="45719"/>
                        </a:cubicBezTo>
                        <a:cubicBezTo>
                          <a:pt x="359179" y="92859"/>
                          <a:pt x="241125" y="36866"/>
                          <a:pt x="0" y="45719"/>
                        </a:cubicBezTo>
                        <a:cubicBezTo>
                          <a:pt x="-1493" y="25503"/>
                          <a:pt x="728" y="21532"/>
                          <a:pt x="0" y="0"/>
                        </a:cubicBezTo>
                        <a:close/>
                      </a:path>
                      <a:path w="9947787" h="45719" stroke="0" extrusionOk="0">
                        <a:moveTo>
                          <a:pt x="0" y="0"/>
                        </a:moveTo>
                        <a:cubicBezTo>
                          <a:pt x="230544" y="-53364"/>
                          <a:pt x="310651" y="30065"/>
                          <a:pt x="485686" y="0"/>
                        </a:cubicBezTo>
                        <a:cubicBezTo>
                          <a:pt x="660721" y="-30065"/>
                          <a:pt x="809142" y="51973"/>
                          <a:pt x="971372" y="0"/>
                        </a:cubicBezTo>
                        <a:cubicBezTo>
                          <a:pt x="1133602" y="-51973"/>
                          <a:pt x="1260484" y="13304"/>
                          <a:pt x="1357580" y="0"/>
                        </a:cubicBezTo>
                        <a:cubicBezTo>
                          <a:pt x="1454676" y="-13304"/>
                          <a:pt x="1709770" y="14970"/>
                          <a:pt x="1942744" y="0"/>
                        </a:cubicBezTo>
                        <a:cubicBezTo>
                          <a:pt x="2175718" y="-14970"/>
                          <a:pt x="2153781" y="22352"/>
                          <a:pt x="2328952" y="0"/>
                        </a:cubicBezTo>
                        <a:cubicBezTo>
                          <a:pt x="2504123" y="-22352"/>
                          <a:pt x="2700516" y="22936"/>
                          <a:pt x="2914116" y="0"/>
                        </a:cubicBezTo>
                        <a:cubicBezTo>
                          <a:pt x="3127716" y="-22936"/>
                          <a:pt x="3188188" y="12929"/>
                          <a:pt x="3300325" y="0"/>
                        </a:cubicBezTo>
                        <a:cubicBezTo>
                          <a:pt x="3412462" y="-12929"/>
                          <a:pt x="3591164" y="965"/>
                          <a:pt x="3686533" y="0"/>
                        </a:cubicBezTo>
                        <a:cubicBezTo>
                          <a:pt x="3781902" y="-965"/>
                          <a:pt x="4186612" y="59605"/>
                          <a:pt x="4470653" y="0"/>
                        </a:cubicBezTo>
                        <a:cubicBezTo>
                          <a:pt x="4754694" y="-59605"/>
                          <a:pt x="4735643" y="29963"/>
                          <a:pt x="4856861" y="0"/>
                        </a:cubicBezTo>
                        <a:cubicBezTo>
                          <a:pt x="4978079" y="-29963"/>
                          <a:pt x="5365727" y="207"/>
                          <a:pt x="5541503" y="0"/>
                        </a:cubicBezTo>
                        <a:cubicBezTo>
                          <a:pt x="5717279" y="-207"/>
                          <a:pt x="5883172" y="232"/>
                          <a:pt x="6126666" y="0"/>
                        </a:cubicBezTo>
                        <a:cubicBezTo>
                          <a:pt x="6370160" y="-232"/>
                          <a:pt x="6471675" y="2728"/>
                          <a:pt x="6612353" y="0"/>
                        </a:cubicBezTo>
                        <a:cubicBezTo>
                          <a:pt x="6753031" y="-2728"/>
                          <a:pt x="7167220" y="54131"/>
                          <a:pt x="7396472" y="0"/>
                        </a:cubicBezTo>
                        <a:cubicBezTo>
                          <a:pt x="7625724" y="-54131"/>
                          <a:pt x="7731508" y="44560"/>
                          <a:pt x="7981636" y="0"/>
                        </a:cubicBezTo>
                        <a:cubicBezTo>
                          <a:pt x="8231764" y="-44560"/>
                          <a:pt x="8363597" y="51490"/>
                          <a:pt x="8467322" y="0"/>
                        </a:cubicBezTo>
                        <a:cubicBezTo>
                          <a:pt x="8571047" y="-51490"/>
                          <a:pt x="8866636" y="45251"/>
                          <a:pt x="9052486" y="0"/>
                        </a:cubicBezTo>
                        <a:cubicBezTo>
                          <a:pt x="9238336" y="-45251"/>
                          <a:pt x="9212952" y="11359"/>
                          <a:pt x="9339217" y="0"/>
                        </a:cubicBezTo>
                        <a:cubicBezTo>
                          <a:pt x="9465482" y="-11359"/>
                          <a:pt x="9681128" y="66220"/>
                          <a:pt x="9947787" y="0"/>
                        </a:cubicBezTo>
                        <a:cubicBezTo>
                          <a:pt x="9949924" y="12181"/>
                          <a:pt x="9947204" y="33962"/>
                          <a:pt x="9947787" y="45719"/>
                        </a:cubicBezTo>
                        <a:cubicBezTo>
                          <a:pt x="9784567" y="70384"/>
                          <a:pt x="9717740" y="8076"/>
                          <a:pt x="9561579" y="45719"/>
                        </a:cubicBezTo>
                        <a:cubicBezTo>
                          <a:pt x="9405418" y="83362"/>
                          <a:pt x="9088560" y="29335"/>
                          <a:pt x="8876937" y="45719"/>
                        </a:cubicBezTo>
                        <a:cubicBezTo>
                          <a:pt x="8665314" y="62103"/>
                          <a:pt x="8723985" y="17205"/>
                          <a:pt x="8590207" y="45719"/>
                        </a:cubicBezTo>
                        <a:cubicBezTo>
                          <a:pt x="8456429" y="74233"/>
                          <a:pt x="8239287" y="35403"/>
                          <a:pt x="8005043" y="45719"/>
                        </a:cubicBezTo>
                        <a:cubicBezTo>
                          <a:pt x="7770799" y="56035"/>
                          <a:pt x="7399306" y="-26319"/>
                          <a:pt x="7220923" y="45719"/>
                        </a:cubicBezTo>
                        <a:cubicBezTo>
                          <a:pt x="7042540" y="117757"/>
                          <a:pt x="6840472" y="40020"/>
                          <a:pt x="6635759" y="45719"/>
                        </a:cubicBezTo>
                        <a:cubicBezTo>
                          <a:pt x="6431046" y="51418"/>
                          <a:pt x="6243658" y="-10222"/>
                          <a:pt x="5951117" y="45719"/>
                        </a:cubicBezTo>
                        <a:cubicBezTo>
                          <a:pt x="5658576" y="101660"/>
                          <a:pt x="5586518" y="27314"/>
                          <a:pt x="5465431" y="45719"/>
                        </a:cubicBezTo>
                        <a:cubicBezTo>
                          <a:pt x="5344344" y="64124"/>
                          <a:pt x="5282587" y="17235"/>
                          <a:pt x="5178701" y="45719"/>
                        </a:cubicBezTo>
                        <a:cubicBezTo>
                          <a:pt x="5074815" y="74203"/>
                          <a:pt x="4805587" y="-7039"/>
                          <a:pt x="4693015" y="45719"/>
                        </a:cubicBezTo>
                        <a:cubicBezTo>
                          <a:pt x="4580443" y="98477"/>
                          <a:pt x="4186539" y="-16562"/>
                          <a:pt x="3908895" y="45719"/>
                        </a:cubicBezTo>
                        <a:cubicBezTo>
                          <a:pt x="3631251" y="108000"/>
                          <a:pt x="3642010" y="23415"/>
                          <a:pt x="3423209" y="45719"/>
                        </a:cubicBezTo>
                        <a:cubicBezTo>
                          <a:pt x="3204408" y="68023"/>
                          <a:pt x="3098594" y="40218"/>
                          <a:pt x="2937523" y="45719"/>
                        </a:cubicBezTo>
                        <a:cubicBezTo>
                          <a:pt x="2776452" y="51220"/>
                          <a:pt x="2646447" y="6906"/>
                          <a:pt x="2551315" y="45719"/>
                        </a:cubicBezTo>
                        <a:cubicBezTo>
                          <a:pt x="2456183" y="84532"/>
                          <a:pt x="2109010" y="-21621"/>
                          <a:pt x="1966151" y="45719"/>
                        </a:cubicBezTo>
                        <a:cubicBezTo>
                          <a:pt x="1823292" y="113059"/>
                          <a:pt x="1440085" y="-24847"/>
                          <a:pt x="1281509" y="45719"/>
                        </a:cubicBezTo>
                        <a:cubicBezTo>
                          <a:pt x="1122933" y="116285"/>
                          <a:pt x="1097907" y="26849"/>
                          <a:pt x="994779" y="45719"/>
                        </a:cubicBezTo>
                        <a:cubicBezTo>
                          <a:pt x="891651" y="64589"/>
                          <a:pt x="352212" y="10464"/>
                          <a:pt x="0" y="45719"/>
                        </a:cubicBezTo>
                        <a:cubicBezTo>
                          <a:pt x="-5218" y="32607"/>
                          <a:pt x="3342" y="9414"/>
                          <a:pt x="0" y="0"/>
                        </a:cubicBezTo>
                        <a:close/>
                      </a:path>
                    </a:pathLst>
                  </a:custGeom>
                  <ask:type>
                    <ask:lineSketchNone/>
                  </ask:type>
                </ask:lineSketchStyleProps>
              </a:ext>
            </a:extLst>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26560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C1E08-D893-4B4A-F332-B49815CE4E3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2B8CC4F-41D7-CBC1-63D9-3AFEB3360CCD}"/>
              </a:ext>
            </a:extLst>
          </p:cNvPr>
          <p:cNvSpPr>
            <a:spLocks noGrp="1"/>
          </p:cNvSpPr>
          <p:nvPr>
            <p:ph type="title"/>
          </p:nvPr>
        </p:nvSpPr>
        <p:spPr/>
        <p:txBody>
          <a:bodyPr/>
          <a:lstStyle/>
          <a:p>
            <a:r>
              <a:rPr lang="it-IT" dirty="0"/>
              <a:t>Image-</a:t>
            </a:r>
            <a:r>
              <a:rPr lang="it-IT" dirty="0" err="1"/>
              <a:t>Based</a:t>
            </a:r>
            <a:r>
              <a:rPr lang="it-IT" dirty="0"/>
              <a:t> </a:t>
            </a:r>
            <a:r>
              <a:rPr lang="it-IT" dirty="0" err="1"/>
              <a:t>Representation</a:t>
            </a:r>
            <a:endParaRPr lang="en-GB" dirty="0"/>
          </a:p>
        </p:txBody>
      </p:sp>
      <p:sp>
        <p:nvSpPr>
          <p:cNvPr id="3" name="Segnaposto contenuto 2">
            <a:extLst>
              <a:ext uri="{FF2B5EF4-FFF2-40B4-BE49-F238E27FC236}">
                <a16:creationId xmlns:a16="http://schemas.microsoft.com/office/drawing/2014/main" id="{4A6742F4-F20F-D16F-B24D-83DFEE001A2C}"/>
              </a:ext>
            </a:extLst>
          </p:cNvPr>
          <p:cNvSpPr>
            <a:spLocks noGrp="1"/>
          </p:cNvSpPr>
          <p:nvPr>
            <p:ph idx="1"/>
          </p:nvPr>
        </p:nvSpPr>
        <p:spPr>
          <a:xfrm>
            <a:off x="838200" y="1825625"/>
            <a:ext cx="10515600" cy="4919420"/>
          </a:xfrm>
        </p:spPr>
        <p:txBody>
          <a:bodyPr>
            <a:normAutofit/>
          </a:bodyPr>
          <a:lstStyle/>
          <a:p>
            <a:r>
              <a:rPr lang="en-GB" sz="1900" b="1" dirty="0">
                <a:effectLst/>
                <a:latin typeface="Aptos" panose="020B0004020202020204" pitchFamily="34" charset="0"/>
                <a:ea typeface="Aptos" panose="020B0004020202020204" pitchFamily="34" charset="0"/>
                <a:cs typeface="Arial" panose="020B0604020202020204" pitchFamily="34" charset="0"/>
              </a:rPr>
              <a:t>Model-Based IRL from Visual Demonstrations (</a:t>
            </a:r>
            <a:r>
              <a:rPr lang="en-GB" sz="1900" i="1" dirty="0">
                <a:effectLst/>
                <a:latin typeface="Aptos" panose="020B0004020202020204" pitchFamily="34" charset="0"/>
                <a:ea typeface="Aptos" panose="020B0004020202020204" pitchFamily="34" charset="0"/>
                <a:cs typeface="Arial" panose="020B0604020202020204" pitchFamily="34" charset="0"/>
              </a:rPr>
              <a:t>Model-Based Inverse Reinforcement Learning from Visual Demonstrations.</a:t>
            </a:r>
            <a:endParaRPr lang="en-GB" sz="1900" b="1" i="1" dirty="0">
              <a:latin typeface="Aptos" panose="020B0004020202020204" pitchFamily="34" charset="0"/>
              <a:ea typeface="Aptos" panose="020B0004020202020204" pitchFamily="34" charset="0"/>
              <a:cs typeface="Arial" panose="020B0604020202020204" pitchFamily="34" charset="0"/>
            </a:endParaRPr>
          </a:p>
          <a:p>
            <a:pPr lvl="1"/>
            <a:r>
              <a:rPr lang="en-GB" sz="1600" dirty="0">
                <a:effectLst/>
                <a:latin typeface="Aptos" panose="020B0004020202020204" pitchFamily="34" charset="0"/>
                <a:ea typeface="Aptos" panose="020B0004020202020204" pitchFamily="34" charset="0"/>
                <a:cs typeface="Arial" panose="020B0604020202020204" pitchFamily="34" charset="0"/>
              </a:rPr>
              <a:t>The system consists of three main components:</a:t>
            </a:r>
          </a:p>
          <a:p>
            <a:pPr marL="1200150" lvl="2" indent="-285750">
              <a:lnSpc>
                <a:spcPct val="107000"/>
              </a:lnSpc>
              <a:spcAft>
                <a:spcPts val="800"/>
              </a:spcAft>
              <a:buFont typeface="+mj-lt"/>
              <a:buAutoNum type="arabicPeriod"/>
              <a:tabLst>
                <a:tab pos="914400" algn="l"/>
              </a:tabLst>
            </a:pPr>
            <a:r>
              <a:rPr lang="en-GB" sz="1600" b="1" dirty="0">
                <a:effectLst/>
                <a:latin typeface="Aptos" panose="020B0004020202020204" pitchFamily="34" charset="0"/>
                <a:ea typeface="Aptos" panose="020B0004020202020204" pitchFamily="34" charset="0"/>
                <a:cs typeface="Arial" panose="020B0604020202020204" pitchFamily="34" charset="0"/>
              </a:rPr>
              <a:t>A </a:t>
            </a:r>
            <a:r>
              <a:rPr lang="en-GB" sz="1600" b="1" dirty="0" err="1">
                <a:effectLst/>
                <a:latin typeface="Aptos" panose="020B0004020202020204" pitchFamily="34" charset="0"/>
                <a:ea typeface="Aptos" panose="020B0004020202020204" pitchFamily="34" charset="0"/>
                <a:cs typeface="Arial" panose="020B0604020202020204" pitchFamily="34" charset="0"/>
              </a:rPr>
              <a:t>Keypoint</a:t>
            </a:r>
            <a:r>
              <a:rPr lang="en-GB" sz="1600" b="1" dirty="0">
                <a:effectLst/>
                <a:latin typeface="Aptos" panose="020B0004020202020204" pitchFamily="34" charset="0"/>
                <a:ea typeface="Aptos" panose="020B0004020202020204" pitchFamily="34" charset="0"/>
                <a:cs typeface="Arial" panose="020B0604020202020204" pitchFamily="34" charset="0"/>
              </a:rPr>
              <a:t> Detector</a:t>
            </a:r>
            <a:r>
              <a:rPr lang="en-GB" sz="1600" dirty="0">
                <a:effectLst/>
                <a:latin typeface="Aptos" panose="020B0004020202020204" pitchFamily="34" charset="0"/>
                <a:ea typeface="Aptos" panose="020B0004020202020204" pitchFamily="34" charset="0"/>
                <a:cs typeface="Arial" panose="020B0604020202020204" pitchFamily="34" charset="0"/>
              </a:rPr>
              <a:t> – extracts meaningful low-dimensional visual features from images.</a:t>
            </a:r>
          </a:p>
          <a:p>
            <a:pPr marL="1200150" lvl="2" indent="-285750">
              <a:lnSpc>
                <a:spcPct val="107000"/>
              </a:lnSpc>
              <a:spcAft>
                <a:spcPts val="800"/>
              </a:spcAft>
              <a:buFont typeface="+mj-lt"/>
              <a:buAutoNum type="arabicPeriod"/>
              <a:tabLst>
                <a:tab pos="914400" algn="l"/>
              </a:tabLst>
            </a:pPr>
            <a:r>
              <a:rPr lang="en-GB" sz="1600" b="1" dirty="0">
                <a:effectLst/>
                <a:latin typeface="Aptos" panose="020B0004020202020204" pitchFamily="34" charset="0"/>
                <a:ea typeface="Aptos" panose="020B0004020202020204" pitchFamily="34" charset="0"/>
                <a:cs typeface="Arial" panose="020B0604020202020204" pitchFamily="34" charset="0"/>
              </a:rPr>
              <a:t>A Dynamics Model</a:t>
            </a:r>
            <a:r>
              <a:rPr lang="en-GB" sz="1600" dirty="0">
                <a:effectLst/>
                <a:latin typeface="Aptos" panose="020B0004020202020204" pitchFamily="34" charset="0"/>
                <a:ea typeface="Aptos" panose="020B0004020202020204" pitchFamily="34" charset="0"/>
                <a:cs typeface="Arial" panose="020B0604020202020204" pitchFamily="34" charset="0"/>
              </a:rPr>
              <a:t> – predicts state transitions based on these </a:t>
            </a:r>
            <a:r>
              <a:rPr lang="en-GB" sz="1600" dirty="0" err="1">
                <a:effectLst/>
                <a:latin typeface="Aptos" panose="020B0004020202020204" pitchFamily="34" charset="0"/>
                <a:ea typeface="Aptos" panose="020B0004020202020204" pitchFamily="34" charset="0"/>
                <a:cs typeface="Arial" panose="020B0604020202020204" pitchFamily="34" charset="0"/>
              </a:rPr>
              <a:t>keypoints</a:t>
            </a:r>
            <a:r>
              <a:rPr lang="en-GB" sz="1600" dirty="0">
                <a:effectLst/>
                <a:latin typeface="Aptos" panose="020B0004020202020204" pitchFamily="34" charset="0"/>
                <a:ea typeface="Aptos" panose="020B0004020202020204" pitchFamily="34" charset="0"/>
                <a:cs typeface="Arial" panose="020B0604020202020204" pitchFamily="34" charset="0"/>
              </a:rPr>
              <a:t>.</a:t>
            </a:r>
          </a:p>
          <a:p>
            <a:pPr marL="1200150" lvl="2" indent="-285750">
              <a:lnSpc>
                <a:spcPct val="107000"/>
              </a:lnSpc>
              <a:spcAft>
                <a:spcPts val="800"/>
              </a:spcAft>
              <a:buFont typeface="+mj-lt"/>
              <a:buAutoNum type="arabicPeriod"/>
              <a:tabLst>
                <a:tab pos="914400" algn="l"/>
              </a:tabLst>
            </a:pPr>
            <a:r>
              <a:rPr lang="en-GB" sz="1600" b="1" dirty="0">
                <a:effectLst/>
                <a:latin typeface="Aptos" panose="020B0004020202020204" pitchFamily="34" charset="0"/>
                <a:ea typeface="Aptos" panose="020B0004020202020204" pitchFamily="34" charset="0"/>
                <a:cs typeface="Arial" panose="020B0604020202020204" pitchFamily="34" charset="0"/>
              </a:rPr>
              <a:t>A Gradient-Based Model Predictive Planner (MPC)</a:t>
            </a:r>
            <a:r>
              <a:rPr lang="en-GB" sz="1600" dirty="0">
                <a:effectLst/>
                <a:latin typeface="Aptos" panose="020B0004020202020204" pitchFamily="34" charset="0"/>
                <a:ea typeface="Aptos" panose="020B0004020202020204" pitchFamily="34" charset="0"/>
                <a:cs typeface="Arial" panose="020B0604020202020204" pitchFamily="34" charset="0"/>
              </a:rPr>
              <a:t> – optimizes actions using the learned cost function and transition model.</a:t>
            </a:r>
            <a:endParaRPr lang="en-GB" sz="1600" b="1" dirty="0">
              <a:effectLst/>
              <a:latin typeface="Aptos" panose="020B0004020202020204" pitchFamily="34" charset="0"/>
              <a:ea typeface="Aptos" panose="020B0004020202020204" pitchFamily="34" charset="0"/>
              <a:cs typeface="Arial" panose="020B0604020202020204" pitchFamily="34" charset="0"/>
            </a:endParaRPr>
          </a:p>
          <a:p>
            <a:pPr lvl="1"/>
            <a:r>
              <a:rPr lang="en-GB" sz="1600" dirty="0">
                <a:effectLst/>
                <a:latin typeface="Aptos" panose="020B0004020202020204" pitchFamily="34" charset="0"/>
                <a:ea typeface="Aptos" panose="020B0004020202020204" pitchFamily="34" charset="0"/>
                <a:cs typeface="Arial" panose="020B0604020202020204" pitchFamily="34" charset="0"/>
              </a:rPr>
              <a:t>The system learns a </a:t>
            </a:r>
            <a:r>
              <a:rPr lang="en-GB" sz="1600" b="1" dirty="0">
                <a:effectLst/>
                <a:latin typeface="Aptos" panose="020B0004020202020204" pitchFamily="34" charset="0"/>
                <a:ea typeface="Aptos" panose="020B0004020202020204" pitchFamily="34" charset="0"/>
                <a:cs typeface="Arial" panose="020B0604020202020204" pitchFamily="34" charset="0"/>
              </a:rPr>
              <a:t>time-dependent cost function</a:t>
            </a:r>
            <a:endParaRPr lang="en-GB" sz="1600" dirty="0">
              <a:effectLst/>
              <a:latin typeface="Aptos" panose="020B0004020202020204" pitchFamily="34" charset="0"/>
              <a:ea typeface="Aptos" panose="020B0004020202020204" pitchFamily="34" charset="0"/>
              <a:cs typeface="Arial" panose="020B0604020202020204" pitchFamily="34" charset="0"/>
            </a:endParaRPr>
          </a:p>
          <a:p>
            <a:pPr lvl="1"/>
            <a:endParaRPr lang="en-GB" sz="1400" dirty="0">
              <a:latin typeface="Aptos" panose="020B0004020202020204" pitchFamily="34" charset="0"/>
              <a:ea typeface="Aptos" panose="020B0004020202020204" pitchFamily="34" charset="0"/>
              <a:cs typeface="Arial" panose="020B0604020202020204" pitchFamily="34" charset="0"/>
            </a:endParaRPr>
          </a:p>
          <a:p>
            <a:r>
              <a:rPr lang="en-GB" sz="1800" b="1" dirty="0">
                <a:effectLst/>
                <a:latin typeface="Aptos" panose="020B0004020202020204" pitchFamily="34" charset="0"/>
                <a:ea typeface="Aptos" panose="020B0004020202020204" pitchFamily="34" charset="0"/>
                <a:cs typeface="Arial" panose="020B0604020202020204" pitchFamily="34" charset="0"/>
              </a:rPr>
              <a:t>Time-Contrastive Networks (TCNs) (</a:t>
            </a:r>
            <a:r>
              <a:rPr lang="en-GB" sz="1800" i="1" dirty="0">
                <a:effectLst/>
                <a:latin typeface="Aptos" panose="020B0004020202020204" pitchFamily="34" charset="0"/>
                <a:ea typeface="Aptos" panose="020B0004020202020204" pitchFamily="34" charset="0"/>
                <a:cs typeface="Arial" panose="020B0604020202020204" pitchFamily="34" charset="0"/>
              </a:rPr>
              <a:t>Time-Contrastive Networks: Self-Supervised Learning from Video</a:t>
            </a:r>
            <a:r>
              <a:rPr lang="en-GB" sz="1800" b="1" dirty="0">
                <a:effectLst/>
                <a:latin typeface="Aptos" panose="020B0004020202020204" pitchFamily="34" charset="0"/>
                <a:ea typeface="Aptos" panose="020B0004020202020204" pitchFamily="34" charset="0"/>
                <a:cs typeface="Arial" panose="020B0604020202020204" pitchFamily="34" charset="0"/>
              </a:rPr>
              <a:t>)</a:t>
            </a:r>
          </a:p>
          <a:p>
            <a:pPr lvl="1"/>
            <a:r>
              <a:rPr lang="en-GB" sz="1600" dirty="0">
                <a:latin typeface="Aptos" panose="020B0004020202020204" pitchFamily="34" charset="0"/>
                <a:ea typeface="Aptos" panose="020B0004020202020204" pitchFamily="34" charset="0"/>
                <a:cs typeface="Arial" panose="020B0604020202020204" pitchFamily="34" charset="0"/>
              </a:rPr>
              <a:t>L</a:t>
            </a:r>
            <a:r>
              <a:rPr lang="en-GB" sz="1600" dirty="0">
                <a:effectLst/>
                <a:latin typeface="Aptos" panose="020B0004020202020204" pitchFamily="34" charset="0"/>
                <a:ea typeface="Aptos" panose="020B0004020202020204" pitchFamily="34" charset="0"/>
                <a:cs typeface="Arial" panose="020B0604020202020204" pitchFamily="34" charset="0"/>
              </a:rPr>
              <a:t>earning viewpoint-invariant representations </a:t>
            </a:r>
          </a:p>
          <a:p>
            <a:pPr lvl="1"/>
            <a:r>
              <a:rPr lang="en-GB" sz="1600" dirty="0">
                <a:effectLst/>
                <a:latin typeface="Aptos" panose="020B0004020202020204" pitchFamily="34" charset="0"/>
                <a:ea typeface="Aptos" panose="020B0004020202020204" pitchFamily="34" charset="0"/>
                <a:cs typeface="Arial" panose="020B0604020202020204" pitchFamily="34" charset="0"/>
              </a:rPr>
              <a:t>TCNs use </a:t>
            </a:r>
            <a:r>
              <a:rPr lang="en-GB" sz="1600" b="1" dirty="0">
                <a:effectLst/>
                <a:latin typeface="Aptos" panose="020B0004020202020204" pitchFamily="34" charset="0"/>
                <a:ea typeface="Aptos" panose="020B0004020202020204" pitchFamily="34" charset="0"/>
                <a:cs typeface="Arial" panose="020B0604020202020204" pitchFamily="34" charset="0"/>
              </a:rPr>
              <a:t>triplet loss</a:t>
            </a:r>
            <a:r>
              <a:rPr lang="en-GB" sz="1600" dirty="0">
                <a:effectLst/>
                <a:latin typeface="Aptos" panose="020B0004020202020204" pitchFamily="34" charset="0"/>
                <a:ea typeface="Aptos" panose="020B0004020202020204" pitchFamily="34" charset="0"/>
                <a:cs typeface="Arial" panose="020B0604020202020204" pitchFamily="34" charset="0"/>
              </a:rPr>
              <a:t> to structure the embedding space. </a:t>
            </a:r>
            <a:r>
              <a:rPr lang="en-GB" sz="1600" b="1" dirty="0">
                <a:effectLst/>
                <a:latin typeface="Aptos" panose="020B0004020202020204" pitchFamily="34" charset="0"/>
                <a:ea typeface="Aptos" panose="020B0004020202020204" pitchFamily="34" charset="0"/>
                <a:cs typeface="Times New Roman" panose="02020603050405020304" pitchFamily="18" charset="0"/>
              </a:rPr>
              <a:t>Pulls together</a:t>
            </a:r>
            <a:r>
              <a:rPr lang="en-GB" sz="1600" dirty="0">
                <a:effectLst/>
                <a:latin typeface="Aptos" panose="020B0004020202020204" pitchFamily="34" charset="0"/>
                <a:ea typeface="Aptos" panose="020B0004020202020204" pitchFamily="34" charset="0"/>
                <a:cs typeface="Times New Roman" panose="02020603050405020304" pitchFamily="18" charset="0"/>
              </a:rPr>
              <a:t> temporally aligned frames from different viewpoints. </a:t>
            </a:r>
            <a:r>
              <a:rPr lang="en-GB" sz="1600" b="1" dirty="0">
                <a:effectLst/>
                <a:latin typeface="Aptos" panose="020B0004020202020204" pitchFamily="34" charset="0"/>
                <a:ea typeface="Aptos" panose="020B0004020202020204" pitchFamily="34" charset="0"/>
                <a:cs typeface="Times New Roman" panose="02020603050405020304" pitchFamily="18" charset="0"/>
              </a:rPr>
              <a:t>Pushes apart</a:t>
            </a:r>
            <a:r>
              <a:rPr lang="en-GB" sz="1600" dirty="0">
                <a:effectLst/>
                <a:latin typeface="Aptos" panose="020B0004020202020204" pitchFamily="34" charset="0"/>
                <a:ea typeface="Aptos" panose="020B0004020202020204" pitchFamily="34" charset="0"/>
                <a:cs typeface="Times New Roman" panose="02020603050405020304" pitchFamily="18" charset="0"/>
              </a:rPr>
              <a:t> visually similar frames that are temporally distant.</a:t>
            </a:r>
            <a:endParaRPr lang="en-GB" dirty="0">
              <a:effectLst/>
              <a:latin typeface="Aptos" panose="020B0004020202020204" pitchFamily="34" charset="0"/>
              <a:ea typeface="Aptos" panose="020B0004020202020204" pitchFamily="34" charset="0"/>
              <a:cs typeface="Arial" panose="020B0604020202020204" pitchFamily="34" charset="0"/>
            </a:endParaRPr>
          </a:p>
          <a:p>
            <a:pPr lvl="1">
              <a:lnSpc>
                <a:spcPct val="107000"/>
              </a:lnSpc>
              <a:spcAft>
                <a:spcPts val="800"/>
              </a:spcAft>
              <a:buSzPts val="1000"/>
              <a:tabLst>
                <a:tab pos="914400" algn="l"/>
              </a:tabLst>
            </a:pPr>
            <a:r>
              <a:rPr lang="en-GB" sz="1600" dirty="0">
                <a:effectLst/>
                <a:latin typeface="Aptos" panose="020B0004020202020204" pitchFamily="34" charset="0"/>
                <a:ea typeface="Aptos" panose="020B0004020202020204" pitchFamily="34" charset="0"/>
                <a:cs typeface="Arial" panose="020B0604020202020204" pitchFamily="34" charset="0"/>
              </a:rPr>
              <a:t>TCNs </a:t>
            </a:r>
            <a:r>
              <a:rPr lang="en-GB" sz="1600" b="1" dirty="0">
                <a:effectLst/>
                <a:latin typeface="Aptos" panose="020B0004020202020204" pitchFamily="34" charset="0"/>
                <a:ea typeface="Aptos" panose="020B0004020202020204" pitchFamily="34" charset="0"/>
                <a:cs typeface="Arial" panose="020B0604020202020204" pitchFamily="34" charset="0"/>
              </a:rPr>
              <a:t>build on pretrained deep networks</a:t>
            </a:r>
            <a:r>
              <a:rPr lang="en-GB" sz="1600" dirty="0">
                <a:effectLst/>
                <a:latin typeface="Aptos" panose="020B0004020202020204" pitchFamily="34" charset="0"/>
                <a:ea typeface="Aptos" panose="020B0004020202020204" pitchFamily="34" charset="0"/>
                <a:cs typeface="Arial" panose="020B0604020202020204" pitchFamily="34" charset="0"/>
              </a:rPr>
              <a:t> </a:t>
            </a:r>
          </a:p>
          <a:p>
            <a:pPr marL="285750" indent="-285750">
              <a:lnSpc>
                <a:spcPct val="107000"/>
              </a:lnSpc>
              <a:spcAft>
                <a:spcPts val="800"/>
              </a:spcAft>
              <a:buSzPts val="1000"/>
              <a:buFont typeface="Courier New" panose="02070309020205020404" pitchFamily="49" charset="0"/>
              <a:buChar char="o"/>
              <a:tabLst>
                <a:tab pos="914400" algn="l"/>
              </a:tabLst>
            </a:pPr>
            <a:endParaRPr lang="en-GB" sz="15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Rettangolo 7">
            <a:extLst>
              <a:ext uri="{FF2B5EF4-FFF2-40B4-BE49-F238E27FC236}">
                <a16:creationId xmlns:a16="http://schemas.microsoft.com/office/drawing/2014/main" id="{DFF714D3-058B-C281-F2E0-8F0291109C3A}"/>
              </a:ext>
            </a:extLst>
          </p:cNvPr>
          <p:cNvSpPr/>
          <p:nvPr/>
        </p:nvSpPr>
        <p:spPr>
          <a:xfrm flipV="1">
            <a:off x="838199" y="1441705"/>
            <a:ext cx="9947787" cy="45719"/>
          </a:xfrm>
          <a:prstGeom prst="rect">
            <a:avLst/>
          </a:prstGeom>
          <a:solidFill>
            <a:srgbClr val="0070C0"/>
          </a:solidFill>
          <a:ln>
            <a:solidFill>
              <a:srgbClr val="0070C0"/>
            </a:solidFill>
            <a:extLst>
              <a:ext uri="{C807C97D-BFC1-408E-A445-0C87EB9F89A2}">
                <ask:lineSketchStyleProps xmlns:ask="http://schemas.microsoft.com/office/drawing/2018/sketchyshapes" sd="1639925503">
                  <a:custGeom>
                    <a:avLst/>
                    <a:gdLst>
                      <a:gd name="connsiteX0" fmla="*/ 0 w 9947787"/>
                      <a:gd name="connsiteY0" fmla="*/ 0 h 45719"/>
                      <a:gd name="connsiteX1" fmla="*/ 784120 w 9947787"/>
                      <a:gd name="connsiteY1" fmla="*/ 0 h 45719"/>
                      <a:gd name="connsiteX2" fmla="*/ 1568239 w 9947787"/>
                      <a:gd name="connsiteY2" fmla="*/ 0 h 45719"/>
                      <a:gd name="connsiteX3" fmla="*/ 1954448 w 9947787"/>
                      <a:gd name="connsiteY3" fmla="*/ 0 h 45719"/>
                      <a:gd name="connsiteX4" fmla="*/ 2241178 w 9947787"/>
                      <a:gd name="connsiteY4" fmla="*/ 0 h 45719"/>
                      <a:gd name="connsiteX5" fmla="*/ 2527908 w 9947787"/>
                      <a:gd name="connsiteY5" fmla="*/ 0 h 45719"/>
                      <a:gd name="connsiteX6" fmla="*/ 2814639 w 9947787"/>
                      <a:gd name="connsiteY6" fmla="*/ 0 h 45719"/>
                      <a:gd name="connsiteX7" fmla="*/ 3300325 w 9947787"/>
                      <a:gd name="connsiteY7" fmla="*/ 0 h 45719"/>
                      <a:gd name="connsiteX8" fmla="*/ 3587055 w 9947787"/>
                      <a:gd name="connsiteY8" fmla="*/ 0 h 45719"/>
                      <a:gd name="connsiteX9" fmla="*/ 4371175 w 9947787"/>
                      <a:gd name="connsiteY9" fmla="*/ 0 h 45719"/>
                      <a:gd name="connsiteX10" fmla="*/ 4657905 w 9947787"/>
                      <a:gd name="connsiteY10" fmla="*/ 0 h 45719"/>
                      <a:gd name="connsiteX11" fmla="*/ 5143591 w 9947787"/>
                      <a:gd name="connsiteY11" fmla="*/ 0 h 45719"/>
                      <a:gd name="connsiteX12" fmla="*/ 5430321 w 9947787"/>
                      <a:gd name="connsiteY12" fmla="*/ 0 h 45719"/>
                      <a:gd name="connsiteX13" fmla="*/ 5916007 w 9947787"/>
                      <a:gd name="connsiteY13" fmla="*/ 0 h 45719"/>
                      <a:gd name="connsiteX14" fmla="*/ 6401694 w 9947787"/>
                      <a:gd name="connsiteY14" fmla="*/ 0 h 45719"/>
                      <a:gd name="connsiteX15" fmla="*/ 7086335 w 9947787"/>
                      <a:gd name="connsiteY15" fmla="*/ 0 h 45719"/>
                      <a:gd name="connsiteX16" fmla="*/ 7572021 w 9947787"/>
                      <a:gd name="connsiteY16" fmla="*/ 0 h 45719"/>
                      <a:gd name="connsiteX17" fmla="*/ 7858752 w 9947787"/>
                      <a:gd name="connsiteY17" fmla="*/ 0 h 45719"/>
                      <a:gd name="connsiteX18" fmla="*/ 8344438 w 9947787"/>
                      <a:gd name="connsiteY18" fmla="*/ 0 h 45719"/>
                      <a:gd name="connsiteX19" fmla="*/ 8830124 w 9947787"/>
                      <a:gd name="connsiteY19" fmla="*/ 0 h 45719"/>
                      <a:gd name="connsiteX20" fmla="*/ 9415288 w 9947787"/>
                      <a:gd name="connsiteY20" fmla="*/ 0 h 45719"/>
                      <a:gd name="connsiteX21" fmla="*/ 9947787 w 9947787"/>
                      <a:gd name="connsiteY21" fmla="*/ 0 h 45719"/>
                      <a:gd name="connsiteX22" fmla="*/ 9947787 w 9947787"/>
                      <a:gd name="connsiteY22" fmla="*/ 45719 h 45719"/>
                      <a:gd name="connsiteX23" fmla="*/ 9163667 w 9947787"/>
                      <a:gd name="connsiteY23" fmla="*/ 45719 h 45719"/>
                      <a:gd name="connsiteX24" fmla="*/ 8777459 w 9947787"/>
                      <a:gd name="connsiteY24" fmla="*/ 45719 h 45719"/>
                      <a:gd name="connsiteX25" fmla="*/ 8192295 w 9947787"/>
                      <a:gd name="connsiteY25" fmla="*/ 45719 h 45719"/>
                      <a:gd name="connsiteX26" fmla="*/ 7806087 w 9947787"/>
                      <a:gd name="connsiteY26" fmla="*/ 45719 h 45719"/>
                      <a:gd name="connsiteX27" fmla="*/ 7121445 w 9947787"/>
                      <a:gd name="connsiteY27" fmla="*/ 45719 h 45719"/>
                      <a:gd name="connsiteX28" fmla="*/ 6337325 w 9947787"/>
                      <a:gd name="connsiteY28" fmla="*/ 45719 h 45719"/>
                      <a:gd name="connsiteX29" fmla="*/ 5851639 w 9947787"/>
                      <a:gd name="connsiteY29" fmla="*/ 45719 h 45719"/>
                      <a:gd name="connsiteX30" fmla="*/ 5166998 w 9947787"/>
                      <a:gd name="connsiteY30" fmla="*/ 45719 h 45719"/>
                      <a:gd name="connsiteX31" fmla="*/ 4880267 w 9947787"/>
                      <a:gd name="connsiteY31" fmla="*/ 45719 h 45719"/>
                      <a:gd name="connsiteX32" fmla="*/ 4494059 w 9947787"/>
                      <a:gd name="connsiteY32" fmla="*/ 45719 h 45719"/>
                      <a:gd name="connsiteX33" fmla="*/ 3908895 w 9947787"/>
                      <a:gd name="connsiteY33" fmla="*/ 45719 h 45719"/>
                      <a:gd name="connsiteX34" fmla="*/ 3224253 w 9947787"/>
                      <a:gd name="connsiteY34" fmla="*/ 45719 h 45719"/>
                      <a:gd name="connsiteX35" fmla="*/ 2639089 w 9947787"/>
                      <a:gd name="connsiteY35" fmla="*/ 45719 h 45719"/>
                      <a:gd name="connsiteX36" fmla="*/ 2252881 w 9947787"/>
                      <a:gd name="connsiteY36" fmla="*/ 45719 h 45719"/>
                      <a:gd name="connsiteX37" fmla="*/ 1866673 w 9947787"/>
                      <a:gd name="connsiteY37" fmla="*/ 45719 h 45719"/>
                      <a:gd name="connsiteX38" fmla="*/ 1082553 w 9947787"/>
                      <a:gd name="connsiteY38" fmla="*/ 45719 h 45719"/>
                      <a:gd name="connsiteX39" fmla="*/ 596867 w 9947787"/>
                      <a:gd name="connsiteY39" fmla="*/ 45719 h 45719"/>
                      <a:gd name="connsiteX40" fmla="*/ 0 w 9947787"/>
                      <a:gd name="connsiteY40" fmla="*/ 45719 h 45719"/>
                      <a:gd name="connsiteX41" fmla="*/ 0 w 9947787"/>
                      <a:gd name="connsiteY4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9947787" h="45719" fill="none" extrusionOk="0">
                        <a:moveTo>
                          <a:pt x="0" y="0"/>
                        </a:moveTo>
                        <a:cubicBezTo>
                          <a:pt x="161998" y="-77916"/>
                          <a:pt x="393605" y="8488"/>
                          <a:pt x="784120" y="0"/>
                        </a:cubicBezTo>
                        <a:cubicBezTo>
                          <a:pt x="1174635" y="-8488"/>
                          <a:pt x="1407670" y="41140"/>
                          <a:pt x="1568239" y="0"/>
                        </a:cubicBezTo>
                        <a:cubicBezTo>
                          <a:pt x="1728808" y="-41140"/>
                          <a:pt x="1788111" y="15599"/>
                          <a:pt x="1954448" y="0"/>
                        </a:cubicBezTo>
                        <a:cubicBezTo>
                          <a:pt x="2120785" y="-15599"/>
                          <a:pt x="2123923" y="34289"/>
                          <a:pt x="2241178" y="0"/>
                        </a:cubicBezTo>
                        <a:cubicBezTo>
                          <a:pt x="2358433" y="-34289"/>
                          <a:pt x="2447617" y="9520"/>
                          <a:pt x="2527908" y="0"/>
                        </a:cubicBezTo>
                        <a:cubicBezTo>
                          <a:pt x="2608199" y="-9520"/>
                          <a:pt x="2706422" y="15474"/>
                          <a:pt x="2814639" y="0"/>
                        </a:cubicBezTo>
                        <a:cubicBezTo>
                          <a:pt x="2922856" y="-15474"/>
                          <a:pt x="3058598" y="15265"/>
                          <a:pt x="3300325" y="0"/>
                        </a:cubicBezTo>
                        <a:cubicBezTo>
                          <a:pt x="3542052" y="-15265"/>
                          <a:pt x="3448726" y="10649"/>
                          <a:pt x="3587055" y="0"/>
                        </a:cubicBezTo>
                        <a:cubicBezTo>
                          <a:pt x="3725384" y="-10649"/>
                          <a:pt x="4060074" y="56853"/>
                          <a:pt x="4371175" y="0"/>
                        </a:cubicBezTo>
                        <a:cubicBezTo>
                          <a:pt x="4682276" y="-56853"/>
                          <a:pt x="4543618" y="6671"/>
                          <a:pt x="4657905" y="0"/>
                        </a:cubicBezTo>
                        <a:cubicBezTo>
                          <a:pt x="4772192" y="-6671"/>
                          <a:pt x="4965865" y="19630"/>
                          <a:pt x="5143591" y="0"/>
                        </a:cubicBezTo>
                        <a:cubicBezTo>
                          <a:pt x="5321317" y="-19630"/>
                          <a:pt x="5321349" y="22164"/>
                          <a:pt x="5430321" y="0"/>
                        </a:cubicBezTo>
                        <a:cubicBezTo>
                          <a:pt x="5539293" y="-22164"/>
                          <a:pt x="5754772" y="17730"/>
                          <a:pt x="5916007" y="0"/>
                        </a:cubicBezTo>
                        <a:cubicBezTo>
                          <a:pt x="6077242" y="-17730"/>
                          <a:pt x="6161749" y="22298"/>
                          <a:pt x="6401694" y="0"/>
                        </a:cubicBezTo>
                        <a:cubicBezTo>
                          <a:pt x="6641639" y="-22298"/>
                          <a:pt x="6831889" y="52408"/>
                          <a:pt x="7086335" y="0"/>
                        </a:cubicBezTo>
                        <a:cubicBezTo>
                          <a:pt x="7340781" y="-52408"/>
                          <a:pt x="7337789" y="38949"/>
                          <a:pt x="7572021" y="0"/>
                        </a:cubicBezTo>
                        <a:cubicBezTo>
                          <a:pt x="7806253" y="-38949"/>
                          <a:pt x="7770238" y="22277"/>
                          <a:pt x="7858752" y="0"/>
                        </a:cubicBezTo>
                        <a:cubicBezTo>
                          <a:pt x="7947266" y="-22277"/>
                          <a:pt x="8234653" y="770"/>
                          <a:pt x="8344438" y="0"/>
                        </a:cubicBezTo>
                        <a:cubicBezTo>
                          <a:pt x="8454223" y="-770"/>
                          <a:pt x="8697322" y="17785"/>
                          <a:pt x="8830124" y="0"/>
                        </a:cubicBezTo>
                        <a:cubicBezTo>
                          <a:pt x="8962926" y="-17785"/>
                          <a:pt x="9165472" y="54337"/>
                          <a:pt x="9415288" y="0"/>
                        </a:cubicBezTo>
                        <a:cubicBezTo>
                          <a:pt x="9665104" y="-54337"/>
                          <a:pt x="9749168" y="12524"/>
                          <a:pt x="9947787" y="0"/>
                        </a:cubicBezTo>
                        <a:cubicBezTo>
                          <a:pt x="9949567" y="14413"/>
                          <a:pt x="9946939" y="27792"/>
                          <a:pt x="9947787" y="45719"/>
                        </a:cubicBezTo>
                        <a:cubicBezTo>
                          <a:pt x="9699675" y="99922"/>
                          <a:pt x="9436546" y="8514"/>
                          <a:pt x="9163667" y="45719"/>
                        </a:cubicBezTo>
                        <a:cubicBezTo>
                          <a:pt x="8890788" y="82924"/>
                          <a:pt x="8949011" y="22723"/>
                          <a:pt x="8777459" y="45719"/>
                        </a:cubicBezTo>
                        <a:cubicBezTo>
                          <a:pt x="8605907" y="68715"/>
                          <a:pt x="8411657" y="-7302"/>
                          <a:pt x="8192295" y="45719"/>
                        </a:cubicBezTo>
                        <a:cubicBezTo>
                          <a:pt x="7972933" y="98740"/>
                          <a:pt x="7890406" y="27319"/>
                          <a:pt x="7806087" y="45719"/>
                        </a:cubicBezTo>
                        <a:cubicBezTo>
                          <a:pt x="7721768" y="64119"/>
                          <a:pt x="7457066" y="-1602"/>
                          <a:pt x="7121445" y="45719"/>
                        </a:cubicBezTo>
                        <a:cubicBezTo>
                          <a:pt x="6785824" y="93040"/>
                          <a:pt x="6577680" y="5887"/>
                          <a:pt x="6337325" y="45719"/>
                        </a:cubicBezTo>
                        <a:cubicBezTo>
                          <a:pt x="6096970" y="85551"/>
                          <a:pt x="6076586" y="-4821"/>
                          <a:pt x="5851639" y="45719"/>
                        </a:cubicBezTo>
                        <a:cubicBezTo>
                          <a:pt x="5626692" y="96259"/>
                          <a:pt x="5381062" y="23491"/>
                          <a:pt x="5166998" y="45719"/>
                        </a:cubicBezTo>
                        <a:cubicBezTo>
                          <a:pt x="4952934" y="67947"/>
                          <a:pt x="4941003" y="43480"/>
                          <a:pt x="4880267" y="45719"/>
                        </a:cubicBezTo>
                        <a:cubicBezTo>
                          <a:pt x="4819531" y="47958"/>
                          <a:pt x="4664654" y="24721"/>
                          <a:pt x="4494059" y="45719"/>
                        </a:cubicBezTo>
                        <a:cubicBezTo>
                          <a:pt x="4323464" y="66717"/>
                          <a:pt x="4143211" y="13223"/>
                          <a:pt x="3908895" y="45719"/>
                        </a:cubicBezTo>
                        <a:cubicBezTo>
                          <a:pt x="3674579" y="78215"/>
                          <a:pt x="3425233" y="27316"/>
                          <a:pt x="3224253" y="45719"/>
                        </a:cubicBezTo>
                        <a:cubicBezTo>
                          <a:pt x="3023273" y="64122"/>
                          <a:pt x="2869455" y="-3555"/>
                          <a:pt x="2639089" y="45719"/>
                        </a:cubicBezTo>
                        <a:cubicBezTo>
                          <a:pt x="2408723" y="94993"/>
                          <a:pt x="2354072" y="22701"/>
                          <a:pt x="2252881" y="45719"/>
                        </a:cubicBezTo>
                        <a:cubicBezTo>
                          <a:pt x="2151690" y="68737"/>
                          <a:pt x="2042628" y="3622"/>
                          <a:pt x="1866673" y="45719"/>
                        </a:cubicBezTo>
                        <a:cubicBezTo>
                          <a:pt x="1690718" y="87816"/>
                          <a:pt x="1303970" y="-35276"/>
                          <a:pt x="1082553" y="45719"/>
                        </a:cubicBezTo>
                        <a:cubicBezTo>
                          <a:pt x="861136" y="126714"/>
                          <a:pt x="834555" y="-1421"/>
                          <a:pt x="596867" y="45719"/>
                        </a:cubicBezTo>
                        <a:cubicBezTo>
                          <a:pt x="359179" y="92859"/>
                          <a:pt x="241125" y="36866"/>
                          <a:pt x="0" y="45719"/>
                        </a:cubicBezTo>
                        <a:cubicBezTo>
                          <a:pt x="-1493" y="25503"/>
                          <a:pt x="728" y="21532"/>
                          <a:pt x="0" y="0"/>
                        </a:cubicBezTo>
                        <a:close/>
                      </a:path>
                      <a:path w="9947787" h="45719" stroke="0" extrusionOk="0">
                        <a:moveTo>
                          <a:pt x="0" y="0"/>
                        </a:moveTo>
                        <a:cubicBezTo>
                          <a:pt x="230544" y="-53364"/>
                          <a:pt x="310651" y="30065"/>
                          <a:pt x="485686" y="0"/>
                        </a:cubicBezTo>
                        <a:cubicBezTo>
                          <a:pt x="660721" y="-30065"/>
                          <a:pt x="809142" y="51973"/>
                          <a:pt x="971372" y="0"/>
                        </a:cubicBezTo>
                        <a:cubicBezTo>
                          <a:pt x="1133602" y="-51973"/>
                          <a:pt x="1260484" y="13304"/>
                          <a:pt x="1357580" y="0"/>
                        </a:cubicBezTo>
                        <a:cubicBezTo>
                          <a:pt x="1454676" y="-13304"/>
                          <a:pt x="1709770" y="14970"/>
                          <a:pt x="1942744" y="0"/>
                        </a:cubicBezTo>
                        <a:cubicBezTo>
                          <a:pt x="2175718" y="-14970"/>
                          <a:pt x="2153781" y="22352"/>
                          <a:pt x="2328952" y="0"/>
                        </a:cubicBezTo>
                        <a:cubicBezTo>
                          <a:pt x="2504123" y="-22352"/>
                          <a:pt x="2700516" y="22936"/>
                          <a:pt x="2914116" y="0"/>
                        </a:cubicBezTo>
                        <a:cubicBezTo>
                          <a:pt x="3127716" y="-22936"/>
                          <a:pt x="3188188" y="12929"/>
                          <a:pt x="3300325" y="0"/>
                        </a:cubicBezTo>
                        <a:cubicBezTo>
                          <a:pt x="3412462" y="-12929"/>
                          <a:pt x="3591164" y="965"/>
                          <a:pt x="3686533" y="0"/>
                        </a:cubicBezTo>
                        <a:cubicBezTo>
                          <a:pt x="3781902" y="-965"/>
                          <a:pt x="4186612" y="59605"/>
                          <a:pt x="4470653" y="0"/>
                        </a:cubicBezTo>
                        <a:cubicBezTo>
                          <a:pt x="4754694" y="-59605"/>
                          <a:pt x="4735643" y="29963"/>
                          <a:pt x="4856861" y="0"/>
                        </a:cubicBezTo>
                        <a:cubicBezTo>
                          <a:pt x="4978079" y="-29963"/>
                          <a:pt x="5365727" y="207"/>
                          <a:pt x="5541503" y="0"/>
                        </a:cubicBezTo>
                        <a:cubicBezTo>
                          <a:pt x="5717279" y="-207"/>
                          <a:pt x="5883172" y="232"/>
                          <a:pt x="6126666" y="0"/>
                        </a:cubicBezTo>
                        <a:cubicBezTo>
                          <a:pt x="6370160" y="-232"/>
                          <a:pt x="6471675" y="2728"/>
                          <a:pt x="6612353" y="0"/>
                        </a:cubicBezTo>
                        <a:cubicBezTo>
                          <a:pt x="6753031" y="-2728"/>
                          <a:pt x="7167220" y="54131"/>
                          <a:pt x="7396472" y="0"/>
                        </a:cubicBezTo>
                        <a:cubicBezTo>
                          <a:pt x="7625724" y="-54131"/>
                          <a:pt x="7731508" y="44560"/>
                          <a:pt x="7981636" y="0"/>
                        </a:cubicBezTo>
                        <a:cubicBezTo>
                          <a:pt x="8231764" y="-44560"/>
                          <a:pt x="8363597" y="51490"/>
                          <a:pt x="8467322" y="0"/>
                        </a:cubicBezTo>
                        <a:cubicBezTo>
                          <a:pt x="8571047" y="-51490"/>
                          <a:pt x="8866636" y="45251"/>
                          <a:pt x="9052486" y="0"/>
                        </a:cubicBezTo>
                        <a:cubicBezTo>
                          <a:pt x="9238336" y="-45251"/>
                          <a:pt x="9212952" y="11359"/>
                          <a:pt x="9339217" y="0"/>
                        </a:cubicBezTo>
                        <a:cubicBezTo>
                          <a:pt x="9465482" y="-11359"/>
                          <a:pt x="9681128" y="66220"/>
                          <a:pt x="9947787" y="0"/>
                        </a:cubicBezTo>
                        <a:cubicBezTo>
                          <a:pt x="9949924" y="12181"/>
                          <a:pt x="9947204" y="33962"/>
                          <a:pt x="9947787" y="45719"/>
                        </a:cubicBezTo>
                        <a:cubicBezTo>
                          <a:pt x="9784567" y="70384"/>
                          <a:pt x="9717740" y="8076"/>
                          <a:pt x="9561579" y="45719"/>
                        </a:cubicBezTo>
                        <a:cubicBezTo>
                          <a:pt x="9405418" y="83362"/>
                          <a:pt x="9088560" y="29335"/>
                          <a:pt x="8876937" y="45719"/>
                        </a:cubicBezTo>
                        <a:cubicBezTo>
                          <a:pt x="8665314" y="62103"/>
                          <a:pt x="8723985" y="17205"/>
                          <a:pt x="8590207" y="45719"/>
                        </a:cubicBezTo>
                        <a:cubicBezTo>
                          <a:pt x="8456429" y="74233"/>
                          <a:pt x="8239287" y="35403"/>
                          <a:pt x="8005043" y="45719"/>
                        </a:cubicBezTo>
                        <a:cubicBezTo>
                          <a:pt x="7770799" y="56035"/>
                          <a:pt x="7399306" y="-26319"/>
                          <a:pt x="7220923" y="45719"/>
                        </a:cubicBezTo>
                        <a:cubicBezTo>
                          <a:pt x="7042540" y="117757"/>
                          <a:pt x="6840472" y="40020"/>
                          <a:pt x="6635759" y="45719"/>
                        </a:cubicBezTo>
                        <a:cubicBezTo>
                          <a:pt x="6431046" y="51418"/>
                          <a:pt x="6243658" y="-10222"/>
                          <a:pt x="5951117" y="45719"/>
                        </a:cubicBezTo>
                        <a:cubicBezTo>
                          <a:pt x="5658576" y="101660"/>
                          <a:pt x="5586518" y="27314"/>
                          <a:pt x="5465431" y="45719"/>
                        </a:cubicBezTo>
                        <a:cubicBezTo>
                          <a:pt x="5344344" y="64124"/>
                          <a:pt x="5282587" y="17235"/>
                          <a:pt x="5178701" y="45719"/>
                        </a:cubicBezTo>
                        <a:cubicBezTo>
                          <a:pt x="5074815" y="74203"/>
                          <a:pt x="4805587" y="-7039"/>
                          <a:pt x="4693015" y="45719"/>
                        </a:cubicBezTo>
                        <a:cubicBezTo>
                          <a:pt x="4580443" y="98477"/>
                          <a:pt x="4186539" y="-16562"/>
                          <a:pt x="3908895" y="45719"/>
                        </a:cubicBezTo>
                        <a:cubicBezTo>
                          <a:pt x="3631251" y="108000"/>
                          <a:pt x="3642010" y="23415"/>
                          <a:pt x="3423209" y="45719"/>
                        </a:cubicBezTo>
                        <a:cubicBezTo>
                          <a:pt x="3204408" y="68023"/>
                          <a:pt x="3098594" y="40218"/>
                          <a:pt x="2937523" y="45719"/>
                        </a:cubicBezTo>
                        <a:cubicBezTo>
                          <a:pt x="2776452" y="51220"/>
                          <a:pt x="2646447" y="6906"/>
                          <a:pt x="2551315" y="45719"/>
                        </a:cubicBezTo>
                        <a:cubicBezTo>
                          <a:pt x="2456183" y="84532"/>
                          <a:pt x="2109010" y="-21621"/>
                          <a:pt x="1966151" y="45719"/>
                        </a:cubicBezTo>
                        <a:cubicBezTo>
                          <a:pt x="1823292" y="113059"/>
                          <a:pt x="1440085" y="-24847"/>
                          <a:pt x="1281509" y="45719"/>
                        </a:cubicBezTo>
                        <a:cubicBezTo>
                          <a:pt x="1122933" y="116285"/>
                          <a:pt x="1097907" y="26849"/>
                          <a:pt x="994779" y="45719"/>
                        </a:cubicBezTo>
                        <a:cubicBezTo>
                          <a:pt x="891651" y="64589"/>
                          <a:pt x="352212" y="10464"/>
                          <a:pt x="0" y="45719"/>
                        </a:cubicBezTo>
                        <a:cubicBezTo>
                          <a:pt x="-5218" y="32607"/>
                          <a:pt x="3342" y="9414"/>
                          <a:pt x="0" y="0"/>
                        </a:cubicBezTo>
                        <a:close/>
                      </a:path>
                    </a:pathLst>
                  </a:custGeom>
                  <ask:type>
                    <ask:lineSketchNone/>
                  </ask:type>
                </ask:lineSketchStyleProps>
              </a:ext>
            </a:extLst>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26288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670DD0-7F70-F02E-A83C-CF8B3DD3B9D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7AA7F84-20F6-B3FA-0DA8-AF4FF102E01E}"/>
              </a:ext>
            </a:extLst>
          </p:cNvPr>
          <p:cNvSpPr>
            <a:spLocks noGrp="1"/>
          </p:cNvSpPr>
          <p:nvPr>
            <p:ph type="title"/>
          </p:nvPr>
        </p:nvSpPr>
        <p:spPr/>
        <p:txBody>
          <a:bodyPr/>
          <a:lstStyle/>
          <a:p>
            <a:r>
              <a:rPr lang="it-IT" dirty="0"/>
              <a:t>Image-</a:t>
            </a:r>
            <a:r>
              <a:rPr lang="it-IT" dirty="0" err="1"/>
              <a:t>Based</a:t>
            </a:r>
            <a:r>
              <a:rPr lang="it-IT" dirty="0"/>
              <a:t> </a:t>
            </a:r>
            <a:r>
              <a:rPr lang="it-IT" dirty="0" err="1"/>
              <a:t>Representation</a:t>
            </a:r>
            <a:endParaRPr lang="en-GB" dirty="0"/>
          </a:p>
        </p:txBody>
      </p:sp>
      <p:sp>
        <p:nvSpPr>
          <p:cNvPr id="3" name="Segnaposto contenuto 2">
            <a:extLst>
              <a:ext uri="{FF2B5EF4-FFF2-40B4-BE49-F238E27FC236}">
                <a16:creationId xmlns:a16="http://schemas.microsoft.com/office/drawing/2014/main" id="{2E306F6C-EA5A-2928-99CF-22E22D77CFCD}"/>
              </a:ext>
            </a:extLst>
          </p:cNvPr>
          <p:cNvSpPr>
            <a:spLocks noGrp="1"/>
          </p:cNvSpPr>
          <p:nvPr>
            <p:ph idx="1"/>
          </p:nvPr>
        </p:nvSpPr>
        <p:spPr/>
        <p:txBody>
          <a:bodyPr>
            <a:normAutofit lnSpcReduction="10000"/>
          </a:bodyPr>
          <a:lstStyle/>
          <a:p>
            <a:pPr marL="285750" indent="-285750">
              <a:lnSpc>
                <a:spcPct val="107000"/>
              </a:lnSpc>
              <a:spcAft>
                <a:spcPts val="800"/>
              </a:spcAft>
              <a:buSzPts val="1000"/>
              <a:buFont typeface="Courier New" panose="02070309020205020404" pitchFamily="49" charset="0"/>
              <a:buChar char="o"/>
              <a:tabLst>
                <a:tab pos="914400" algn="l"/>
              </a:tabLst>
            </a:pPr>
            <a:r>
              <a:rPr lang="en-GB" sz="1800" b="1" dirty="0">
                <a:effectLst/>
                <a:latin typeface="Aptos" panose="020B0004020202020204" pitchFamily="34" charset="0"/>
                <a:ea typeface="Aptos" panose="020B0004020202020204" pitchFamily="34" charset="0"/>
                <a:cs typeface="Arial" panose="020B0604020202020204" pitchFamily="34" charset="0"/>
              </a:rPr>
              <a:t>Temporal Cycle-Consistency Learning (TCC) (</a:t>
            </a:r>
            <a:r>
              <a:rPr lang="en-GB" sz="1800" i="1" dirty="0">
                <a:effectLst/>
                <a:latin typeface="Aptos" panose="020B0004020202020204" pitchFamily="34" charset="0"/>
                <a:ea typeface="Aptos" panose="020B0004020202020204" pitchFamily="34" charset="0"/>
                <a:cs typeface="Arial" panose="020B0604020202020204" pitchFamily="34" charset="0"/>
              </a:rPr>
              <a:t>Temporal Cycle-Consistency Learning</a:t>
            </a:r>
            <a:r>
              <a:rPr lang="en-GB" sz="1800" b="1" dirty="0">
                <a:effectLst/>
                <a:latin typeface="Aptos" panose="020B0004020202020204" pitchFamily="34" charset="0"/>
                <a:ea typeface="Aptos" panose="020B0004020202020204" pitchFamily="34" charset="0"/>
                <a:cs typeface="Arial" panose="020B0604020202020204" pitchFamily="34"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GB" sz="1600" dirty="0">
                <a:latin typeface="Aptos" panose="020B0004020202020204" pitchFamily="34" charset="0"/>
                <a:ea typeface="Aptos" panose="020B0004020202020204" pitchFamily="34" charset="0"/>
                <a:cs typeface="Arial" panose="020B0604020202020204" pitchFamily="34" charset="0"/>
              </a:rPr>
              <a:t>L</a:t>
            </a:r>
            <a:r>
              <a:rPr lang="en-GB" sz="1600" dirty="0">
                <a:effectLst/>
                <a:latin typeface="Aptos" panose="020B0004020202020204" pitchFamily="34" charset="0"/>
                <a:ea typeface="Aptos" panose="020B0004020202020204" pitchFamily="34" charset="0"/>
                <a:cs typeface="Arial" panose="020B0604020202020204" pitchFamily="34" charset="0"/>
              </a:rPr>
              <a:t>earning temporally aligned embeddings for video frames</a:t>
            </a:r>
            <a:endParaRPr lang="en-GB" sz="1600" dirty="0">
              <a:latin typeface="Aptos" panose="020B0004020202020204" pitchFamily="34" charset="0"/>
              <a:ea typeface="Aptos" panose="020B0004020202020204" pitchFamily="34" charset="0"/>
              <a:cs typeface="Arial" panose="020B060402020202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GB" sz="1600" dirty="0">
                <a:effectLst/>
                <a:latin typeface="Aptos" panose="020B0004020202020204" pitchFamily="34" charset="0"/>
                <a:ea typeface="Aptos" panose="020B0004020202020204" pitchFamily="34" charset="0"/>
                <a:cs typeface="Arial" panose="020B0604020202020204" pitchFamily="34" charset="0"/>
              </a:rPr>
              <a:t>Nearest-</a:t>
            </a:r>
            <a:r>
              <a:rPr lang="en-GB" sz="1600" dirty="0" err="1">
                <a:effectLst/>
                <a:latin typeface="Aptos" panose="020B0004020202020204" pitchFamily="34" charset="0"/>
                <a:ea typeface="Aptos" panose="020B0004020202020204" pitchFamily="34" charset="0"/>
                <a:cs typeface="Arial" panose="020B0604020202020204" pitchFamily="34" charset="0"/>
              </a:rPr>
              <a:t>Neighbor</a:t>
            </a:r>
            <a:r>
              <a:rPr lang="en-GB" sz="1600" dirty="0">
                <a:effectLst/>
                <a:latin typeface="Aptos" panose="020B0004020202020204" pitchFamily="34" charset="0"/>
                <a:ea typeface="Aptos" panose="020B0004020202020204" pitchFamily="34" charset="0"/>
                <a:cs typeface="Arial" panose="020B0604020202020204" pitchFamily="34" charset="0"/>
              </a:rPr>
              <a:t> Matching -&gt; Cycle-Consistency Loss -&gt; Training Process</a:t>
            </a:r>
            <a:endParaRPr lang="en-GB" sz="1600" dirty="0">
              <a:latin typeface="Aptos" panose="020B0004020202020204" pitchFamily="34" charset="0"/>
              <a:ea typeface="Aptos" panose="020B0004020202020204" pitchFamily="34" charset="0"/>
              <a:cs typeface="Arial" panose="020B0604020202020204" pitchFamily="34" charset="0"/>
            </a:endParaRPr>
          </a:p>
          <a:p>
            <a:pPr marL="285750" indent="-285750">
              <a:lnSpc>
                <a:spcPct val="107000"/>
              </a:lnSpc>
              <a:spcAft>
                <a:spcPts val="800"/>
              </a:spcAft>
              <a:buSzPts val="1000"/>
              <a:buFont typeface="Courier New" panose="02070309020205020404" pitchFamily="49" charset="0"/>
              <a:buChar char="o"/>
              <a:tabLst>
                <a:tab pos="914400" algn="l"/>
              </a:tabLst>
            </a:pPr>
            <a:r>
              <a:rPr lang="en-GB" sz="1800" b="1" dirty="0">
                <a:effectLst/>
                <a:latin typeface="Aptos" panose="020B0004020202020204" pitchFamily="34" charset="0"/>
                <a:ea typeface="Aptos" panose="020B0004020202020204" pitchFamily="34" charset="0"/>
                <a:cs typeface="Arial" panose="020B0604020202020204" pitchFamily="34" charset="0"/>
              </a:rPr>
              <a:t>XIRL: Learning from Human Demonstrations Across Different Embodiments (</a:t>
            </a:r>
            <a:r>
              <a:rPr lang="en-GB" sz="1800" i="1" dirty="0">
                <a:effectLst/>
                <a:latin typeface="Aptos" panose="020B0004020202020204" pitchFamily="34" charset="0"/>
                <a:ea typeface="Aptos" panose="020B0004020202020204" pitchFamily="34" charset="0"/>
                <a:cs typeface="Arial" panose="020B0604020202020204" pitchFamily="34" charset="0"/>
              </a:rPr>
              <a:t>XIRL: Cross-embodiment Inverse Reinforcement Learning</a:t>
            </a:r>
            <a:r>
              <a:rPr lang="en-GB" sz="1800" b="1" dirty="0">
                <a:effectLst/>
                <a:latin typeface="Aptos" panose="020B0004020202020204" pitchFamily="34" charset="0"/>
                <a:ea typeface="Aptos" panose="020B0004020202020204" pitchFamily="34" charset="0"/>
                <a:cs typeface="Arial" panose="020B0604020202020204" pitchFamily="34" charset="0"/>
              </a:rPr>
              <a:t>)</a:t>
            </a:r>
            <a:endParaRPr lang="en-GB" sz="1800" dirty="0">
              <a:effectLst/>
              <a:latin typeface="Aptos" panose="020B0004020202020204" pitchFamily="34" charset="0"/>
              <a:ea typeface="Aptos" panose="020B0004020202020204" pitchFamily="34" charset="0"/>
              <a:cs typeface="Arial" panose="020B060402020202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GB" sz="1600" dirty="0">
                <a:latin typeface="Aptos" panose="020B0004020202020204" pitchFamily="34" charset="0"/>
                <a:ea typeface="Aptos" panose="020B0004020202020204" pitchFamily="34" charset="0"/>
                <a:cs typeface="Arial" panose="020B0604020202020204" pitchFamily="34" charset="0"/>
              </a:rPr>
              <a:t>L</a:t>
            </a:r>
            <a:r>
              <a:rPr lang="en-GB" sz="1600" dirty="0">
                <a:effectLst/>
                <a:latin typeface="Aptos" panose="020B0004020202020204" pitchFamily="34" charset="0"/>
                <a:ea typeface="Aptos" panose="020B0004020202020204" pitchFamily="34" charset="0"/>
                <a:cs typeface="Arial" panose="020B0604020202020204" pitchFamily="34" charset="0"/>
              </a:rPr>
              <a:t>earn embodiment-invariant visual representations.</a:t>
            </a:r>
          </a:p>
          <a:p>
            <a:pPr marL="742950" lvl="1" indent="-285750">
              <a:lnSpc>
                <a:spcPct val="107000"/>
              </a:lnSpc>
              <a:spcAft>
                <a:spcPts val="800"/>
              </a:spcAft>
              <a:buSzPts val="1000"/>
              <a:buFont typeface="Courier New" panose="02070309020205020404" pitchFamily="49" charset="0"/>
              <a:buChar char="o"/>
              <a:tabLst>
                <a:tab pos="914400" algn="l"/>
              </a:tabLst>
            </a:pPr>
            <a:r>
              <a:rPr lang="en-GB" sz="1600" dirty="0">
                <a:effectLst/>
                <a:latin typeface="Aptos" panose="020B0004020202020204" pitchFamily="34" charset="0"/>
                <a:ea typeface="Aptos" panose="020B0004020202020204" pitchFamily="34" charset="0"/>
                <a:cs typeface="Arial" panose="020B0604020202020204" pitchFamily="34" charset="0"/>
              </a:rPr>
              <a:t>Extracts a reward function from human videos without requiring expert action labels.</a:t>
            </a:r>
          </a:p>
          <a:p>
            <a:pPr marL="800100" lvl="1" indent="-342900">
              <a:lnSpc>
                <a:spcPct val="107000"/>
              </a:lnSpc>
              <a:spcAft>
                <a:spcPts val="800"/>
              </a:spcAft>
              <a:buFont typeface="+mj-lt"/>
              <a:buAutoNum type="arabicPeriod"/>
              <a:tabLst>
                <a:tab pos="457200" algn="l"/>
              </a:tabLst>
            </a:pPr>
            <a:r>
              <a:rPr lang="en-GB" sz="1600" dirty="0">
                <a:effectLst/>
                <a:latin typeface="Aptos" panose="020B0004020202020204" pitchFamily="34" charset="0"/>
                <a:ea typeface="Aptos" panose="020B0004020202020204" pitchFamily="34" charset="0"/>
                <a:cs typeface="Arial" panose="020B0604020202020204" pitchFamily="34" charset="0"/>
              </a:rPr>
              <a:t>Training the Encoder to extract feature embeddings</a:t>
            </a:r>
          </a:p>
          <a:p>
            <a:pPr marL="800100" lvl="1" indent="-342900">
              <a:lnSpc>
                <a:spcPct val="107000"/>
              </a:lnSpc>
              <a:spcAft>
                <a:spcPts val="800"/>
              </a:spcAft>
              <a:buFont typeface="+mj-lt"/>
              <a:buAutoNum type="arabicPeriod"/>
              <a:tabLst>
                <a:tab pos="457200" algn="l"/>
              </a:tabLst>
            </a:pPr>
            <a:r>
              <a:rPr lang="en-GB" sz="1600" dirty="0">
                <a:effectLst/>
                <a:latin typeface="Aptos" panose="020B0004020202020204" pitchFamily="34" charset="0"/>
                <a:ea typeface="Aptos" panose="020B0004020202020204" pitchFamily="34" charset="0"/>
                <a:cs typeface="Arial" panose="020B0604020202020204" pitchFamily="34" charset="0"/>
              </a:rPr>
              <a:t>Computing the Goal Embedding</a:t>
            </a:r>
          </a:p>
          <a:p>
            <a:pPr marL="800100" lvl="1" indent="-342900">
              <a:lnSpc>
                <a:spcPct val="107000"/>
              </a:lnSpc>
              <a:spcAft>
                <a:spcPts val="800"/>
              </a:spcAft>
              <a:buFont typeface="+mj-lt"/>
              <a:buAutoNum type="arabicPeriod"/>
              <a:tabLst>
                <a:tab pos="457200" algn="l"/>
              </a:tabLst>
            </a:pPr>
            <a:r>
              <a:rPr lang="en-GB" sz="1600" dirty="0">
                <a:effectLst/>
                <a:latin typeface="Aptos" panose="020B0004020202020204" pitchFamily="34" charset="0"/>
                <a:ea typeface="Aptos" panose="020B0004020202020204" pitchFamily="34" charset="0"/>
                <a:cs typeface="Arial" panose="020B0604020202020204" pitchFamily="34" charset="0"/>
              </a:rPr>
              <a:t>Defining the Reward Function </a:t>
            </a:r>
            <a:r>
              <a:rPr lang="en-GB" sz="1600" dirty="0">
                <a:effectLst/>
                <a:latin typeface="Aptos" panose="020B0004020202020204" pitchFamily="34" charset="0"/>
                <a:ea typeface="Aptos" panose="020B0004020202020204" pitchFamily="34" charset="0"/>
                <a:cs typeface="Times New Roman" panose="02020603050405020304" pitchFamily="18" charset="0"/>
              </a:rPr>
              <a:t>as the negative distance between the agent’s current state embedding and the goal embedding</a:t>
            </a:r>
            <a:endParaRPr lang="en-GB" sz="1600" dirty="0"/>
          </a:p>
          <a:p>
            <a:pPr marL="285750" indent="-285750">
              <a:lnSpc>
                <a:spcPct val="107000"/>
              </a:lnSpc>
              <a:spcAft>
                <a:spcPts val="800"/>
              </a:spcAft>
              <a:buSzPts val="1000"/>
              <a:buFont typeface="Courier New" panose="02070309020205020404" pitchFamily="49" charset="0"/>
              <a:buChar char="o"/>
              <a:tabLst>
                <a:tab pos="914400" algn="l"/>
              </a:tabLst>
            </a:pPr>
            <a:endParaRPr lang="en-GB" sz="1500" b="1" dirty="0">
              <a:latin typeface="Aptos" panose="020B0004020202020204" pitchFamily="34" charset="0"/>
              <a:ea typeface="Aptos" panose="020B0004020202020204" pitchFamily="34" charset="0"/>
              <a:cs typeface="Times New Roman" panose="02020603050405020304" pitchFamily="18" charset="0"/>
            </a:endParaRPr>
          </a:p>
        </p:txBody>
      </p:sp>
      <p:sp>
        <p:nvSpPr>
          <p:cNvPr id="8" name="Rettangolo 7">
            <a:extLst>
              <a:ext uri="{FF2B5EF4-FFF2-40B4-BE49-F238E27FC236}">
                <a16:creationId xmlns:a16="http://schemas.microsoft.com/office/drawing/2014/main" id="{7AE0CFB9-AAB8-D6D8-7213-1AF17BFBBBD0}"/>
              </a:ext>
            </a:extLst>
          </p:cNvPr>
          <p:cNvSpPr/>
          <p:nvPr/>
        </p:nvSpPr>
        <p:spPr>
          <a:xfrm flipV="1">
            <a:off x="838199" y="1441705"/>
            <a:ext cx="9947787" cy="45719"/>
          </a:xfrm>
          <a:prstGeom prst="rect">
            <a:avLst/>
          </a:prstGeom>
          <a:solidFill>
            <a:srgbClr val="0070C0"/>
          </a:solidFill>
          <a:ln>
            <a:solidFill>
              <a:srgbClr val="0070C0"/>
            </a:solidFill>
            <a:extLst>
              <a:ext uri="{C807C97D-BFC1-408E-A445-0C87EB9F89A2}">
                <ask:lineSketchStyleProps xmlns:ask="http://schemas.microsoft.com/office/drawing/2018/sketchyshapes" sd="1639925503">
                  <a:custGeom>
                    <a:avLst/>
                    <a:gdLst>
                      <a:gd name="connsiteX0" fmla="*/ 0 w 9947787"/>
                      <a:gd name="connsiteY0" fmla="*/ 0 h 45719"/>
                      <a:gd name="connsiteX1" fmla="*/ 784120 w 9947787"/>
                      <a:gd name="connsiteY1" fmla="*/ 0 h 45719"/>
                      <a:gd name="connsiteX2" fmla="*/ 1568239 w 9947787"/>
                      <a:gd name="connsiteY2" fmla="*/ 0 h 45719"/>
                      <a:gd name="connsiteX3" fmla="*/ 1954448 w 9947787"/>
                      <a:gd name="connsiteY3" fmla="*/ 0 h 45719"/>
                      <a:gd name="connsiteX4" fmla="*/ 2241178 w 9947787"/>
                      <a:gd name="connsiteY4" fmla="*/ 0 h 45719"/>
                      <a:gd name="connsiteX5" fmla="*/ 2527908 w 9947787"/>
                      <a:gd name="connsiteY5" fmla="*/ 0 h 45719"/>
                      <a:gd name="connsiteX6" fmla="*/ 2814639 w 9947787"/>
                      <a:gd name="connsiteY6" fmla="*/ 0 h 45719"/>
                      <a:gd name="connsiteX7" fmla="*/ 3300325 w 9947787"/>
                      <a:gd name="connsiteY7" fmla="*/ 0 h 45719"/>
                      <a:gd name="connsiteX8" fmla="*/ 3587055 w 9947787"/>
                      <a:gd name="connsiteY8" fmla="*/ 0 h 45719"/>
                      <a:gd name="connsiteX9" fmla="*/ 4371175 w 9947787"/>
                      <a:gd name="connsiteY9" fmla="*/ 0 h 45719"/>
                      <a:gd name="connsiteX10" fmla="*/ 4657905 w 9947787"/>
                      <a:gd name="connsiteY10" fmla="*/ 0 h 45719"/>
                      <a:gd name="connsiteX11" fmla="*/ 5143591 w 9947787"/>
                      <a:gd name="connsiteY11" fmla="*/ 0 h 45719"/>
                      <a:gd name="connsiteX12" fmla="*/ 5430321 w 9947787"/>
                      <a:gd name="connsiteY12" fmla="*/ 0 h 45719"/>
                      <a:gd name="connsiteX13" fmla="*/ 5916007 w 9947787"/>
                      <a:gd name="connsiteY13" fmla="*/ 0 h 45719"/>
                      <a:gd name="connsiteX14" fmla="*/ 6401694 w 9947787"/>
                      <a:gd name="connsiteY14" fmla="*/ 0 h 45719"/>
                      <a:gd name="connsiteX15" fmla="*/ 7086335 w 9947787"/>
                      <a:gd name="connsiteY15" fmla="*/ 0 h 45719"/>
                      <a:gd name="connsiteX16" fmla="*/ 7572021 w 9947787"/>
                      <a:gd name="connsiteY16" fmla="*/ 0 h 45719"/>
                      <a:gd name="connsiteX17" fmla="*/ 7858752 w 9947787"/>
                      <a:gd name="connsiteY17" fmla="*/ 0 h 45719"/>
                      <a:gd name="connsiteX18" fmla="*/ 8344438 w 9947787"/>
                      <a:gd name="connsiteY18" fmla="*/ 0 h 45719"/>
                      <a:gd name="connsiteX19" fmla="*/ 8830124 w 9947787"/>
                      <a:gd name="connsiteY19" fmla="*/ 0 h 45719"/>
                      <a:gd name="connsiteX20" fmla="*/ 9415288 w 9947787"/>
                      <a:gd name="connsiteY20" fmla="*/ 0 h 45719"/>
                      <a:gd name="connsiteX21" fmla="*/ 9947787 w 9947787"/>
                      <a:gd name="connsiteY21" fmla="*/ 0 h 45719"/>
                      <a:gd name="connsiteX22" fmla="*/ 9947787 w 9947787"/>
                      <a:gd name="connsiteY22" fmla="*/ 45719 h 45719"/>
                      <a:gd name="connsiteX23" fmla="*/ 9163667 w 9947787"/>
                      <a:gd name="connsiteY23" fmla="*/ 45719 h 45719"/>
                      <a:gd name="connsiteX24" fmla="*/ 8777459 w 9947787"/>
                      <a:gd name="connsiteY24" fmla="*/ 45719 h 45719"/>
                      <a:gd name="connsiteX25" fmla="*/ 8192295 w 9947787"/>
                      <a:gd name="connsiteY25" fmla="*/ 45719 h 45719"/>
                      <a:gd name="connsiteX26" fmla="*/ 7806087 w 9947787"/>
                      <a:gd name="connsiteY26" fmla="*/ 45719 h 45719"/>
                      <a:gd name="connsiteX27" fmla="*/ 7121445 w 9947787"/>
                      <a:gd name="connsiteY27" fmla="*/ 45719 h 45719"/>
                      <a:gd name="connsiteX28" fmla="*/ 6337325 w 9947787"/>
                      <a:gd name="connsiteY28" fmla="*/ 45719 h 45719"/>
                      <a:gd name="connsiteX29" fmla="*/ 5851639 w 9947787"/>
                      <a:gd name="connsiteY29" fmla="*/ 45719 h 45719"/>
                      <a:gd name="connsiteX30" fmla="*/ 5166998 w 9947787"/>
                      <a:gd name="connsiteY30" fmla="*/ 45719 h 45719"/>
                      <a:gd name="connsiteX31" fmla="*/ 4880267 w 9947787"/>
                      <a:gd name="connsiteY31" fmla="*/ 45719 h 45719"/>
                      <a:gd name="connsiteX32" fmla="*/ 4494059 w 9947787"/>
                      <a:gd name="connsiteY32" fmla="*/ 45719 h 45719"/>
                      <a:gd name="connsiteX33" fmla="*/ 3908895 w 9947787"/>
                      <a:gd name="connsiteY33" fmla="*/ 45719 h 45719"/>
                      <a:gd name="connsiteX34" fmla="*/ 3224253 w 9947787"/>
                      <a:gd name="connsiteY34" fmla="*/ 45719 h 45719"/>
                      <a:gd name="connsiteX35" fmla="*/ 2639089 w 9947787"/>
                      <a:gd name="connsiteY35" fmla="*/ 45719 h 45719"/>
                      <a:gd name="connsiteX36" fmla="*/ 2252881 w 9947787"/>
                      <a:gd name="connsiteY36" fmla="*/ 45719 h 45719"/>
                      <a:gd name="connsiteX37" fmla="*/ 1866673 w 9947787"/>
                      <a:gd name="connsiteY37" fmla="*/ 45719 h 45719"/>
                      <a:gd name="connsiteX38" fmla="*/ 1082553 w 9947787"/>
                      <a:gd name="connsiteY38" fmla="*/ 45719 h 45719"/>
                      <a:gd name="connsiteX39" fmla="*/ 596867 w 9947787"/>
                      <a:gd name="connsiteY39" fmla="*/ 45719 h 45719"/>
                      <a:gd name="connsiteX40" fmla="*/ 0 w 9947787"/>
                      <a:gd name="connsiteY40" fmla="*/ 45719 h 45719"/>
                      <a:gd name="connsiteX41" fmla="*/ 0 w 9947787"/>
                      <a:gd name="connsiteY41"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9947787" h="45719" fill="none" extrusionOk="0">
                        <a:moveTo>
                          <a:pt x="0" y="0"/>
                        </a:moveTo>
                        <a:cubicBezTo>
                          <a:pt x="161998" y="-77916"/>
                          <a:pt x="393605" y="8488"/>
                          <a:pt x="784120" y="0"/>
                        </a:cubicBezTo>
                        <a:cubicBezTo>
                          <a:pt x="1174635" y="-8488"/>
                          <a:pt x="1407670" y="41140"/>
                          <a:pt x="1568239" y="0"/>
                        </a:cubicBezTo>
                        <a:cubicBezTo>
                          <a:pt x="1728808" y="-41140"/>
                          <a:pt x="1788111" y="15599"/>
                          <a:pt x="1954448" y="0"/>
                        </a:cubicBezTo>
                        <a:cubicBezTo>
                          <a:pt x="2120785" y="-15599"/>
                          <a:pt x="2123923" y="34289"/>
                          <a:pt x="2241178" y="0"/>
                        </a:cubicBezTo>
                        <a:cubicBezTo>
                          <a:pt x="2358433" y="-34289"/>
                          <a:pt x="2447617" y="9520"/>
                          <a:pt x="2527908" y="0"/>
                        </a:cubicBezTo>
                        <a:cubicBezTo>
                          <a:pt x="2608199" y="-9520"/>
                          <a:pt x="2706422" y="15474"/>
                          <a:pt x="2814639" y="0"/>
                        </a:cubicBezTo>
                        <a:cubicBezTo>
                          <a:pt x="2922856" y="-15474"/>
                          <a:pt x="3058598" y="15265"/>
                          <a:pt x="3300325" y="0"/>
                        </a:cubicBezTo>
                        <a:cubicBezTo>
                          <a:pt x="3542052" y="-15265"/>
                          <a:pt x="3448726" y="10649"/>
                          <a:pt x="3587055" y="0"/>
                        </a:cubicBezTo>
                        <a:cubicBezTo>
                          <a:pt x="3725384" y="-10649"/>
                          <a:pt x="4060074" y="56853"/>
                          <a:pt x="4371175" y="0"/>
                        </a:cubicBezTo>
                        <a:cubicBezTo>
                          <a:pt x="4682276" y="-56853"/>
                          <a:pt x="4543618" y="6671"/>
                          <a:pt x="4657905" y="0"/>
                        </a:cubicBezTo>
                        <a:cubicBezTo>
                          <a:pt x="4772192" y="-6671"/>
                          <a:pt x="4965865" y="19630"/>
                          <a:pt x="5143591" y="0"/>
                        </a:cubicBezTo>
                        <a:cubicBezTo>
                          <a:pt x="5321317" y="-19630"/>
                          <a:pt x="5321349" y="22164"/>
                          <a:pt x="5430321" y="0"/>
                        </a:cubicBezTo>
                        <a:cubicBezTo>
                          <a:pt x="5539293" y="-22164"/>
                          <a:pt x="5754772" y="17730"/>
                          <a:pt x="5916007" y="0"/>
                        </a:cubicBezTo>
                        <a:cubicBezTo>
                          <a:pt x="6077242" y="-17730"/>
                          <a:pt x="6161749" y="22298"/>
                          <a:pt x="6401694" y="0"/>
                        </a:cubicBezTo>
                        <a:cubicBezTo>
                          <a:pt x="6641639" y="-22298"/>
                          <a:pt x="6831889" y="52408"/>
                          <a:pt x="7086335" y="0"/>
                        </a:cubicBezTo>
                        <a:cubicBezTo>
                          <a:pt x="7340781" y="-52408"/>
                          <a:pt x="7337789" y="38949"/>
                          <a:pt x="7572021" y="0"/>
                        </a:cubicBezTo>
                        <a:cubicBezTo>
                          <a:pt x="7806253" y="-38949"/>
                          <a:pt x="7770238" y="22277"/>
                          <a:pt x="7858752" y="0"/>
                        </a:cubicBezTo>
                        <a:cubicBezTo>
                          <a:pt x="7947266" y="-22277"/>
                          <a:pt x="8234653" y="770"/>
                          <a:pt x="8344438" y="0"/>
                        </a:cubicBezTo>
                        <a:cubicBezTo>
                          <a:pt x="8454223" y="-770"/>
                          <a:pt x="8697322" y="17785"/>
                          <a:pt x="8830124" y="0"/>
                        </a:cubicBezTo>
                        <a:cubicBezTo>
                          <a:pt x="8962926" y="-17785"/>
                          <a:pt x="9165472" y="54337"/>
                          <a:pt x="9415288" y="0"/>
                        </a:cubicBezTo>
                        <a:cubicBezTo>
                          <a:pt x="9665104" y="-54337"/>
                          <a:pt x="9749168" y="12524"/>
                          <a:pt x="9947787" y="0"/>
                        </a:cubicBezTo>
                        <a:cubicBezTo>
                          <a:pt x="9949567" y="14413"/>
                          <a:pt x="9946939" y="27792"/>
                          <a:pt x="9947787" y="45719"/>
                        </a:cubicBezTo>
                        <a:cubicBezTo>
                          <a:pt x="9699675" y="99922"/>
                          <a:pt x="9436546" y="8514"/>
                          <a:pt x="9163667" y="45719"/>
                        </a:cubicBezTo>
                        <a:cubicBezTo>
                          <a:pt x="8890788" y="82924"/>
                          <a:pt x="8949011" y="22723"/>
                          <a:pt x="8777459" y="45719"/>
                        </a:cubicBezTo>
                        <a:cubicBezTo>
                          <a:pt x="8605907" y="68715"/>
                          <a:pt x="8411657" y="-7302"/>
                          <a:pt x="8192295" y="45719"/>
                        </a:cubicBezTo>
                        <a:cubicBezTo>
                          <a:pt x="7972933" y="98740"/>
                          <a:pt x="7890406" y="27319"/>
                          <a:pt x="7806087" y="45719"/>
                        </a:cubicBezTo>
                        <a:cubicBezTo>
                          <a:pt x="7721768" y="64119"/>
                          <a:pt x="7457066" y="-1602"/>
                          <a:pt x="7121445" y="45719"/>
                        </a:cubicBezTo>
                        <a:cubicBezTo>
                          <a:pt x="6785824" y="93040"/>
                          <a:pt x="6577680" y="5887"/>
                          <a:pt x="6337325" y="45719"/>
                        </a:cubicBezTo>
                        <a:cubicBezTo>
                          <a:pt x="6096970" y="85551"/>
                          <a:pt x="6076586" y="-4821"/>
                          <a:pt x="5851639" y="45719"/>
                        </a:cubicBezTo>
                        <a:cubicBezTo>
                          <a:pt x="5626692" y="96259"/>
                          <a:pt x="5381062" y="23491"/>
                          <a:pt x="5166998" y="45719"/>
                        </a:cubicBezTo>
                        <a:cubicBezTo>
                          <a:pt x="4952934" y="67947"/>
                          <a:pt x="4941003" y="43480"/>
                          <a:pt x="4880267" y="45719"/>
                        </a:cubicBezTo>
                        <a:cubicBezTo>
                          <a:pt x="4819531" y="47958"/>
                          <a:pt x="4664654" y="24721"/>
                          <a:pt x="4494059" y="45719"/>
                        </a:cubicBezTo>
                        <a:cubicBezTo>
                          <a:pt x="4323464" y="66717"/>
                          <a:pt x="4143211" y="13223"/>
                          <a:pt x="3908895" y="45719"/>
                        </a:cubicBezTo>
                        <a:cubicBezTo>
                          <a:pt x="3674579" y="78215"/>
                          <a:pt x="3425233" y="27316"/>
                          <a:pt x="3224253" y="45719"/>
                        </a:cubicBezTo>
                        <a:cubicBezTo>
                          <a:pt x="3023273" y="64122"/>
                          <a:pt x="2869455" y="-3555"/>
                          <a:pt x="2639089" y="45719"/>
                        </a:cubicBezTo>
                        <a:cubicBezTo>
                          <a:pt x="2408723" y="94993"/>
                          <a:pt x="2354072" y="22701"/>
                          <a:pt x="2252881" y="45719"/>
                        </a:cubicBezTo>
                        <a:cubicBezTo>
                          <a:pt x="2151690" y="68737"/>
                          <a:pt x="2042628" y="3622"/>
                          <a:pt x="1866673" y="45719"/>
                        </a:cubicBezTo>
                        <a:cubicBezTo>
                          <a:pt x="1690718" y="87816"/>
                          <a:pt x="1303970" y="-35276"/>
                          <a:pt x="1082553" y="45719"/>
                        </a:cubicBezTo>
                        <a:cubicBezTo>
                          <a:pt x="861136" y="126714"/>
                          <a:pt x="834555" y="-1421"/>
                          <a:pt x="596867" y="45719"/>
                        </a:cubicBezTo>
                        <a:cubicBezTo>
                          <a:pt x="359179" y="92859"/>
                          <a:pt x="241125" y="36866"/>
                          <a:pt x="0" y="45719"/>
                        </a:cubicBezTo>
                        <a:cubicBezTo>
                          <a:pt x="-1493" y="25503"/>
                          <a:pt x="728" y="21532"/>
                          <a:pt x="0" y="0"/>
                        </a:cubicBezTo>
                        <a:close/>
                      </a:path>
                      <a:path w="9947787" h="45719" stroke="0" extrusionOk="0">
                        <a:moveTo>
                          <a:pt x="0" y="0"/>
                        </a:moveTo>
                        <a:cubicBezTo>
                          <a:pt x="230544" y="-53364"/>
                          <a:pt x="310651" y="30065"/>
                          <a:pt x="485686" y="0"/>
                        </a:cubicBezTo>
                        <a:cubicBezTo>
                          <a:pt x="660721" y="-30065"/>
                          <a:pt x="809142" y="51973"/>
                          <a:pt x="971372" y="0"/>
                        </a:cubicBezTo>
                        <a:cubicBezTo>
                          <a:pt x="1133602" y="-51973"/>
                          <a:pt x="1260484" y="13304"/>
                          <a:pt x="1357580" y="0"/>
                        </a:cubicBezTo>
                        <a:cubicBezTo>
                          <a:pt x="1454676" y="-13304"/>
                          <a:pt x="1709770" y="14970"/>
                          <a:pt x="1942744" y="0"/>
                        </a:cubicBezTo>
                        <a:cubicBezTo>
                          <a:pt x="2175718" y="-14970"/>
                          <a:pt x="2153781" y="22352"/>
                          <a:pt x="2328952" y="0"/>
                        </a:cubicBezTo>
                        <a:cubicBezTo>
                          <a:pt x="2504123" y="-22352"/>
                          <a:pt x="2700516" y="22936"/>
                          <a:pt x="2914116" y="0"/>
                        </a:cubicBezTo>
                        <a:cubicBezTo>
                          <a:pt x="3127716" y="-22936"/>
                          <a:pt x="3188188" y="12929"/>
                          <a:pt x="3300325" y="0"/>
                        </a:cubicBezTo>
                        <a:cubicBezTo>
                          <a:pt x="3412462" y="-12929"/>
                          <a:pt x="3591164" y="965"/>
                          <a:pt x="3686533" y="0"/>
                        </a:cubicBezTo>
                        <a:cubicBezTo>
                          <a:pt x="3781902" y="-965"/>
                          <a:pt x="4186612" y="59605"/>
                          <a:pt x="4470653" y="0"/>
                        </a:cubicBezTo>
                        <a:cubicBezTo>
                          <a:pt x="4754694" y="-59605"/>
                          <a:pt x="4735643" y="29963"/>
                          <a:pt x="4856861" y="0"/>
                        </a:cubicBezTo>
                        <a:cubicBezTo>
                          <a:pt x="4978079" y="-29963"/>
                          <a:pt x="5365727" y="207"/>
                          <a:pt x="5541503" y="0"/>
                        </a:cubicBezTo>
                        <a:cubicBezTo>
                          <a:pt x="5717279" y="-207"/>
                          <a:pt x="5883172" y="232"/>
                          <a:pt x="6126666" y="0"/>
                        </a:cubicBezTo>
                        <a:cubicBezTo>
                          <a:pt x="6370160" y="-232"/>
                          <a:pt x="6471675" y="2728"/>
                          <a:pt x="6612353" y="0"/>
                        </a:cubicBezTo>
                        <a:cubicBezTo>
                          <a:pt x="6753031" y="-2728"/>
                          <a:pt x="7167220" y="54131"/>
                          <a:pt x="7396472" y="0"/>
                        </a:cubicBezTo>
                        <a:cubicBezTo>
                          <a:pt x="7625724" y="-54131"/>
                          <a:pt x="7731508" y="44560"/>
                          <a:pt x="7981636" y="0"/>
                        </a:cubicBezTo>
                        <a:cubicBezTo>
                          <a:pt x="8231764" y="-44560"/>
                          <a:pt x="8363597" y="51490"/>
                          <a:pt x="8467322" y="0"/>
                        </a:cubicBezTo>
                        <a:cubicBezTo>
                          <a:pt x="8571047" y="-51490"/>
                          <a:pt x="8866636" y="45251"/>
                          <a:pt x="9052486" y="0"/>
                        </a:cubicBezTo>
                        <a:cubicBezTo>
                          <a:pt x="9238336" y="-45251"/>
                          <a:pt x="9212952" y="11359"/>
                          <a:pt x="9339217" y="0"/>
                        </a:cubicBezTo>
                        <a:cubicBezTo>
                          <a:pt x="9465482" y="-11359"/>
                          <a:pt x="9681128" y="66220"/>
                          <a:pt x="9947787" y="0"/>
                        </a:cubicBezTo>
                        <a:cubicBezTo>
                          <a:pt x="9949924" y="12181"/>
                          <a:pt x="9947204" y="33962"/>
                          <a:pt x="9947787" y="45719"/>
                        </a:cubicBezTo>
                        <a:cubicBezTo>
                          <a:pt x="9784567" y="70384"/>
                          <a:pt x="9717740" y="8076"/>
                          <a:pt x="9561579" y="45719"/>
                        </a:cubicBezTo>
                        <a:cubicBezTo>
                          <a:pt x="9405418" y="83362"/>
                          <a:pt x="9088560" y="29335"/>
                          <a:pt x="8876937" y="45719"/>
                        </a:cubicBezTo>
                        <a:cubicBezTo>
                          <a:pt x="8665314" y="62103"/>
                          <a:pt x="8723985" y="17205"/>
                          <a:pt x="8590207" y="45719"/>
                        </a:cubicBezTo>
                        <a:cubicBezTo>
                          <a:pt x="8456429" y="74233"/>
                          <a:pt x="8239287" y="35403"/>
                          <a:pt x="8005043" y="45719"/>
                        </a:cubicBezTo>
                        <a:cubicBezTo>
                          <a:pt x="7770799" y="56035"/>
                          <a:pt x="7399306" y="-26319"/>
                          <a:pt x="7220923" y="45719"/>
                        </a:cubicBezTo>
                        <a:cubicBezTo>
                          <a:pt x="7042540" y="117757"/>
                          <a:pt x="6840472" y="40020"/>
                          <a:pt x="6635759" y="45719"/>
                        </a:cubicBezTo>
                        <a:cubicBezTo>
                          <a:pt x="6431046" y="51418"/>
                          <a:pt x="6243658" y="-10222"/>
                          <a:pt x="5951117" y="45719"/>
                        </a:cubicBezTo>
                        <a:cubicBezTo>
                          <a:pt x="5658576" y="101660"/>
                          <a:pt x="5586518" y="27314"/>
                          <a:pt x="5465431" y="45719"/>
                        </a:cubicBezTo>
                        <a:cubicBezTo>
                          <a:pt x="5344344" y="64124"/>
                          <a:pt x="5282587" y="17235"/>
                          <a:pt x="5178701" y="45719"/>
                        </a:cubicBezTo>
                        <a:cubicBezTo>
                          <a:pt x="5074815" y="74203"/>
                          <a:pt x="4805587" y="-7039"/>
                          <a:pt x="4693015" y="45719"/>
                        </a:cubicBezTo>
                        <a:cubicBezTo>
                          <a:pt x="4580443" y="98477"/>
                          <a:pt x="4186539" y="-16562"/>
                          <a:pt x="3908895" y="45719"/>
                        </a:cubicBezTo>
                        <a:cubicBezTo>
                          <a:pt x="3631251" y="108000"/>
                          <a:pt x="3642010" y="23415"/>
                          <a:pt x="3423209" y="45719"/>
                        </a:cubicBezTo>
                        <a:cubicBezTo>
                          <a:pt x="3204408" y="68023"/>
                          <a:pt x="3098594" y="40218"/>
                          <a:pt x="2937523" y="45719"/>
                        </a:cubicBezTo>
                        <a:cubicBezTo>
                          <a:pt x="2776452" y="51220"/>
                          <a:pt x="2646447" y="6906"/>
                          <a:pt x="2551315" y="45719"/>
                        </a:cubicBezTo>
                        <a:cubicBezTo>
                          <a:pt x="2456183" y="84532"/>
                          <a:pt x="2109010" y="-21621"/>
                          <a:pt x="1966151" y="45719"/>
                        </a:cubicBezTo>
                        <a:cubicBezTo>
                          <a:pt x="1823292" y="113059"/>
                          <a:pt x="1440085" y="-24847"/>
                          <a:pt x="1281509" y="45719"/>
                        </a:cubicBezTo>
                        <a:cubicBezTo>
                          <a:pt x="1122933" y="116285"/>
                          <a:pt x="1097907" y="26849"/>
                          <a:pt x="994779" y="45719"/>
                        </a:cubicBezTo>
                        <a:cubicBezTo>
                          <a:pt x="891651" y="64589"/>
                          <a:pt x="352212" y="10464"/>
                          <a:pt x="0" y="45719"/>
                        </a:cubicBezTo>
                        <a:cubicBezTo>
                          <a:pt x="-5218" y="32607"/>
                          <a:pt x="3342" y="9414"/>
                          <a:pt x="0" y="0"/>
                        </a:cubicBezTo>
                        <a:close/>
                      </a:path>
                    </a:pathLst>
                  </a:custGeom>
                  <ask:type>
                    <ask:lineSketchNone/>
                  </ask:type>
                </ask:lineSketchStyleProps>
              </a:ext>
            </a:extLst>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93139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A29E1BD-E92A-487D-A7F0-BBB2D5E082CD}">
  <we:reference id="wa200005566" version="3.0.0.2" store="it-IT" storeType="OMEX"/>
  <we:alternateReferences>
    <we:reference id="WA200005566" version="3.0.0.2"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3274</Words>
  <Application>Microsoft Office PowerPoint</Application>
  <PresentationFormat>Widescreen</PresentationFormat>
  <Paragraphs>190</Paragraphs>
  <Slides>7</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Aptos</vt:lpstr>
      <vt:lpstr>Aptos Display</vt:lpstr>
      <vt:lpstr>Arial</vt:lpstr>
      <vt:lpstr>Calibri</vt:lpstr>
      <vt:lpstr>Courier New</vt:lpstr>
      <vt:lpstr>Sans Serif Collection</vt:lpstr>
      <vt:lpstr>Segoe UI Emoji</vt:lpstr>
      <vt:lpstr>Segoe UI Symbol</vt:lpstr>
      <vt:lpstr>Symbol</vt:lpstr>
      <vt:lpstr>Office Theme</vt:lpstr>
      <vt:lpstr>Inverse Reinforcement Learning and learning from videos</vt:lpstr>
      <vt:lpstr>Inverse Reinforcement Learning</vt:lpstr>
      <vt:lpstr>Graph-Based Representation</vt:lpstr>
      <vt:lpstr>Graph-Based Representation</vt:lpstr>
      <vt:lpstr>Image-Based Representation</vt:lpstr>
      <vt:lpstr>Image-Based Representation</vt:lpstr>
      <vt:lpstr>Image-Based Representation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Luca Ianniello</dc:creator>
  <cp:lastModifiedBy>Luca Ianniello</cp:lastModifiedBy>
  <cp:revision>5</cp:revision>
  <dcterms:created xsi:type="dcterms:W3CDTF">2025-02-27T08:10:12Z</dcterms:created>
  <dcterms:modified xsi:type="dcterms:W3CDTF">2025-02-27T10:16:53Z</dcterms:modified>
</cp:coreProperties>
</file>