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6" r:id="rId3"/>
    <p:sldId id="274" r:id="rId4"/>
    <p:sldId id="265" r:id="rId5"/>
    <p:sldId id="266" r:id="rId6"/>
    <p:sldId id="279" r:id="rId7"/>
    <p:sldId id="257" r:id="rId8"/>
    <p:sldId id="259" r:id="rId9"/>
    <p:sldId id="258" r:id="rId10"/>
    <p:sldId id="262" r:id="rId11"/>
    <p:sldId id="272" r:id="rId12"/>
    <p:sldId id="261" r:id="rId13"/>
    <p:sldId id="263" r:id="rId14"/>
    <p:sldId id="264" r:id="rId15"/>
    <p:sldId id="267" r:id="rId16"/>
    <p:sldId id="271" r:id="rId17"/>
    <p:sldId id="27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5DB7632-85FB-413A-9282-1366BB8B7AC1}">
          <p14:sldIdLst>
            <p14:sldId id="256"/>
          </p14:sldIdLst>
        </p14:section>
        <p14:section name="摘要部分" id="{7D4019B5-DE02-478B-9832-3C4B9CD1CE09}">
          <p14:sldIdLst>
            <p14:sldId id="276"/>
            <p14:sldId id="274"/>
          </p14:sldIdLst>
        </p14:section>
        <p14:section name="推荐资料" id="{8A0D3D8D-D6F6-4BBD-B1DE-4B44CB768E62}">
          <p14:sldIdLst>
            <p14:sldId id="265"/>
            <p14:sldId id="266"/>
            <p14:sldId id="279"/>
          </p14:sldIdLst>
        </p14:section>
        <p14:section name="编辑器" id="{AAC40960-8F73-48AE-809D-4552DC4E8CFD}">
          <p14:sldIdLst>
            <p14:sldId id="257"/>
            <p14:sldId id="259"/>
            <p14:sldId id="258"/>
            <p14:sldId id="262"/>
            <p14:sldId id="272"/>
          </p14:sldIdLst>
        </p14:section>
        <p14:section name="cpp回顾" id="{91EC75AE-59A6-4416-B5B9-3235E2CDB419}">
          <p14:sldIdLst>
            <p14:sldId id="261"/>
            <p14:sldId id="263"/>
            <p14:sldId id="264"/>
          </p14:sldIdLst>
        </p14:section>
        <p14:section name="结构和类" id="{A9FCC493-703A-4E24-822C-7B71C4EE34FC}">
          <p14:sldIdLst>
            <p14:sldId id="267"/>
            <p14:sldId id="271"/>
            <p14:sldId id="27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162D4-C90E-448B-8B96-64FED74B8339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7F04D-5378-4444-9BDA-A6DC66D26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6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D917-4687-4633-AD07-8AC4A1141B3A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950-BB64-4D46-B782-62BC949BAC21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568D-9E8C-421B-A2C7-15D565A58FBB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0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FD70-4AE7-4102-9E27-ABB9696E1323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5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9BB-79D7-49C9-A085-B04E1C7203EE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A6D-678B-4E18-965A-847C079D0E22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6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AFD2-4B68-45B0-B7C5-9DA4C637E2D3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E871-09CB-4EE8-8584-7C87C76F7DB3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24DC-168D-4C0E-9715-433891EC12C8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8FBB-83D6-4A17-8AD8-10BAE3DA6027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9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4ADE-F97F-4E51-BD6C-D62033DEA16C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0B0A-3B82-42BE-8E9D-AA875009BE2A}" type="datetime1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angwx7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" TargetMode="External"/><Relationship Id="rId3" Type="http://schemas.openxmlformats.org/officeDocument/2006/relationships/hyperlink" Target="https://docs.microsoft.com/zh-cn/cpp/cpp/cpp-language-reference?view=msvc-170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cplusplus/cpp-tutorial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visualstudio.microsoft.com/zh-hans/free-developer-off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7FFD-5A12-442A-A64F-02DF66C4E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编辑器及</a:t>
            </a:r>
            <a:r>
              <a:rPr lang="en-US" altLang="zh-CN" dirty="0"/>
              <a:t>C++</a:t>
            </a:r>
            <a:r>
              <a:rPr lang="zh-CN" altLang="en-US" dirty="0"/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E7257-293B-49F8-9333-370DEF4DA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数学学院  蒋文馨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jiangwx7@qq.com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2022/03/06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35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AE63F-E261-4E9B-BF17-ED7C54A3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24" y="922684"/>
            <a:ext cx="5338425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安装注意事项：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community=</a:t>
            </a:r>
            <a:r>
              <a:rPr lang="zh-CN" altLang="en-US" dirty="0"/>
              <a:t>免费版就足够用了；</a:t>
            </a:r>
            <a:endParaRPr lang="en-US" altLang="zh-CN" dirty="0"/>
          </a:p>
          <a:p>
            <a:r>
              <a:rPr lang="zh-CN" altLang="en-US" dirty="0"/>
              <a:t>工作负荷选择右图所示的这一个；</a:t>
            </a:r>
            <a:endParaRPr lang="en-US" altLang="zh-CN" dirty="0"/>
          </a:p>
          <a:p>
            <a:r>
              <a:rPr lang="zh-CN" altLang="en-US" dirty="0"/>
              <a:t>确保电脑有足够的空间，安装位置可以更改到非系统盘；</a:t>
            </a:r>
            <a:endParaRPr lang="en-US" altLang="zh-CN" dirty="0"/>
          </a:p>
          <a:p>
            <a:r>
              <a:rPr lang="zh-CN" altLang="en-US" dirty="0"/>
              <a:t>如果没有把握可以去</a:t>
            </a:r>
            <a:r>
              <a:rPr lang="en-US" altLang="zh-CN" dirty="0"/>
              <a:t>B</a:t>
            </a:r>
            <a:r>
              <a:rPr lang="zh-CN" altLang="en-US" dirty="0"/>
              <a:t>站找安装教程。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751C7E-DF1E-428F-BBB6-5DBE68129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60"/>
          <a:stretch/>
        </p:blipFill>
        <p:spPr>
          <a:xfrm>
            <a:off x="6350984" y="1398146"/>
            <a:ext cx="5406432" cy="37991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7EE9B1-14AA-45FC-BF94-2DD16229A092}"/>
              </a:ext>
            </a:extLst>
          </p:cNvPr>
          <p:cNvSpPr/>
          <p:nvPr/>
        </p:nvSpPr>
        <p:spPr>
          <a:xfrm>
            <a:off x="6424397" y="2837590"/>
            <a:ext cx="2648811" cy="72562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3C6D61-BB00-441F-9DC1-015450BD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0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B4867-7FC2-4F5A-AA11-9162A325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916" y="2902370"/>
            <a:ext cx="8416167" cy="10532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根据自己的需求选择，适合自己的才是最好的！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（也可以都下载试一试）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4C515D-51C6-412B-8DD6-5ACEB2A1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AD085-5C3C-4614-8499-8F79BE2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复习：循环和关系表达式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0C27D-48C6-4514-AE06-112269BC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（</a:t>
            </a:r>
            <a:r>
              <a:rPr lang="en-US" altLang="zh-CN" dirty="0"/>
              <a:t>do-while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Break-continue</a:t>
            </a:r>
          </a:p>
          <a:p>
            <a:r>
              <a:rPr lang="en-US" altLang="zh-CN" dirty="0"/>
              <a:t>If-else</a:t>
            </a:r>
          </a:p>
          <a:p>
            <a:r>
              <a:rPr lang="en-US" altLang="zh-CN" dirty="0"/>
              <a:t>Switch-case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FE8C2-A150-4FA3-84CE-94E21CF6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6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AD085-5C3C-4614-8499-8F79BE2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复习：函数与参数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0C27D-48C6-4514-AE06-112269BC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传值参数</a:t>
            </a:r>
            <a:endParaRPr lang="en-US" altLang="zh-CN" dirty="0"/>
          </a:p>
          <a:p>
            <a:r>
              <a:rPr lang="zh-CN" altLang="en-US" dirty="0"/>
              <a:t>模板函数</a:t>
            </a:r>
            <a:endParaRPr lang="en-US" altLang="zh-CN" dirty="0"/>
          </a:p>
          <a:p>
            <a:r>
              <a:rPr lang="zh-CN" altLang="en-US" dirty="0"/>
              <a:t>参数引用</a:t>
            </a:r>
            <a:endParaRPr lang="en-US" altLang="zh-CN" dirty="0"/>
          </a:p>
          <a:p>
            <a:r>
              <a:rPr lang="zh-CN" altLang="en-US" dirty="0"/>
              <a:t>常量引用参数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D3B9FB-79C3-4222-8136-4F2DD715AB1E}"/>
              </a:ext>
            </a:extLst>
          </p:cNvPr>
          <p:cNvSpPr txBox="1"/>
          <p:nvPr/>
        </p:nvSpPr>
        <p:spPr>
          <a:xfrm>
            <a:off x="4159046" y="1690688"/>
            <a:ext cx="6801956" cy="34163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引用：</a:t>
            </a:r>
            <a:r>
              <a:rPr lang="en-US" altLang="zh-CN" dirty="0"/>
              <a:t>&amp;</a:t>
            </a: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引用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是一个</a:t>
            </a:r>
            <a:r>
              <a:rPr lang="zh-CN" altLang="en-US" b="0" i="0" dirty="0">
                <a:effectLst/>
                <a:highlight>
                  <a:srgbClr val="FFFF00"/>
                </a:highlight>
                <a:latin typeface="Helvetica Neue"/>
              </a:rPr>
              <a:t>别名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，是某个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已存在变量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的另一个名字。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指针：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*</a:t>
            </a: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指针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是一个变量，其值为另一个变量的地址（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如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0xd9051ff730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区别：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不存在空引用。引用必须连接到一块合法的内存。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一旦引用被初始化为一个对象，就不能被指向到另一个对象。指针可以在任何时候指向到另一个对象。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引用必须在创建时被初始化。指针可以在任何时间被初始化。</a:t>
            </a:r>
          </a:p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EA0E06-1963-4BD5-A165-AD9118DA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7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AD085-5C3C-4614-8499-8F79BE2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复习：动态存储分配和异常处理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0C27D-48C6-4514-AE06-112269BC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动态存储分配 </a:t>
            </a:r>
            <a:r>
              <a:rPr lang="en-US" altLang="zh-CN" dirty="0"/>
              <a:t>new </a:t>
            </a:r>
            <a:r>
              <a:rPr lang="zh-CN" altLang="en-US" dirty="0"/>
              <a:t>，</a:t>
            </a:r>
            <a:r>
              <a:rPr lang="en-US" altLang="zh-CN" dirty="0"/>
              <a:t>delete</a:t>
            </a:r>
          </a:p>
          <a:p>
            <a:r>
              <a:rPr lang="zh-CN" altLang="en-US" dirty="0"/>
              <a:t>异常处理 </a:t>
            </a:r>
            <a:r>
              <a:rPr lang="en-US" altLang="zh-CN" dirty="0"/>
              <a:t>try-catch</a:t>
            </a:r>
            <a:r>
              <a:rPr lang="zh-CN" altLang="en-US" dirty="0"/>
              <a:t>，</a:t>
            </a:r>
            <a:r>
              <a:rPr lang="en-US" altLang="zh-CN" dirty="0"/>
              <a:t>throw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E468F-CDB5-4B04-BDF9-CBA342AD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7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AD085-5C3C-4614-8499-8F79BE2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结构：</a:t>
            </a:r>
            <a:r>
              <a:rPr lang="en-US" altLang="zh-CN" dirty="0"/>
              <a:t>struct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0C27D-48C6-4514-AE06-112269BC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简化的类</a:t>
            </a:r>
            <a:r>
              <a:rPr lang="en-US" altLang="zh-CN" dirty="0"/>
              <a:t>class</a:t>
            </a:r>
          </a:p>
          <a:p>
            <a:r>
              <a:rPr lang="zh-CN" altLang="en-US" dirty="0"/>
              <a:t>在这门课中非常常用</a:t>
            </a:r>
            <a:endParaRPr lang="en-US" altLang="zh-CN" dirty="0"/>
          </a:p>
          <a:p>
            <a:r>
              <a:rPr lang="zh-CN" altLang="en-US" dirty="0"/>
              <a:t>一般不包含成员函数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F9FC35-E771-447F-A8E3-2E8BECD4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50" y="2330240"/>
            <a:ext cx="4009602" cy="300720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6E5D7-99FB-4DED-91C2-C7EBFEB2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8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AD085-5C3C-4614-8499-8F79BE2F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041"/>
          </a:xfrm>
        </p:spPr>
        <p:txBody>
          <a:bodyPr/>
          <a:lstStyle/>
          <a:p>
            <a:r>
              <a:rPr lang="zh-CN" altLang="en-US" dirty="0"/>
              <a:t>类和对象：</a:t>
            </a:r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0C27D-48C6-4514-AE06-112269BC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9657"/>
            <a:ext cx="5078852" cy="4867306"/>
          </a:xfrm>
        </p:spPr>
        <p:txBody>
          <a:bodyPr>
            <a:normAutofit/>
          </a:bodyPr>
          <a:lstStyle/>
          <a:p>
            <a:r>
              <a:rPr lang="zh-CN" altLang="en-US" dirty="0"/>
              <a:t>类成员访问属性</a:t>
            </a:r>
            <a:endParaRPr lang="en-US" altLang="zh-CN" dirty="0"/>
          </a:p>
          <a:p>
            <a:r>
              <a:rPr lang="zh-CN" altLang="en-US" dirty="0"/>
              <a:t>构造 析构函数 拷贝构造函数</a:t>
            </a:r>
            <a:endParaRPr lang="en-US" altLang="zh-CN" dirty="0"/>
          </a:p>
          <a:p>
            <a:r>
              <a:rPr lang="zh-CN" altLang="en-US" dirty="0"/>
              <a:t>静态变量 </a:t>
            </a:r>
            <a:r>
              <a:rPr lang="en-GB" altLang="zh-CN" i="0" dirty="0">
                <a:solidFill>
                  <a:srgbClr val="333333"/>
                </a:solidFill>
                <a:effectLst/>
                <a:latin typeface="Helvetica Neue"/>
              </a:rPr>
              <a:t>static</a:t>
            </a:r>
            <a:endParaRPr lang="en-US" altLang="zh-CN" dirty="0"/>
          </a:p>
          <a:p>
            <a:r>
              <a:rPr lang="zh-CN" altLang="en-US" dirty="0"/>
              <a:t>模板类</a:t>
            </a:r>
            <a:endParaRPr lang="en-US" altLang="zh-CN" dirty="0"/>
          </a:p>
          <a:p>
            <a:r>
              <a:rPr lang="zh-CN" altLang="en-US" dirty="0"/>
              <a:t>友元 </a:t>
            </a:r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继承 </a:t>
            </a:r>
            <a:endParaRPr lang="en-US" altLang="zh-CN" dirty="0"/>
          </a:p>
          <a:p>
            <a:r>
              <a:rPr lang="zh-CN" altLang="en-US" strike="sngStrike" dirty="0"/>
              <a:t>多态 虚函数</a:t>
            </a:r>
            <a:endParaRPr lang="en-US" altLang="zh-CN" strike="sngStrike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44F424-AF60-4887-AB05-6626B7A28988}"/>
              </a:ext>
            </a:extLst>
          </p:cNvPr>
          <p:cNvSpPr txBox="1"/>
          <p:nvPr/>
        </p:nvSpPr>
        <p:spPr>
          <a:xfrm>
            <a:off x="6141719" y="3288891"/>
            <a:ext cx="579464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不是类的成员函数，可以访问类的私有成员和保护成员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2FEB8B-7C74-4AAB-BEBB-D08330CF648D}"/>
              </a:ext>
            </a:extLst>
          </p:cNvPr>
          <p:cNvSpPr txBox="1"/>
          <p:nvPr/>
        </p:nvSpPr>
        <p:spPr>
          <a:xfrm>
            <a:off x="6798023" y="866477"/>
            <a:ext cx="4131023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Public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类外部可访问，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trike="sngStrike" dirty="0"/>
              <a:t>Protected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派生类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类和友元函数可访问，</a:t>
            </a:r>
            <a:endParaRPr lang="en-US" altLang="zh-CN" dirty="0"/>
          </a:p>
          <a:p>
            <a:r>
              <a:rPr lang="en-US" altLang="zh-CN" dirty="0"/>
              <a:t>Private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只有类和友元函数可访问。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FAFD7F-B061-45C6-BCF8-294B451C824A}"/>
              </a:ext>
            </a:extLst>
          </p:cNvPr>
          <p:cNvSpPr txBox="1"/>
          <p:nvPr/>
        </p:nvSpPr>
        <p:spPr>
          <a:xfrm>
            <a:off x="5766128" y="1859950"/>
            <a:ext cx="63688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创建对象时使用同一类中已存在的对象来初始化新创建的对象。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F15D6-79DA-4BFF-897A-D77CBD72DA70}"/>
              </a:ext>
            </a:extLst>
          </p:cNvPr>
          <p:cNvSpPr txBox="1"/>
          <p:nvPr/>
        </p:nvSpPr>
        <p:spPr>
          <a:xfrm>
            <a:off x="7475957" y="2365862"/>
            <a:ext cx="310011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类中静态对象只有一个副本。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27BF62-56F3-4CC6-BD82-F29D366A362A}"/>
              </a:ext>
            </a:extLst>
          </p:cNvPr>
          <p:cNvSpPr txBox="1"/>
          <p:nvPr/>
        </p:nvSpPr>
        <p:spPr>
          <a:xfrm>
            <a:off x="6380153" y="3842588"/>
            <a:ext cx="478142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每一个对象都能通过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this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来访问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自己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的地址。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15C161-EF53-4375-8260-78DD1861003B}"/>
              </a:ext>
            </a:extLst>
          </p:cNvPr>
          <p:cNvSpPr txBox="1"/>
          <p:nvPr/>
        </p:nvSpPr>
        <p:spPr>
          <a:xfrm>
            <a:off x="6223327" y="4450504"/>
            <a:ext cx="51304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公有继承：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is-a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关系；私有保护继承：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has-a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关系。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976EDC-DB7D-4E2F-86F9-15D7C0F6656C}"/>
              </a:ext>
            </a:extLst>
          </p:cNvPr>
          <p:cNvSpPr txBox="1"/>
          <p:nvPr/>
        </p:nvSpPr>
        <p:spPr>
          <a:xfrm>
            <a:off x="6180802" y="5004201"/>
            <a:ext cx="536546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多种形态：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同一个函数名在基类和派生类功能不同。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虚函数：在基类中用</a:t>
            </a:r>
            <a:r>
              <a:rPr lang="en-US" altLang="zh-CN" b="1" dirty="0"/>
              <a:t>virtual</a:t>
            </a:r>
            <a:r>
              <a:rPr lang="zh-CN" altLang="en-US" dirty="0"/>
              <a:t>声明。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86A7B-316C-41A0-A0BD-44400AB4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F3CA5-F74D-4E59-9427-ABA68234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代码规范和编程习惯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A5E8C-D4D5-46FA-8633-D3DDD482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写注释：程序功能，函数功能，变量名解释；</a:t>
            </a:r>
            <a:endParaRPr lang="en-US" altLang="zh-CN" dirty="0"/>
          </a:p>
          <a:p>
            <a:r>
              <a:rPr lang="zh-CN" altLang="en-US" dirty="0"/>
              <a:t>规范命名，不要偷懒；</a:t>
            </a:r>
            <a:endParaRPr lang="en-US" altLang="zh-CN" dirty="0"/>
          </a:p>
          <a:p>
            <a:r>
              <a:rPr lang="zh-CN" altLang="en-US" dirty="0"/>
              <a:t>代码可读性；</a:t>
            </a:r>
            <a:endParaRPr lang="en-US" altLang="zh-CN" dirty="0"/>
          </a:p>
          <a:p>
            <a:r>
              <a:rPr lang="zh-CN" altLang="en-US" dirty="0"/>
              <a:t>。。。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50F9D-9331-4DB9-A15F-5C07CF41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7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7EBC490-DD21-4611-ABF0-5698A2AB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021" y="2856445"/>
            <a:ext cx="1379957" cy="1145110"/>
          </a:xfrm>
        </p:spPr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AF7E32-FF9D-4579-A474-576E2D8C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摘要缩放定位 4">
                <a:extLst>
                  <a:ext uri="{FF2B5EF4-FFF2-40B4-BE49-F238E27FC236}">
                    <a16:creationId xmlns:a16="http://schemas.microsoft.com/office/drawing/2014/main" id="{A0509C9D-D949-49F8-B7AF-97DBF41573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841625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8A0D3D8D-D6F6-4BBD-B1DE-4B44CB768E62}">
                    <psuz:zmPr id="{216F3400-806B-4FBA-9166-E30722DDF65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AC40960-8F73-48AE-809D-4552DC4E8CFD}">
                    <psuz:zmPr id="{EF271242-D773-4260-B673-5AA35F9F790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1EC75AE-59A6-4416-B5B9-3235E2CDB419}">
                    <psuz:zmPr id="{C5BC7103-E84D-4578-A315-E71DB0D46FB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9FCC493-703A-4E24-822C-7B71C4EE34FC}">
                    <psuz:zmPr id="{E45DE1A0-0EE9-4061-B3BC-AA304982328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摘要缩放定位 4">
                <a:extLst>
                  <a:ext uri="{FF2B5EF4-FFF2-40B4-BE49-F238E27FC236}">
                    <a16:creationId xmlns:a16="http://schemas.microsoft.com/office/drawing/2014/main" id="{A0509C9D-D949-49F8-B7AF-97DBF41573F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图片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4966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图片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27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图片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4966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图片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127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EC6B5DE0-1264-4B9B-BCED-3978800282C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摘要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971F26-5A93-4CB5-A70D-C19F650F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9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FCD9A-7D64-43FE-9CD6-212985E1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084" y="2408355"/>
            <a:ext cx="4625831" cy="2041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比考试更重要的事情：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学会查资料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培养良好的编程习惯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3A1A94-831B-4172-B38D-6AA9FAFE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1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AD085-5C3C-4614-8499-8F79BE2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推荐资料：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AE2D32-00CD-4E59-BC0B-BA526C276024}"/>
              </a:ext>
            </a:extLst>
          </p:cNvPr>
          <p:cNvSpPr txBox="1"/>
          <p:nvPr/>
        </p:nvSpPr>
        <p:spPr>
          <a:xfrm>
            <a:off x="1132678" y="5132438"/>
            <a:ext cx="248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b="1" i="0" dirty="0">
                <a:solidFill>
                  <a:srgbClr val="323232"/>
                </a:solidFill>
                <a:effectLst/>
                <a:latin typeface="Verdana" panose="020B0604030504040204" pitchFamily="34" charset="0"/>
              </a:rPr>
              <a:t>C++ Primer Plus </a:t>
            </a:r>
          </a:p>
          <a:p>
            <a:pPr algn="ctr"/>
            <a:r>
              <a:rPr lang="zh-CN" altLang="fr-FR" b="1" i="0" dirty="0">
                <a:solidFill>
                  <a:srgbClr val="323232"/>
                </a:solidFill>
                <a:effectLst/>
                <a:latin typeface="Verdana" panose="020B0604030504040204" pitchFamily="34" charset="0"/>
              </a:rPr>
              <a:t>第</a:t>
            </a:r>
            <a:r>
              <a:rPr lang="fr-FR" altLang="zh-CN" b="1" i="0" dirty="0">
                <a:solidFill>
                  <a:srgbClr val="323232"/>
                </a:solidFill>
                <a:effectLst/>
                <a:latin typeface="Verdana" panose="020B0604030504040204" pitchFamily="34" charset="0"/>
              </a:rPr>
              <a:t>6</a:t>
            </a:r>
            <a:r>
              <a:rPr lang="zh-CN" altLang="fr-FR" b="1" i="0" dirty="0">
                <a:solidFill>
                  <a:srgbClr val="323232"/>
                </a:solidFill>
                <a:effectLst/>
                <a:latin typeface="Verdana" panose="020B0604030504040204" pitchFamily="34" charset="0"/>
              </a:rPr>
              <a:t>版 中文版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2E7187-18B8-42BB-9658-2F961619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78" y="1690688"/>
            <a:ext cx="2352692" cy="3128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D56A9B-048D-4128-B934-85D6DB81C259}"/>
              </a:ext>
            </a:extLst>
          </p:cNvPr>
          <p:cNvSpPr txBox="1"/>
          <p:nvPr/>
        </p:nvSpPr>
        <p:spPr>
          <a:xfrm>
            <a:off x="784617" y="5804423"/>
            <a:ext cx="318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当字典用，遇到不会的再去查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BABE7B-0AD8-4DC0-B854-FE8FC486EEA9}"/>
              </a:ext>
            </a:extLst>
          </p:cNvPr>
          <p:cNvSpPr txBox="1"/>
          <p:nvPr/>
        </p:nvSpPr>
        <p:spPr>
          <a:xfrm>
            <a:off x="4392154" y="5250425"/>
            <a:ext cx="2986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hlinkClick r:id="rId3"/>
              </a:rPr>
              <a:t>https://docs.microsoft.com/zh-cn/cpp/cpp/cpp-language-reference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0034F0C-F177-4DCC-BA0C-0D89B4FCF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23"/>
          <a:stretch/>
        </p:blipFill>
        <p:spPr>
          <a:xfrm>
            <a:off x="4302274" y="1805677"/>
            <a:ext cx="3166309" cy="31675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9D30785-DE3D-4D47-ABAE-0D445F06D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916" y="1067535"/>
            <a:ext cx="2652732" cy="52864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A4B6D96-7E6E-4566-9FC6-26E3B216843E}"/>
              </a:ext>
            </a:extLst>
          </p:cNvPr>
          <p:cNvSpPr txBox="1"/>
          <p:nvPr/>
        </p:nvSpPr>
        <p:spPr>
          <a:xfrm>
            <a:off x="8470916" y="1764632"/>
            <a:ext cx="2986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6"/>
              </a:rPr>
              <a:t>https://www.runoob.com/cplusplus/cpp-tutorial.html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C632C2-339A-43F2-B5AE-8A82BA357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682" y="2750580"/>
            <a:ext cx="3947016" cy="25847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266FCCD-FA42-47CB-98CE-6A9251C07175}"/>
              </a:ext>
            </a:extLst>
          </p:cNvPr>
          <p:cNvSpPr txBox="1"/>
          <p:nvPr/>
        </p:nvSpPr>
        <p:spPr>
          <a:xfrm>
            <a:off x="8293935" y="5527424"/>
            <a:ext cx="3340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8"/>
              </a:rPr>
              <a:t>https://en.cppreference.com/w/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5859E0-A990-482E-8FE5-CEDC56C9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6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AD085-5C3C-4614-8499-8F79BE2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推荐资料 数据结构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0B1930-93E8-45D5-A9E2-7A7B9F380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649" y="1690688"/>
            <a:ext cx="2990872" cy="350998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9D4086-174C-4EA0-86F3-4A93A753C1C7}"/>
              </a:ext>
            </a:extLst>
          </p:cNvPr>
          <p:cNvSpPr txBox="1"/>
          <p:nvPr/>
        </p:nvSpPr>
        <p:spPr>
          <a:xfrm>
            <a:off x="1248942" y="5521385"/>
            <a:ext cx="2650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323232"/>
                </a:solidFill>
                <a:effectLst/>
                <a:latin typeface="Verdana" panose="020B0604030504040204" pitchFamily="34" charset="0"/>
              </a:rPr>
              <a:t>数据结构、算法与应用</a:t>
            </a:r>
            <a:endParaRPr lang="en-US" altLang="zh-CN" b="1" i="0" dirty="0">
              <a:solidFill>
                <a:srgbClr val="323232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altLang="zh-CN" b="1" i="0" dirty="0">
                <a:solidFill>
                  <a:srgbClr val="323232"/>
                </a:solidFill>
                <a:effectLst/>
                <a:latin typeface="Verdana" panose="020B0604030504040204" pitchFamily="34" charset="0"/>
              </a:rPr>
              <a:t>C++</a:t>
            </a:r>
            <a:r>
              <a:rPr lang="zh-CN" altLang="en-US" b="1" i="0" dirty="0">
                <a:solidFill>
                  <a:srgbClr val="323232"/>
                </a:solidFill>
                <a:effectLst/>
                <a:latin typeface="Verdana" panose="020B0604030504040204" pitchFamily="34" charset="0"/>
              </a:rPr>
              <a:t>语言描述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F7243E-4136-408A-94CA-8D719580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93" y="1690687"/>
            <a:ext cx="3112512" cy="33296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1A41EC3-607A-4642-9380-8A9A611D5B15}"/>
              </a:ext>
            </a:extLst>
          </p:cNvPr>
          <p:cNvSpPr txBox="1"/>
          <p:nvPr/>
        </p:nvSpPr>
        <p:spPr>
          <a:xfrm>
            <a:off x="5484925" y="5659884"/>
            <a:ext cx="1570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23232"/>
                </a:solidFill>
                <a:effectLst/>
                <a:latin typeface="Verdana" panose="020B0604030504040204" pitchFamily="34" charset="0"/>
              </a:rPr>
              <a:t>大话数据结构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986FF0-2B1C-4CA8-9DCD-CFCEAA5CB41C}"/>
              </a:ext>
            </a:extLst>
          </p:cNvPr>
          <p:cNvSpPr txBox="1"/>
          <p:nvPr/>
        </p:nvSpPr>
        <p:spPr>
          <a:xfrm>
            <a:off x="8629281" y="1549071"/>
            <a:ext cx="2284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其他：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  神书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《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算法导论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《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算法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》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（第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版） 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《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啊哈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!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算法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》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《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算法图解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》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529356-6D17-40FD-AAEE-524771DC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7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FDBFC-2932-3894-3DD4-0F750D2F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推荐资料：找代码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733DC-8BA4-AA8F-A8EC-08CBEA68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15A03C-FF90-148E-167C-4D20FFCD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88" y="2862952"/>
            <a:ext cx="2639199" cy="13786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FCBEA0-D2E2-995D-DD27-2D3380D5F8E5}"/>
              </a:ext>
            </a:extLst>
          </p:cNvPr>
          <p:cNvSpPr txBox="1"/>
          <p:nvPr/>
        </p:nvSpPr>
        <p:spPr>
          <a:xfrm>
            <a:off x="1782897" y="4589287"/>
            <a:ext cx="260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https://leetcode-cn.com/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304FE6-B8D2-2307-4A9B-9A1A96A5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08670"/>
            <a:ext cx="5516836" cy="8406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4D59EBC-BB4D-ED28-1BAB-09FFF2DF1CC1}"/>
              </a:ext>
            </a:extLst>
          </p:cNvPr>
          <p:cNvSpPr txBox="1"/>
          <p:nvPr/>
        </p:nvSpPr>
        <p:spPr>
          <a:xfrm>
            <a:off x="7944956" y="4589287"/>
            <a:ext cx="213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https://github.com/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68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810A-C1D0-44E1-83E7-547DC1AF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编辑器的选择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91E22-8F65-4050-B97B-4415C378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 C++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D10A7D-2743-4169-9E31-579B7F3C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94" y="1825625"/>
            <a:ext cx="9102106" cy="45570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A6561D-1072-46DB-9084-39622C03871A}"/>
              </a:ext>
            </a:extLst>
          </p:cNvPr>
          <p:cNvSpPr txBox="1"/>
          <p:nvPr/>
        </p:nvSpPr>
        <p:spPr>
          <a:xfrm>
            <a:off x="660290" y="2625213"/>
            <a:ext cx="2607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新手友好 简单好用；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没有自动补全和</a:t>
            </a:r>
            <a:r>
              <a:rPr lang="en-US" altLang="zh-CN" dirty="0"/>
              <a:t>Debug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轻量级；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报错提示不友好。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E1712-3910-42C3-9BEF-FF4B6DCE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7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810A-C1D0-44E1-83E7-547DC1AF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编辑器的选择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66EA9-A55D-49AE-9F6D-D7AA6EE4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336" y="1984533"/>
            <a:ext cx="3824315" cy="35909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DCEACE-059E-4012-85FE-F432D27E0B33}"/>
              </a:ext>
            </a:extLst>
          </p:cNvPr>
          <p:cNvSpPr txBox="1"/>
          <p:nvPr/>
        </p:nvSpPr>
        <p:spPr>
          <a:xfrm>
            <a:off x="4497274" y="1007705"/>
            <a:ext cx="31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hlinkClick r:id="rId3"/>
              </a:rPr>
              <a:t>https://code.visualstudio.com/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B3C5DC-D327-4F03-AAA2-1B782213B8F7}"/>
              </a:ext>
            </a:extLst>
          </p:cNvPr>
          <p:cNvSpPr txBox="1"/>
          <p:nvPr/>
        </p:nvSpPr>
        <p:spPr>
          <a:xfrm>
            <a:off x="898331" y="2159164"/>
            <a:ext cx="5254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全能的轻量级编辑器（可运行多种语言）；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超棒的自动补全和</a:t>
            </a:r>
            <a:r>
              <a:rPr lang="en-US" altLang="zh-CN" dirty="0"/>
              <a:t>Debug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自由；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安装、配置有一点点麻烦（</a:t>
            </a:r>
            <a:r>
              <a:rPr lang="en-US" altLang="zh-CN" dirty="0"/>
              <a:t>B</a:t>
            </a:r>
            <a:r>
              <a:rPr lang="zh-CN" altLang="en-US" dirty="0"/>
              <a:t>站教程时长</a:t>
            </a:r>
            <a:r>
              <a:rPr lang="en-US" altLang="zh-CN" dirty="0"/>
              <a:t>10</a:t>
            </a:r>
            <a:r>
              <a:rPr lang="zh-CN" altLang="en-US" dirty="0"/>
              <a:t>分钟）；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大约要</a:t>
            </a:r>
            <a:r>
              <a:rPr lang="en-US" altLang="zh-CN" dirty="0"/>
              <a:t>300MB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都可以用！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6EEDF3-E5EB-422D-9E5F-113B6D4CFC70}"/>
              </a:ext>
            </a:extLst>
          </p:cNvPr>
          <p:cNvSpPr txBox="1"/>
          <p:nvPr/>
        </p:nvSpPr>
        <p:spPr>
          <a:xfrm>
            <a:off x="838200" y="5850295"/>
            <a:ext cx="57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配置提示：下载</a:t>
            </a:r>
            <a:r>
              <a:rPr lang="en-GB" altLang="zh-CN" dirty="0"/>
              <a:t>MinGW</a:t>
            </a:r>
            <a:r>
              <a:rPr lang="zh-CN" altLang="en-US" dirty="0"/>
              <a:t>；修改编码，不然中文会乱码。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E0CBC52-57EF-4A7B-AA36-3473127B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1848"/>
            <a:ext cx="10515600" cy="4351338"/>
          </a:xfrm>
        </p:spPr>
        <p:txBody>
          <a:bodyPr/>
          <a:lstStyle/>
          <a:p>
            <a:r>
              <a:rPr lang="en-US" altLang="zh-CN" dirty="0"/>
              <a:t>Visual Studio Code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VSCode</a:t>
            </a:r>
            <a:r>
              <a:rPr lang="en-US" altLang="zh-CN" dirty="0"/>
              <a:t>) </a:t>
            </a:r>
            <a:r>
              <a:rPr lang="zh-CN" altLang="en-US" dirty="0"/>
              <a:t>推荐使用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27940D-445C-4281-8C17-A62F8C66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3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810A-C1D0-44E1-83E7-547DC1AF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编辑器的选择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91E22-8F65-4050-B97B-4415C378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 Studio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A6561D-1072-46DB-9084-39622C03871A}"/>
              </a:ext>
            </a:extLst>
          </p:cNvPr>
          <p:cNvSpPr txBox="1"/>
          <p:nvPr/>
        </p:nvSpPr>
        <p:spPr>
          <a:xfrm>
            <a:off x="550270" y="2572119"/>
            <a:ext cx="3185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主流的</a:t>
            </a:r>
            <a:r>
              <a:rPr lang="en-US" altLang="zh-CN" dirty="0"/>
              <a:t>IDE</a:t>
            </a:r>
            <a:r>
              <a:rPr lang="zh-CN" altLang="en-US" dirty="0"/>
              <a:t>（集成开发环境）；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最适合</a:t>
            </a:r>
            <a:r>
              <a:rPr lang="en-US" altLang="zh-CN" dirty="0"/>
              <a:t>C++</a:t>
            </a:r>
            <a:r>
              <a:rPr lang="zh-CN" altLang="en-US" dirty="0"/>
              <a:t>的编辑器；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超棒的自动补全和</a:t>
            </a:r>
            <a:r>
              <a:rPr lang="en-US" altLang="zh-CN" dirty="0"/>
              <a:t>Debug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启动缓慢，编译缓慢；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绝大多数功能都用不到；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大约要</a:t>
            </a:r>
            <a:r>
              <a:rPr lang="en-US" altLang="zh-CN" dirty="0"/>
              <a:t>11GB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2D4763-2541-41D3-BF63-39A3FAC4281A}"/>
              </a:ext>
            </a:extLst>
          </p:cNvPr>
          <p:cNvSpPr txBox="1"/>
          <p:nvPr/>
        </p:nvSpPr>
        <p:spPr>
          <a:xfrm>
            <a:off x="4394035" y="1142926"/>
            <a:ext cx="643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hlinkClick r:id="rId2"/>
              </a:rPr>
              <a:t>https://visualstudio.microsoft.com/zh-hans/free-developer-offers/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D328DB-BAD0-480C-9A90-B54B59E2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0" y="5669753"/>
            <a:ext cx="2814658" cy="10144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AEA361E-84D4-4991-8E4C-ACBF3469F0EA}"/>
              </a:ext>
            </a:extLst>
          </p:cNvPr>
          <p:cNvSpPr txBox="1"/>
          <p:nvPr/>
        </p:nvSpPr>
        <p:spPr>
          <a:xfrm>
            <a:off x="4261299" y="6123543"/>
            <a:ext cx="266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mac</a:t>
            </a:r>
            <a:r>
              <a:rPr lang="zh-CN" altLang="en-US" dirty="0">
                <a:solidFill>
                  <a:srgbClr val="FF0000"/>
                </a:solidFill>
              </a:rPr>
              <a:t>用户慎用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BC41D-AC84-4DEE-995F-54B011A9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EC535F-C373-0BFD-31E1-0403223E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0" y="1934354"/>
            <a:ext cx="7820082" cy="4133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C32A30-77D5-4562-BC26-B4B8F0CFFFF9}"/>
              </a:ext>
            </a:extLst>
          </p:cNvPr>
          <p:cNvSpPr txBox="1"/>
          <p:nvPr/>
        </p:nvSpPr>
        <p:spPr>
          <a:xfrm>
            <a:off x="5489348" y="2344762"/>
            <a:ext cx="148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Community</a:t>
            </a:r>
            <a:r>
              <a:rPr lang="zh-CN" altLang="en-US" dirty="0">
                <a:solidFill>
                  <a:srgbClr val="7030A0"/>
                </a:solidFill>
              </a:rPr>
              <a:t>：免费版</a:t>
            </a:r>
          </a:p>
        </p:txBody>
      </p:sp>
    </p:spTree>
    <p:extLst>
      <p:ext uri="{BB962C8B-B14F-4D97-AF65-F5344CB8AC3E}">
        <p14:creationId xmlns:p14="http://schemas.microsoft.com/office/powerpoint/2010/main" val="308095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2054</TotalTime>
  <Words>782</Words>
  <Application>Microsoft Office PowerPoint</Application>
  <PresentationFormat>宽屏</PresentationFormat>
  <Paragraphs>148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Helvetica Neue</vt:lpstr>
      <vt:lpstr>等线</vt:lpstr>
      <vt:lpstr>Arial</vt:lpstr>
      <vt:lpstr>Calibri</vt:lpstr>
      <vt:lpstr>Calibri Light</vt:lpstr>
      <vt:lpstr>Verdana</vt:lpstr>
      <vt:lpstr>Office Theme</vt:lpstr>
      <vt:lpstr>编辑器及C++基础</vt:lpstr>
      <vt:lpstr>PowerPoint 演示文稿</vt:lpstr>
      <vt:lpstr>PowerPoint 演示文稿</vt:lpstr>
      <vt:lpstr>推荐资料：C++</vt:lpstr>
      <vt:lpstr>推荐资料 数据结构</vt:lpstr>
      <vt:lpstr>推荐资料：找代码</vt:lpstr>
      <vt:lpstr>编辑器的选择</vt:lpstr>
      <vt:lpstr>编辑器的选择</vt:lpstr>
      <vt:lpstr>编辑器的选择</vt:lpstr>
      <vt:lpstr>PowerPoint 演示文稿</vt:lpstr>
      <vt:lpstr>PowerPoint 演示文稿</vt:lpstr>
      <vt:lpstr>复习：循环和关系表达式</vt:lpstr>
      <vt:lpstr>复习：函数与参数</vt:lpstr>
      <vt:lpstr>复习：动态存储分配和异常处理</vt:lpstr>
      <vt:lpstr>结构：struct</vt:lpstr>
      <vt:lpstr>类和对象：class</vt:lpstr>
      <vt:lpstr>代码规范和编程习惯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编译器及C++基础</dc:title>
  <dc:creator>蒋文馨</dc:creator>
  <cp:lastModifiedBy>蒋文馨</cp:lastModifiedBy>
  <cp:revision>25</cp:revision>
  <dcterms:created xsi:type="dcterms:W3CDTF">2022-03-03T05:53:52Z</dcterms:created>
  <dcterms:modified xsi:type="dcterms:W3CDTF">2022-07-08T12:12:14Z</dcterms:modified>
</cp:coreProperties>
</file>