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61" r:id="rId5"/>
    <p:sldId id="262" r:id="rId6"/>
    <p:sldId id="263" r:id="rId7"/>
    <p:sldId id="264" r:id="rId8"/>
    <p:sldId id="260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0BD1A45-DA55-4886-975E-F6193E78FF4A}">
          <p14:sldIdLst>
            <p14:sldId id="256"/>
            <p14:sldId id="259"/>
          </p14:sldIdLst>
        </p14:section>
        <p14:section name="查找文献" id="{828596A9-11F4-472F-A2AC-60FC582FD6B8}">
          <p14:sldIdLst>
            <p14:sldId id="257"/>
            <p14:sldId id="261"/>
            <p14:sldId id="262"/>
            <p14:sldId id="263"/>
            <p14:sldId id="264"/>
          </p14:sldIdLst>
        </p14:section>
        <p14:section name="静态链表" id="{E3EDABA4-B8C7-42E9-8D4C-80F792ECEEA3}">
          <p14:sldIdLst>
            <p14:sldId id="260"/>
          </p14:sldIdLst>
        </p14:section>
        <p14:section name="栈和队列" id="{5BF0FC6A-F2C9-446E-A882-553E5C720B5B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9B3B5-8817-4A27-BFFA-146E8173139D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DCE83-D7B0-4556-8285-972B3AB34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26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angwx7@qq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ilibili.com/video/BV1bx41177i4?from=search&amp;seid=3355367401935958537&amp;spm_id_from=333.337.0.0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C3C9B-6B78-45D3-974F-7BAA13E68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查找文献及栈和队列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B02682-45D9-4802-8EAD-741112E3E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zh-CN" altLang="en-US" dirty="0"/>
              <a:t>数学学院  蒋文馨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jiangwx7@qq.com</a:t>
            </a:r>
            <a:endParaRPr lang="en-US" altLang="zh-CN" dirty="0"/>
          </a:p>
          <a:p>
            <a:r>
              <a:rPr lang="en-US" altLang="zh-CN" dirty="0"/>
              <a:t>2022.4.3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85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547FC-50CE-4AAB-AE1E-7E04B1B4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28A0B-7B3D-486C-814C-C70B179E6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数模</a:t>
            </a:r>
            <a:r>
              <a:rPr lang="en-US" altLang="zh-CN" dirty="0"/>
              <a:t>/</a:t>
            </a:r>
            <a:r>
              <a:rPr lang="zh-CN" altLang="en-US" dirty="0"/>
              <a:t>科研</a:t>
            </a:r>
            <a:r>
              <a:rPr lang="en-US" altLang="zh-CN" dirty="0"/>
              <a:t>/</a:t>
            </a:r>
            <a:r>
              <a:rPr lang="zh-CN" altLang="en-US" dirty="0"/>
              <a:t>毕业论文如何查文献</a:t>
            </a:r>
            <a:endParaRPr lang="en-US" altLang="zh-CN" dirty="0"/>
          </a:p>
          <a:p>
            <a:r>
              <a:rPr lang="zh-CN" altLang="en-US" dirty="0"/>
              <a:t>浅谈静态链表</a:t>
            </a:r>
            <a:endParaRPr lang="en-US" altLang="zh-CN" dirty="0"/>
          </a:p>
          <a:p>
            <a:r>
              <a:rPr lang="zh-CN" altLang="en-US" dirty="0"/>
              <a:t>栈和队列</a:t>
            </a:r>
            <a:r>
              <a:rPr lang="en-US" altLang="zh-CN" dirty="0"/>
              <a:t>--</a:t>
            </a:r>
            <a:r>
              <a:rPr lang="zh-CN" altLang="en-US" dirty="0"/>
              <a:t>应用频率最高的数据结构</a:t>
            </a:r>
            <a:endParaRPr lang="en-US" altLang="zh-CN" dirty="0"/>
          </a:p>
          <a:p>
            <a:r>
              <a:rPr lang="zh-CN" altLang="en-US" dirty="0"/>
              <a:t>答疑</a:t>
            </a:r>
          </a:p>
        </p:txBody>
      </p:sp>
    </p:spTree>
    <p:extLst>
      <p:ext uri="{BB962C8B-B14F-4D97-AF65-F5344CB8AC3E}">
        <p14:creationId xmlns:p14="http://schemas.microsoft.com/office/powerpoint/2010/main" val="36160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4E545-B54A-4D04-9B77-1EA845E6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数模如何查文献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376E7-F7AA-4D44-AA83-354D6BD45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比赛的关键：</a:t>
            </a:r>
            <a:endParaRPr lang="en-US" altLang="zh-CN" dirty="0"/>
          </a:p>
          <a:p>
            <a:pPr lvl="1"/>
            <a:r>
              <a:rPr lang="zh-CN" altLang="en-US" dirty="0"/>
              <a:t>建立数学模型：例如“微分方程”，“运筹优化问题：（非）线性方程组”，“基于统计的模型”</a:t>
            </a:r>
            <a:endParaRPr lang="en-US" altLang="zh-CN" dirty="0"/>
          </a:p>
          <a:p>
            <a:pPr lvl="1"/>
            <a:r>
              <a:rPr lang="zh-CN" altLang="en-US" dirty="0"/>
              <a:t>找到更好的解题方法：比如数值计算中收敛更快，拟合更好，甚至计算量小（论文亮点 获奖关键）</a:t>
            </a:r>
            <a:r>
              <a:rPr lang="zh-CN" altLang="en-US" i="1" dirty="0">
                <a:solidFill>
                  <a:schemeClr val="bg2">
                    <a:lumMod val="50000"/>
                  </a:schemeClr>
                </a:solidFill>
              </a:rPr>
              <a:t>参见科研如何查找文献</a:t>
            </a:r>
            <a:endParaRPr lang="en-US" altLang="zh-CN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dirty="0"/>
              <a:t>找关键词</a:t>
            </a:r>
            <a:r>
              <a:rPr lang="en-US" altLang="zh-CN" dirty="0"/>
              <a:t>-&gt;</a:t>
            </a:r>
            <a:r>
              <a:rPr lang="zh-CN" altLang="en-US" dirty="0"/>
              <a:t>用一句话概括题目</a:t>
            </a:r>
            <a:endParaRPr lang="en-US" altLang="zh-CN" dirty="0"/>
          </a:p>
          <a:p>
            <a:pPr lvl="1"/>
            <a:r>
              <a:rPr lang="zh-CN" altLang="en-US" dirty="0"/>
              <a:t>研究</a:t>
            </a:r>
            <a:r>
              <a:rPr lang="en-US" altLang="zh-CN" dirty="0"/>
              <a:t>xxx</a:t>
            </a:r>
            <a:r>
              <a:rPr lang="zh-CN" altLang="en-US" dirty="0"/>
              <a:t>问题：例如“研究</a:t>
            </a:r>
            <a:r>
              <a:rPr lang="zh-CN" altLang="en-US" b="1" dirty="0"/>
              <a:t>射电望远镜反射面形状</a:t>
            </a:r>
            <a:r>
              <a:rPr lang="zh-CN" altLang="en-US" dirty="0"/>
              <a:t>的调节问题”</a:t>
            </a:r>
            <a:endParaRPr lang="en-US" altLang="zh-CN" dirty="0"/>
          </a:p>
          <a:p>
            <a:pPr lvl="1"/>
            <a:r>
              <a:rPr lang="zh-CN" altLang="en-US" dirty="0"/>
              <a:t>设计</a:t>
            </a:r>
            <a:r>
              <a:rPr lang="en-US" altLang="zh-CN" dirty="0"/>
              <a:t>xx</a:t>
            </a:r>
            <a:r>
              <a:rPr lang="zh-CN" altLang="en-US" dirty="0"/>
              <a:t>来达成</a:t>
            </a:r>
            <a:r>
              <a:rPr lang="en-US" altLang="zh-CN" dirty="0"/>
              <a:t>xx</a:t>
            </a:r>
            <a:r>
              <a:rPr lang="zh-CN" altLang="en-US" dirty="0"/>
              <a:t>目的：例如“设计</a:t>
            </a:r>
            <a:r>
              <a:rPr lang="zh-CN" altLang="en-US" b="1" dirty="0"/>
              <a:t>乙醇制备</a:t>
            </a:r>
            <a:r>
              <a:rPr lang="en-US" altLang="zh-CN" b="1" dirty="0"/>
              <a:t>C4</a:t>
            </a:r>
            <a:r>
              <a:rPr lang="zh-CN" altLang="en-US" b="1" dirty="0"/>
              <a:t>化合物的化学反应条件</a:t>
            </a:r>
            <a:r>
              <a:rPr lang="zh-CN" altLang="en-US" dirty="0"/>
              <a:t>，使</a:t>
            </a:r>
            <a:r>
              <a:rPr lang="zh-CN" altLang="en-US" b="1" dirty="0"/>
              <a:t>转化率</a:t>
            </a:r>
            <a:r>
              <a:rPr lang="zh-CN" altLang="en-US" dirty="0"/>
              <a:t>最高”</a:t>
            </a:r>
            <a:endParaRPr lang="en-US" altLang="zh-CN" dirty="0"/>
          </a:p>
          <a:p>
            <a:r>
              <a:rPr lang="zh-CN" altLang="en-US" dirty="0"/>
              <a:t>看不懂题目：正常！百度上述关键词，高中水平都能弄懂</a:t>
            </a:r>
          </a:p>
        </p:txBody>
      </p:sp>
    </p:spTree>
    <p:extLst>
      <p:ext uri="{BB962C8B-B14F-4D97-AF65-F5344CB8AC3E}">
        <p14:creationId xmlns:p14="http://schemas.microsoft.com/office/powerpoint/2010/main" val="309370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4E545-B54A-4D04-9B77-1EA845E6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数模如何查文献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376E7-F7AA-4D44-AA83-354D6BD45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初步寻找建模方向</a:t>
            </a:r>
            <a:endParaRPr lang="en-US" altLang="zh-CN" dirty="0"/>
          </a:p>
          <a:p>
            <a:pPr lvl="1"/>
            <a:r>
              <a:rPr lang="zh-CN" altLang="en-US" dirty="0"/>
              <a:t>搜索引擎上查：大概率不能直接查到，不然就不会出这个题</a:t>
            </a:r>
            <a:endParaRPr lang="en-US" altLang="zh-CN" dirty="0"/>
          </a:p>
          <a:p>
            <a:pPr lvl="1"/>
            <a:r>
              <a:rPr lang="zh-CN" altLang="en-US" dirty="0"/>
              <a:t>略读</a:t>
            </a:r>
            <a:r>
              <a:rPr lang="zh-CN" altLang="en-US" b="1" dirty="0"/>
              <a:t>中国知网</a:t>
            </a:r>
            <a:r>
              <a:rPr lang="zh-CN" altLang="en-US" dirty="0"/>
              <a:t>找论文，兴许可以看看</a:t>
            </a:r>
            <a:r>
              <a:rPr lang="zh-CN" altLang="en-US" i="1" dirty="0"/>
              <a:t>硕博毕业论文</a:t>
            </a:r>
            <a:endParaRPr lang="en-US" altLang="zh-CN" i="1" dirty="0"/>
          </a:p>
          <a:p>
            <a:r>
              <a:rPr lang="zh-CN" altLang="en-US" dirty="0"/>
              <a:t>确定建模方向</a:t>
            </a:r>
            <a:endParaRPr lang="en-US" altLang="zh-CN" dirty="0"/>
          </a:p>
          <a:p>
            <a:pPr lvl="1"/>
            <a:r>
              <a:rPr lang="zh-CN" altLang="en-US" dirty="0"/>
              <a:t>合理利用</a:t>
            </a:r>
            <a:r>
              <a:rPr lang="zh-CN" altLang="en-US" b="1" dirty="0"/>
              <a:t>图书馆</a:t>
            </a:r>
            <a:r>
              <a:rPr lang="zh-CN" altLang="en-US" dirty="0"/>
              <a:t>纸质资源！</a:t>
            </a:r>
            <a:endParaRPr lang="en-US" altLang="zh-CN" dirty="0"/>
          </a:p>
          <a:p>
            <a:pPr lvl="2"/>
            <a:r>
              <a:rPr lang="zh-CN" altLang="en-US" dirty="0"/>
              <a:t>一般而言，书比</a:t>
            </a:r>
            <a:r>
              <a:rPr lang="en-US" altLang="zh-CN" dirty="0"/>
              <a:t>paper</a:t>
            </a:r>
            <a:r>
              <a:rPr lang="zh-CN" altLang="en-US" dirty="0"/>
              <a:t>靠谱，而且由浅入深讲解详细</a:t>
            </a:r>
            <a:endParaRPr lang="en-US" altLang="zh-CN" dirty="0"/>
          </a:p>
          <a:p>
            <a:pPr lvl="2"/>
            <a:r>
              <a:rPr lang="zh-CN" altLang="en-US" dirty="0"/>
              <a:t>一些建模书上有类似的题</a:t>
            </a:r>
            <a:endParaRPr lang="en-US" altLang="zh-CN" dirty="0"/>
          </a:p>
          <a:p>
            <a:pPr lvl="1"/>
            <a:r>
              <a:rPr lang="zh-CN" altLang="en-US" dirty="0"/>
              <a:t>不要找最前沿的文章，建议看</a:t>
            </a:r>
            <a:r>
              <a:rPr lang="zh-CN" altLang="en-US" b="1" dirty="0"/>
              <a:t>阅读量 引用量大</a:t>
            </a:r>
            <a:r>
              <a:rPr lang="zh-CN" altLang="en-US" dirty="0"/>
              <a:t>的文章</a:t>
            </a:r>
            <a:endParaRPr lang="en-US" altLang="zh-CN" dirty="0"/>
          </a:p>
          <a:p>
            <a:pPr lvl="1"/>
            <a:r>
              <a:rPr lang="zh-CN" altLang="en-US" dirty="0"/>
              <a:t>一定选择能做出来的方案，完成度</a:t>
            </a:r>
            <a:r>
              <a:rPr lang="en-US" altLang="zh-CN" dirty="0"/>
              <a:t>&gt;</a:t>
            </a:r>
            <a:r>
              <a:rPr lang="zh-CN" altLang="en-US" dirty="0"/>
              <a:t>算法新颖</a:t>
            </a:r>
            <a:endParaRPr lang="en-US" altLang="zh-CN" dirty="0"/>
          </a:p>
          <a:p>
            <a:pPr lvl="1"/>
            <a:r>
              <a:rPr lang="zh-CN" altLang="en-US" dirty="0"/>
              <a:t>快动手做，别拖延，数模不需要看特别多的文献（和科研不一样）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E9670B-945B-4D4B-84E6-9ACC0A00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95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4E545-B54A-4D04-9B77-1EA845E6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科研</a:t>
            </a:r>
            <a:r>
              <a:rPr lang="en-US" altLang="zh-CN" dirty="0"/>
              <a:t>/</a:t>
            </a:r>
            <a:r>
              <a:rPr lang="zh-CN" altLang="en-US" dirty="0"/>
              <a:t>毕业论文如何查文献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376E7-F7AA-4D44-AA83-354D6BD45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低配版：看前两页</a:t>
            </a:r>
            <a:endParaRPr lang="en-US" altLang="zh-CN" dirty="0"/>
          </a:p>
          <a:p>
            <a:r>
              <a:rPr lang="zh-CN" altLang="en-US" dirty="0">
                <a:highlight>
                  <a:srgbClr val="C0C0C0"/>
                </a:highlight>
              </a:rPr>
              <a:t>小技巧：追</a:t>
            </a:r>
            <a:r>
              <a:rPr lang="zh-CN" altLang="en-US" b="1" dirty="0">
                <a:highlight>
                  <a:srgbClr val="C0C0C0"/>
                </a:highlight>
              </a:rPr>
              <a:t>引用</a:t>
            </a:r>
            <a:r>
              <a:rPr lang="zh-CN" altLang="en-US" dirty="0">
                <a:highlight>
                  <a:srgbClr val="C0C0C0"/>
                </a:highlight>
              </a:rPr>
              <a:t>，看</a:t>
            </a:r>
            <a:r>
              <a:rPr lang="zh-CN" altLang="en-US" b="1" dirty="0">
                <a:highlight>
                  <a:srgbClr val="C0C0C0"/>
                </a:highlight>
              </a:rPr>
              <a:t>综述 “</a:t>
            </a:r>
            <a:r>
              <a:rPr lang="zh-CN" altLang="en-US" i="1" dirty="0">
                <a:highlight>
                  <a:srgbClr val="C0C0C0"/>
                </a:highlight>
              </a:rPr>
              <a:t>站在前人的肩膀上”</a:t>
            </a:r>
            <a:endParaRPr lang="en-US" altLang="zh-CN" i="1" dirty="0">
              <a:highlight>
                <a:srgbClr val="C0C0C0"/>
              </a:highlight>
            </a:endParaRPr>
          </a:p>
          <a:p>
            <a:r>
              <a:rPr lang="zh-CN" altLang="en-US" dirty="0"/>
              <a:t>中配版（非前沿方向）</a:t>
            </a:r>
            <a:endParaRPr lang="en-US" altLang="zh-CN" dirty="0"/>
          </a:p>
          <a:p>
            <a:pPr lvl="1"/>
            <a:r>
              <a:rPr lang="zh-CN" altLang="en-US" dirty="0"/>
              <a:t>相关</a:t>
            </a:r>
            <a:r>
              <a:rPr lang="zh-CN" altLang="en-US" b="1" dirty="0"/>
              <a:t>书籍</a:t>
            </a:r>
            <a:r>
              <a:rPr lang="zh-CN" altLang="en-US" dirty="0"/>
              <a:t>：相对论文解释的更清楚、系统</a:t>
            </a:r>
            <a:endParaRPr lang="en-US" altLang="zh-CN" dirty="0"/>
          </a:p>
          <a:p>
            <a:pPr lvl="1"/>
            <a:r>
              <a:rPr lang="zh-CN" altLang="en-US" dirty="0"/>
              <a:t>论文先看</a:t>
            </a:r>
            <a:r>
              <a:rPr lang="zh-CN" altLang="en-US" b="1" dirty="0"/>
              <a:t>综述</a:t>
            </a:r>
            <a:r>
              <a:rPr lang="en-US" altLang="zh-CN" dirty="0"/>
              <a:t>-</a:t>
            </a:r>
            <a:r>
              <a:rPr lang="zh-CN" altLang="en-US" dirty="0"/>
              <a:t>引用</a:t>
            </a:r>
            <a:r>
              <a:rPr lang="en-US" altLang="zh-CN" dirty="0"/>
              <a:t>-&gt;</a:t>
            </a:r>
            <a:r>
              <a:rPr lang="zh-CN" altLang="en-US" b="1" dirty="0"/>
              <a:t>偏应用的论文</a:t>
            </a:r>
            <a:r>
              <a:rPr lang="en-US" altLang="zh-CN" dirty="0"/>
              <a:t>-&gt;</a:t>
            </a:r>
            <a:r>
              <a:rPr lang="zh-CN" altLang="en-US" dirty="0"/>
              <a:t>找到一堆大佬</a:t>
            </a:r>
            <a:r>
              <a:rPr lang="en-US" altLang="zh-CN" dirty="0"/>
              <a:t>-&gt;</a:t>
            </a:r>
            <a:r>
              <a:rPr lang="zh-CN" altLang="en-US" dirty="0"/>
              <a:t>看</a:t>
            </a:r>
            <a:r>
              <a:rPr lang="zh-CN" altLang="en-US" b="1" dirty="0"/>
              <a:t>大佬</a:t>
            </a:r>
            <a:r>
              <a:rPr lang="zh-CN" altLang="en-US" dirty="0"/>
              <a:t>的</a:t>
            </a:r>
            <a:r>
              <a:rPr lang="zh-CN" altLang="en-US" b="1" dirty="0"/>
              <a:t>综述</a:t>
            </a:r>
            <a:endParaRPr lang="en-US" altLang="zh-CN" b="1" dirty="0"/>
          </a:p>
          <a:p>
            <a:pPr lvl="1"/>
            <a:r>
              <a:rPr lang="zh-CN" altLang="en-US" dirty="0"/>
              <a:t>硕博毕业论文也不错</a:t>
            </a:r>
            <a:endParaRPr lang="en-US" altLang="zh-CN" dirty="0"/>
          </a:p>
          <a:p>
            <a:pPr lvl="1"/>
            <a:r>
              <a:rPr lang="zh-CN" altLang="en-US" dirty="0"/>
              <a:t>中文论文在知网上看，英文论文一定要去</a:t>
            </a:r>
            <a:r>
              <a:rPr lang="zh-CN" altLang="en-US" b="1" dirty="0"/>
              <a:t>谷歌</a:t>
            </a:r>
            <a:endParaRPr lang="en-US" altLang="zh-CN" b="1" dirty="0"/>
          </a:p>
          <a:p>
            <a:pPr lvl="1"/>
            <a:r>
              <a:rPr lang="zh-CN" altLang="en-US" dirty="0"/>
              <a:t>建议学会文献管理软件，方便整理阅读（做笔记）引用</a:t>
            </a:r>
            <a:endParaRPr lang="en-US" altLang="zh-CN" dirty="0"/>
          </a:p>
          <a:p>
            <a:pPr lvl="1"/>
            <a:r>
              <a:rPr lang="zh-CN" altLang="en-US" dirty="0"/>
              <a:t>多读书 多读论文，才能有自己的想法，才好下笔写作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98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4E545-B54A-4D04-9B77-1EA845E6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科研</a:t>
            </a:r>
            <a:r>
              <a:rPr lang="en-US" altLang="zh-CN" dirty="0"/>
              <a:t>/</a:t>
            </a:r>
            <a:r>
              <a:rPr lang="zh-CN" altLang="en-US" dirty="0"/>
              <a:t>毕业论文如何查文献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376E7-F7AA-4D44-AA83-354D6BD45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8912"/>
          </a:xfrm>
        </p:spPr>
        <p:txBody>
          <a:bodyPr>
            <a:normAutofit/>
          </a:bodyPr>
          <a:lstStyle/>
          <a:p>
            <a:r>
              <a:rPr lang="zh-CN" altLang="en-US" dirty="0"/>
              <a:t>高配版（前沿方向）</a:t>
            </a:r>
            <a:endParaRPr lang="en-US" altLang="zh-CN" dirty="0"/>
          </a:p>
          <a:p>
            <a:pPr lvl="1"/>
            <a:r>
              <a:rPr lang="zh-CN" altLang="en-US" dirty="0"/>
              <a:t>基础配置：熟练使用</a:t>
            </a:r>
            <a:r>
              <a:rPr lang="zh-CN" altLang="en-US" b="1" dirty="0"/>
              <a:t>谷歌学术</a:t>
            </a:r>
            <a:r>
              <a:rPr lang="zh-CN" altLang="en-US" dirty="0"/>
              <a:t>，</a:t>
            </a:r>
            <a:r>
              <a:rPr lang="zh-CN" altLang="en-US" b="1" dirty="0"/>
              <a:t>文献管理软件</a:t>
            </a:r>
            <a:r>
              <a:rPr lang="zh-CN" altLang="en-US" dirty="0"/>
              <a:t>，良好的</a:t>
            </a:r>
            <a:r>
              <a:rPr lang="zh-CN" altLang="en-US" b="1" dirty="0"/>
              <a:t>英文阅读</a:t>
            </a:r>
            <a:r>
              <a:rPr lang="zh-CN" altLang="en-US" dirty="0"/>
              <a:t>能力</a:t>
            </a:r>
            <a:endParaRPr lang="en-US" altLang="zh-CN" dirty="0"/>
          </a:p>
          <a:p>
            <a:pPr lvl="1"/>
            <a:r>
              <a:rPr lang="zh-CN" altLang="en-US" dirty="0"/>
              <a:t>中文论文：基本没有，除非是我国特有的研究方向（研究中国某地某疾病的情况，思想政治方面），书籍：基本没有</a:t>
            </a:r>
            <a:endParaRPr lang="en-US" altLang="zh-CN" dirty="0"/>
          </a:p>
          <a:p>
            <a:pPr lvl="1"/>
            <a:r>
              <a:rPr lang="zh-CN" altLang="en-US" dirty="0"/>
              <a:t>找到一个顶尖的研究小组</a:t>
            </a:r>
            <a:r>
              <a:rPr lang="en-US" altLang="zh-CN" dirty="0"/>
              <a:t>or</a:t>
            </a:r>
            <a:r>
              <a:rPr lang="zh-CN" altLang="en-US" dirty="0"/>
              <a:t>巨佬很重要，综述很重要</a:t>
            </a:r>
            <a:endParaRPr lang="en-US" altLang="zh-CN" dirty="0"/>
          </a:p>
          <a:p>
            <a:pPr lvl="2"/>
            <a:r>
              <a:rPr lang="zh-CN" altLang="en-US" dirty="0"/>
              <a:t>新文章没什么引用量也很正常</a:t>
            </a:r>
            <a:endParaRPr lang="en-US" altLang="zh-CN" dirty="0"/>
          </a:p>
          <a:p>
            <a:pPr lvl="1"/>
            <a:r>
              <a:rPr lang="zh-CN" altLang="en-US" dirty="0"/>
              <a:t>个人经验：</a:t>
            </a:r>
            <a:endParaRPr lang="en-US" altLang="zh-CN" dirty="0"/>
          </a:p>
          <a:p>
            <a:pPr lvl="2"/>
            <a:r>
              <a:rPr lang="zh-CN" altLang="en-US" dirty="0"/>
              <a:t>偏应用的文章看有没有开源代码。如果有，并且</a:t>
            </a:r>
            <a:r>
              <a:rPr lang="en-US" altLang="zh-CN" dirty="0" err="1"/>
              <a:t>github</a:t>
            </a:r>
            <a:r>
              <a:rPr lang="zh-CN" altLang="en-US" dirty="0"/>
              <a:t>提</a:t>
            </a:r>
            <a:r>
              <a:rPr lang="en-US" altLang="zh-CN" dirty="0"/>
              <a:t>issue</a:t>
            </a:r>
            <a:r>
              <a:rPr lang="zh-CN" altLang="en-US" dirty="0"/>
              <a:t>的人不少，说明文章靠谱</a:t>
            </a:r>
            <a:endParaRPr lang="en-US" altLang="zh-CN" dirty="0"/>
          </a:p>
          <a:p>
            <a:pPr lvl="2"/>
            <a:r>
              <a:rPr lang="zh-CN" altLang="en-US" dirty="0"/>
              <a:t>顶会 顶刊很重要。有的文章说得天花乱坠可能有坑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234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2F0FE-B7A8-48DD-A0F1-9E4ED7E3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查文献总结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0385B-7312-4A19-8010-0653B21D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追踪引用</a:t>
            </a:r>
            <a:endParaRPr lang="en-US" altLang="zh-CN" dirty="0"/>
          </a:p>
          <a:p>
            <a:r>
              <a:rPr lang="zh-CN" altLang="en-US" dirty="0"/>
              <a:t>综述</a:t>
            </a:r>
            <a:endParaRPr lang="en-US" altLang="zh-CN" dirty="0"/>
          </a:p>
          <a:p>
            <a:r>
              <a:rPr lang="zh-CN" altLang="en-US" dirty="0"/>
              <a:t>看书：</a:t>
            </a:r>
            <a:r>
              <a:rPr lang="en-US" altLang="zh-CN" dirty="0"/>
              <a:t>P</a:t>
            </a:r>
            <a:r>
              <a:rPr lang="zh-CN" altLang="en-US" dirty="0"/>
              <a:t>（书是瞎写的）</a:t>
            </a:r>
            <a:r>
              <a:rPr lang="en-US" altLang="zh-CN" dirty="0"/>
              <a:t>&lt;P</a:t>
            </a:r>
            <a:r>
              <a:rPr lang="zh-CN" altLang="en-US" dirty="0"/>
              <a:t>（论文是瞎写的）</a:t>
            </a:r>
            <a:endParaRPr lang="en-US" altLang="zh-CN" dirty="0"/>
          </a:p>
          <a:p>
            <a:r>
              <a:rPr lang="zh-CN" altLang="en-US" dirty="0"/>
              <a:t>熟能生巧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文献管理软件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CAD470-3377-4882-ABFD-93159E023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93" y="4990110"/>
            <a:ext cx="3809837" cy="8927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DA9B80-8E62-4133-88A6-2D8F50F4C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654" y="5032760"/>
            <a:ext cx="2113646" cy="9096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4D4856-18EA-449C-B030-EF667D6B0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005" y="5032761"/>
            <a:ext cx="2780693" cy="90966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63D1423-2BAB-444A-BC38-51EC63F7E5B1}"/>
              </a:ext>
            </a:extLst>
          </p:cNvPr>
          <p:cNvSpPr txBox="1"/>
          <p:nvPr/>
        </p:nvSpPr>
        <p:spPr>
          <a:xfrm>
            <a:off x="4806009" y="3764963"/>
            <a:ext cx="3097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>
                <a:hlinkClick r:id="rId5"/>
              </a:rPr>
              <a:t>https://www.bilibili.com/video/BV1bx41177i4?from=search&amp;seid=3355367401935958537&amp;spm_id_from=333.337.0.0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6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C898-9C6C-4A53-A03E-1107A6BF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静态链表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E7BFDBA-BEAD-402B-A54C-E4D9500ED4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827812"/>
              </p:ext>
            </p:extLst>
          </p:nvPr>
        </p:nvGraphicFramePr>
        <p:xfrm>
          <a:off x="1416336" y="2138291"/>
          <a:ext cx="14330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72">
                  <a:extLst>
                    <a:ext uri="{9D8B030D-6E8A-4147-A177-3AD203B41FA5}">
                      <a16:colId xmlns:a16="http://schemas.microsoft.com/office/drawing/2014/main" val="1400396462"/>
                    </a:ext>
                  </a:extLst>
                </a:gridCol>
                <a:gridCol w="542741">
                  <a:extLst>
                    <a:ext uri="{9D8B030D-6E8A-4147-A177-3AD203B41FA5}">
                      <a16:colId xmlns:a16="http://schemas.microsoft.com/office/drawing/2014/main" val="1503900608"/>
                    </a:ext>
                  </a:extLst>
                </a:gridCol>
                <a:gridCol w="554539">
                  <a:extLst>
                    <a:ext uri="{9D8B030D-6E8A-4147-A177-3AD203B41FA5}">
                      <a16:colId xmlns:a16="http://schemas.microsoft.com/office/drawing/2014/main" val="4165320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9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83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5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7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5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6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65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07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67980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4AA5A1F-BC25-49A5-B115-0B56F633D036}"/>
              </a:ext>
            </a:extLst>
          </p:cNvPr>
          <p:cNvSpPr txBox="1"/>
          <p:nvPr/>
        </p:nvSpPr>
        <p:spPr>
          <a:xfrm>
            <a:off x="1664811" y="178581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7E40F6-5D97-4596-9E13-636D6E38FCB6}"/>
              </a:ext>
            </a:extLst>
          </p:cNvPr>
          <p:cNvSpPr txBox="1"/>
          <p:nvPr/>
        </p:nvSpPr>
        <p:spPr>
          <a:xfrm>
            <a:off x="2264527" y="178581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92D11D7-F38B-4AAD-9314-62136A72887D}"/>
              </a:ext>
            </a:extLst>
          </p:cNvPr>
          <p:cNvGrpSpPr/>
          <p:nvPr/>
        </p:nvGrpSpPr>
        <p:grpSpPr>
          <a:xfrm>
            <a:off x="610583" y="2322957"/>
            <a:ext cx="684325" cy="369332"/>
            <a:chOff x="4330127" y="2668835"/>
            <a:chExt cx="684325" cy="369332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1BC8C741-FA61-42CF-900E-C1C3F62BD5B4}"/>
                </a:ext>
              </a:extLst>
            </p:cNvPr>
            <p:cNvCxnSpPr>
              <a:cxnSpLocks/>
            </p:cNvCxnSpPr>
            <p:nvPr/>
          </p:nvCxnSpPr>
          <p:spPr>
            <a:xfrm>
              <a:off x="4350774" y="3038167"/>
              <a:ext cx="64303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3DA6AA8-18B9-4DA0-885C-7A0EBCDD8382}"/>
                </a:ext>
              </a:extLst>
            </p:cNvPr>
            <p:cNvSpPr txBox="1"/>
            <p:nvPr/>
          </p:nvSpPr>
          <p:spPr>
            <a:xfrm>
              <a:off x="4330127" y="2668835"/>
              <a:ext cx="684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/>
                <a:t>avail</a:t>
              </a:r>
              <a:endParaRPr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571D6E3-E4E9-4623-88A2-5BA5C9507D38}"/>
              </a:ext>
            </a:extLst>
          </p:cNvPr>
          <p:cNvGrpSpPr/>
          <p:nvPr/>
        </p:nvGrpSpPr>
        <p:grpSpPr>
          <a:xfrm>
            <a:off x="615894" y="1970476"/>
            <a:ext cx="684325" cy="369332"/>
            <a:chOff x="4330127" y="2668835"/>
            <a:chExt cx="684325" cy="369332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6D98417-0D4D-4124-90DC-1F903D737057}"/>
                </a:ext>
              </a:extLst>
            </p:cNvPr>
            <p:cNvCxnSpPr>
              <a:cxnSpLocks/>
            </p:cNvCxnSpPr>
            <p:nvPr/>
          </p:nvCxnSpPr>
          <p:spPr>
            <a:xfrm>
              <a:off x="4350774" y="3038167"/>
              <a:ext cx="64303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A94AD98-2C47-4BE4-9622-CC0094B93490}"/>
                </a:ext>
              </a:extLst>
            </p:cNvPr>
            <p:cNvSpPr txBox="1"/>
            <p:nvPr/>
          </p:nvSpPr>
          <p:spPr>
            <a:xfrm>
              <a:off x="4330127" y="2668835"/>
              <a:ext cx="684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/>
                <a:t>first</a:t>
              </a:r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E0CBA71-082D-4E52-AC98-0681E6596891}"/>
              </a:ext>
            </a:extLst>
          </p:cNvPr>
          <p:cNvSpPr txBox="1"/>
          <p:nvPr/>
        </p:nvSpPr>
        <p:spPr>
          <a:xfrm>
            <a:off x="3440752" y="374012"/>
            <a:ext cx="6216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 </a:t>
            </a:r>
            <a:r>
              <a:rPr lang="zh-CN" altLang="en-US" dirty="0"/>
              <a:t>如果编程语言没有指针怎么办？用数组代替指针</a:t>
            </a:r>
            <a:endParaRPr lang="en-US" altLang="zh-CN" dirty="0"/>
          </a:p>
          <a:p>
            <a:r>
              <a:rPr lang="en-US" altLang="zh-CN" dirty="0"/>
              <a:t>* </a:t>
            </a:r>
            <a:r>
              <a:rPr lang="zh-CN" altLang="en-US" dirty="0"/>
              <a:t>两条链：数据链和备用链</a:t>
            </a:r>
            <a:endParaRPr lang="en-US" altLang="zh-CN" dirty="0"/>
          </a:p>
          <a:p>
            <a:r>
              <a:rPr lang="en-US" altLang="zh-CN" dirty="0"/>
              <a:t>* </a:t>
            </a:r>
            <a:r>
              <a:rPr lang="zh-CN" altLang="en-US" dirty="0"/>
              <a:t>数据链头结点不放数据，备用链的头结点当然也不放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14B07C-236B-469A-8FE4-7ECADE2284E6}"/>
              </a:ext>
            </a:extLst>
          </p:cNvPr>
          <p:cNvSpPr txBox="1"/>
          <p:nvPr/>
        </p:nvSpPr>
        <p:spPr>
          <a:xfrm>
            <a:off x="1786679" y="5643666"/>
            <a:ext cx="95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空链表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A28D084-DF05-476D-A349-E529E28B767E}"/>
              </a:ext>
            </a:extLst>
          </p:cNvPr>
          <p:cNvSpPr txBox="1"/>
          <p:nvPr/>
        </p:nvSpPr>
        <p:spPr>
          <a:xfrm>
            <a:off x="1345298" y="1491960"/>
            <a:ext cx="39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下标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6A1B03-FEDE-4CF9-9E8D-C537D8954681}"/>
              </a:ext>
            </a:extLst>
          </p:cNvPr>
          <p:cNvSpPr txBox="1"/>
          <p:nvPr/>
        </p:nvSpPr>
        <p:spPr>
          <a:xfrm>
            <a:off x="227124" y="6365931"/>
            <a:ext cx="641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/>
              <a:t>网上资料大多把最后一个元素当作链表头结点，原理相同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99CB6A5-4150-4BEA-90D7-3EC14267D73F}"/>
              </a:ext>
            </a:extLst>
          </p:cNvPr>
          <p:cNvGrpSpPr/>
          <p:nvPr/>
        </p:nvGrpSpPr>
        <p:grpSpPr>
          <a:xfrm>
            <a:off x="2886788" y="2785315"/>
            <a:ext cx="548110" cy="229255"/>
            <a:chOff x="2872986" y="2650299"/>
            <a:chExt cx="342163" cy="414344"/>
          </a:xfrm>
        </p:grpSpPr>
        <p:sp>
          <p:nvSpPr>
            <p:cNvPr id="32" name="弧形 31">
              <a:extLst>
                <a:ext uri="{FF2B5EF4-FFF2-40B4-BE49-F238E27FC236}">
                  <a16:creationId xmlns:a16="http://schemas.microsoft.com/office/drawing/2014/main" id="{F5E53773-CCB7-4F40-81B1-05B1E21A6600}"/>
                </a:ext>
              </a:extLst>
            </p:cNvPr>
            <p:cNvSpPr/>
            <p:nvPr/>
          </p:nvSpPr>
          <p:spPr>
            <a:xfrm>
              <a:off x="2872987" y="2650299"/>
              <a:ext cx="342162" cy="414344"/>
            </a:xfrm>
            <a:prstGeom prst="arc">
              <a:avLst>
                <a:gd name="adj1" fmla="val 16200000"/>
                <a:gd name="adj2" fmla="val 5525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4DA9F22-A56D-426E-A67A-971EF375F107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2872986" y="3064442"/>
              <a:ext cx="163543" cy="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E2852E9-9164-4316-902C-A62FC88F1761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2872986" y="2650299"/>
              <a:ext cx="1710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8AF1606-4584-4218-A1E4-C80EE1D8FFE9}"/>
              </a:ext>
            </a:extLst>
          </p:cNvPr>
          <p:cNvGrpSpPr/>
          <p:nvPr/>
        </p:nvGrpSpPr>
        <p:grpSpPr>
          <a:xfrm>
            <a:off x="2906207" y="3917715"/>
            <a:ext cx="548110" cy="229255"/>
            <a:chOff x="2872986" y="2650299"/>
            <a:chExt cx="342163" cy="414344"/>
          </a:xfrm>
        </p:grpSpPr>
        <p:sp>
          <p:nvSpPr>
            <p:cNvPr id="64" name="弧形 63">
              <a:extLst>
                <a:ext uri="{FF2B5EF4-FFF2-40B4-BE49-F238E27FC236}">
                  <a16:creationId xmlns:a16="http://schemas.microsoft.com/office/drawing/2014/main" id="{6AF531DA-BBFD-413B-AEE9-A71E328EC073}"/>
                </a:ext>
              </a:extLst>
            </p:cNvPr>
            <p:cNvSpPr/>
            <p:nvPr/>
          </p:nvSpPr>
          <p:spPr>
            <a:xfrm>
              <a:off x="2872987" y="2650299"/>
              <a:ext cx="342162" cy="414344"/>
            </a:xfrm>
            <a:prstGeom prst="arc">
              <a:avLst>
                <a:gd name="adj1" fmla="val 16200000"/>
                <a:gd name="adj2" fmla="val 5525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9BFA229F-3C9B-4E36-8260-20B2A4A00365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 flipH="1">
              <a:off x="2872986" y="3064442"/>
              <a:ext cx="163543" cy="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87F6FF2-447F-42E7-84B8-DF2D3E0A2290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2872986" y="2650299"/>
              <a:ext cx="1710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017345B0-B4E2-4795-80CD-7B80142E0914}"/>
              </a:ext>
            </a:extLst>
          </p:cNvPr>
          <p:cNvGrpSpPr/>
          <p:nvPr/>
        </p:nvGrpSpPr>
        <p:grpSpPr>
          <a:xfrm>
            <a:off x="2886789" y="3539838"/>
            <a:ext cx="548110" cy="229255"/>
            <a:chOff x="2872986" y="2650299"/>
            <a:chExt cx="342163" cy="414344"/>
          </a:xfrm>
        </p:grpSpPr>
        <p:sp>
          <p:nvSpPr>
            <p:cNvPr id="68" name="弧形 67">
              <a:extLst>
                <a:ext uri="{FF2B5EF4-FFF2-40B4-BE49-F238E27FC236}">
                  <a16:creationId xmlns:a16="http://schemas.microsoft.com/office/drawing/2014/main" id="{A55216AB-DBF9-44BB-ACA1-1610361D2A0C}"/>
                </a:ext>
              </a:extLst>
            </p:cNvPr>
            <p:cNvSpPr/>
            <p:nvPr/>
          </p:nvSpPr>
          <p:spPr>
            <a:xfrm>
              <a:off x="2872987" y="2650299"/>
              <a:ext cx="342162" cy="414344"/>
            </a:xfrm>
            <a:prstGeom prst="arc">
              <a:avLst>
                <a:gd name="adj1" fmla="val 16200000"/>
                <a:gd name="adj2" fmla="val 5525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E552951D-C3A9-4C90-A269-7AB2282F4074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 flipH="1">
              <a:off x="2872986" y="3064442"/>
              <a:ext cx="163543" cy="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324335D4-10D3-4C64-A6C5-1A01DECBCF10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2872986" y="2650299"/>
              <a:ext cx="1710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4C1866D3-9745-4DA6-BE50-1473427810F7}"/>
              </a:ext>
            </a:extLst>
          </p:cNvPr>
          <p:cNvGrpSpPr/>
          <p:nvPr/>
        </p:nvGrpSpPr>
        <p:grpSpPr>
          <a:xfrm>
            <a:off x="2894161" y="3194861"/>
            <a:ext cx="548110" cy="229255"/>
            <a:chOff x="2872986" y="2650299"/>
            <a:chExt cx="342163" cy="414344"/>
          </a:xfrm>
        </p:grpSpPr>
        <p:sp>
          <p:nvSpPr>
            <p:cNvPr id="72" name="弧形 71">
              <a:extLst>
                <a:ext uri="{FF2B5EF4-FFF2-40B4-BE49-F238E27FC236}">
                  <a16:creationId xmlns:a16="http://schemas.microsoft.com/office/drawing/2014/main" id="{9ECD6D59-5DD0-45BD-BF94-F8E05F9A6694}"/>
                </a:ext>
              </a:extLst>
            </p:cNvPr>
            <p:cNvSpPr/>
            <p:nvPr/>
          </p:nvSpPr>
          <p:spPr>
            <a:xfrm>
              <a:off x="2872987" y="2650299"/>
              <a:ext cx="342162" cy="414344"/>
            </a:xfrm>
            <a:prstGeom prst="arc">
              <a:avLst>
                <a:gd name="adj1" fmla="val 16200000"/>
                <a:gd name="adj2" fmla="val 5525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C234A3CA-2B26-4364-B960-AC9C482F655E}"/>
                </a:ext>
              </a:extLst>
            </p:cNvPr>
            <p:cNvCxnSpPr>
              <a:cxnSpLocks/>
              <a:stCxn id="72" idx="2"/>
            </p:cNvCxnSpPr>
            <p:nvPr/>
          </p:nvCxnSpPr>
          <p:spPr>
            <a:xfrm flipH="1">
              <a:off x="2872986" y="3064442"/>
              <a:ext cx="163543" cy="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1F14E545-87A0-422B-9A3A-61A2C729C36B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2872986" y="2650299"/>
              <a:ext cx="1710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43DBC6DA-C6F7-4C6D-AB3D-915DF3159F2A}"/>
              </a:ext>
            </a:extLst>
          </p:cNvPr>
          <p:cNvGrpSpPr/>
          <p:nvPr/>
        </p:nvGrpSpPr>
        <p:grpSpPr>
          <a:xfrm>
            <a:off x="2920426" y="4238242"/>
            <a:ext cx="548110" cy="229255"/>
            <a:chOff x="2872986" y="2650299"/>
            <a:chExt cx="342163" cy="414344"/>
          </a:xfrm>
        </p:grpSpPr>
        <p:sp>
          <p:nvSpPr>
            <p:cNvPr id="76" name="弧形 75">
              <a:extLst>
                <a:ext uri="{FF2B5EF4-FFF2-40B4-BE49-F238E27FC236}">
                  <a16:creationId xmlns:a16="http://schemas.microsoft.com/office/drawing/2014/main" id="{6AF168BF-45E4-4692-A6E8-E150DEEA60FC}"/>
                </a:ext>
              </a:extLst>
            </p:cNvPr>
            <p:cNvSpPr/>
            <p:nvPr/>
          </p:nvSpPr>
          <p:spPr>
            <a:xfrm>
              <a:off x="2872987" y="2650299"/>
              <a:ext cx="342162" cy="414344"/>
            </a:xfrm>
            <a:prstGeom prst="arc">
              <a:avLst>
                <a:gd name="adj1" fmla="val 16200000"/>
                <a:gd name="adj2" fmla="val 5525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79E72A18-CEB0-4D75-B8BA-4B77E16F4AA2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 flipH="1">
              <a:off x="2872986" y="3064442"/>
              <a:ext cx="163543" cy="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E43F51A4-C1C0-4010-BBA0-75D236D9F9C9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>
              <a:off x="2872986" y="2650299"/>
              <a:ext cx="1710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8843206B-8C75-44CF-8E91-6D6BF7AD4C2B}"/>
              </a:ext>
            </a:extLst>
          </p:cNvPr>
          <p:cNvGrpSpPr/>
          <p:nvPr/>
        </p:nvGrpSpPr>
        <p:grpSpPr>
          <a:xfrm>
            <a:off x="2882085" y="4609003"/>
            <a:ext cx="548110" cy="229255"/>
            <a:chOff x="2872986" y="2650299"/>
            <a:chExt cx="342163" cy="414344"/>
          </a:xfrm>
        </p:grpSpPr>
        <p:sp>
          <p:nvSpPr>
            <p:cNvPr id="80" name="弧形 79">
              <a:extLst>
                <a:ext uri="{FF2B5EF4-FFF2-40B4-BE49-F238E27FC236}">
                  <a16:creationId xmlns:a16="http://schemas.microsoft.com/office/drawing/2014/main" id="{52E1D711-B995-4DB8-BC72-610170A1CE62}"/>
                </a:ext>
              </a:extLst>
            </p:cNvPr>
            <p:cNvSpPr/>
            <p:nvPr/>
          </p:nvSpPr>
          <p:spPr>
            <a:xfrm>
              <a:off x="2872987" y="2650299"/>
              <a:ext cx="342162" cy="414344"/>
            </a:xfrm>
            <a:prstGeom prst="arc">
              <a:avLst>
                <a:gd name="adj1" fmla="val 16200000"/>
                <a:gd name="adj2" fmla="val 5525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F470CB38-26CE-4B6B-933F-54014C0820C9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 flipH="1">
              <a:off x="2872986" y="3064442"/>
              <a:ext cx="163543" cy="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B9194034-70A1-42F1-896F-B3037BB0C692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2872986" y="2650299"/>
              <a:ext cx="1710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EF268388-7588-4EEC-8001-47A50C372BA3}"/>
              </a:ext>
            </a:extLst>
          </p:cNvPr>
          <p:cNvGrpSpPr/>
          <p:nvPr/>
        </p:nvGrpSpPr>
        <p:grpSpPr>
          <a:xfrm>
            <a:off x="2882085" y="5002078"/>
            <a:ext cx="548110" cy="229255"/>
            <a:chOff x="2872986" y="2650299"/>
            <a:chExt cx="342163" cy="414344"/>
          </a:xfrm>
        </p:grpSpPr>
        <p:sp>
          <p:nvSpPr>
            <p:cNvPr id="84" name="弧形 83">
              <a:extLst>
                <a:ext uri="{FF2B5EF4-FFF2-40B4-BE49-F238E27FC236}">
                  <a16:creationId xmlns:a16="http://schemas.microsoft.com/office/drawing/2014/main" id="{A1CCDD0D-68A6-4C0F-90AD-38FF12C688DD}"/>
                </a:ext>
              </a:extLst>
            </p:cNvPr>
            <p:cNvSpPr/>
            <p:nvPr/>
          </p:nvSpPr>
          <p:spPr>
            <a:xfrm>
              <a:off x="2872987" y="2650299"/>
              <a:ext cx="342162" cy="414344"/>
            </a:xfrm>
            <a:prstGeom prst="arc">
              <a:avLst>
                <a:gd name="adj1" fmla="val 16200000"/>
                <a:gd name="adj2" fmla="val 5525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F1A13DD7-A0EE-44B7-8847-2704BF1910E8}"/>
                </a:ext>
              </a:extLst>
            </p:cNvPr>
            <p:cNvCxnSpPr>
              <a:cxnSpLocks/>
              <a:stCxn id="84" idx="2"/>
            </p:cNvCxnSpPr>
            <p:nvPr/>
          </p:nvCxnSpPr>
          <p:spPr>
            <a:xfrm flipH="1">
              <a:off x="2872986" y="3064442"/>
              <a:ext cx="163543" cy="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FD72DEF9-49A5-49D5-9651-3F1ED56A0D05}"/>
                </a:ext>
              </a:extLst>
            </p:cNvPr>
            <p:cNvCxnSpPr>
              <a:cxnSpLocks/>
              <a:endCxn id="84" idx="0"/>
            </p:cNvCxnSpPr>
            <p:nvPr/>
          </p:nvCxnSpPr>
          <p:spPr>
            <a:xfrm>
              <a:off x="2872986" y="2650299"/>
              <a:ext cx="1710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5" name="表格 4">
            <a:extLst>
              <a:ext uri="{FF2B5EF4-FFF2-40B4-BE49-F238E27FC236}">
                <a16:creationId xmlns:a16="http://schemas.microsoft.com/office/drawing/2014/main" id="{7D3F5EB2-F5C6-45C4-A5A1-D78C13DB94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6858123"/>
              </p:ext>
            </p:extLst>
          </p:nvPr>
        </p:nvGraphicFramePr>
        <p:xfrm>
          <a:off x="4524338" y="2072416"/>
          <a:ext cx="14330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72">
                  <a:extLst>
                    <a:ext uri="{9D8B030D-6E8A-4147-A177-3AD203B41FA5}">
                      <a16:colId xmlns:a16="http://schemas.microsoft.com/office/drawing/2014/main" val="1400396462"/>
                    </a:ext>
                  </a:extLst>
                </a:gridCol>
                <a:gridCol w="542741">
                  <a:extLst>
                    <a:ext uri="{9D8B030D-6E8A-4147-A177-3AD203B41FA5}">
                      <a16:colId xmlns:a16="http://schemas.microsoft.com/office/drawing/2014/main" val="1503900608"/>
                    </a:ext>
                  </a:extLst>
                </a:gridCol>
                <a:gridCol w="554539">
                  <a:extLst>
                    <a:ext uri="{9D8B030D-6E8A-4147-A177-3AD203B41FA5}">
                      <a16:colId xmlns:a16="http://schemas.microsoft.com/office/drawing/2014/main" val="4165320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9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83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5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7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5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6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65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07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679805"/>
                  </a:ext>
                </a:extLst>
              </a:tr>
            </a:tbl>
          </a:graphicData>
        </a:graphic>
      </p:graphicFrame>
      <p:sp>
        <p:nvSpPr>
          <p:cNvPr id="96" name="文本框 95">
            <a:extLst>
              <a:ext uri="{FF2B5EF4-FFF2-40B4-BE49-F238E27FC236}">
                <a16:creationId xmlns:a16="http://schemas.microsoft.com/office/drawing/2014/main" id="{423C7745-8983-4734-8A0C-5A2D3E1B876B}"/>
              </a:ext>
            </a:extLst>
          </p:cNvPr>
          <p:cNvSpPr txBox="1"/>
          <p:nvPr/>
        </p:nvSpPr>
        <p:spPr>
          <a:xfrm>
            <a:off x="4772813" y="1719935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1A8A3C2-58AF-46C7-8819-F1AB7F9A1835}"/>
              </a:ext>
            </a:extLst>
          </p:cNvPr>
          <p:cNvSpPr txBox="1"/>
          <p:nvPr/>
        </p:nvSpPr>
        <p:spPr>
          <a:xfrm>
            <a:off x="5372529" y="1719935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</a:t>
            </a:r>
            <a:endParaRPr lang="zh-CN" altLang="en-US" dirty="0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15083E00-E31B-4E71-A183-74CEE342A8ED}"/>
              </a:ext>
            </a:extLst>
          </p:cNvPr>
          <p:cNvGrpSpPr/>
          <p:nvPr/>
        </p:nvGrpSpPr>
        <p:grpSpPr>
          <a:xfrm>
            <a:off x="3718585" y="2257082"/>
            <a:ext cx="684325" cy="369332"/>
            <a:chOff x="4330127" y="2668835"/>
            <a:chExt cx="684325" cy="369332"/>
          </a:xfrm>
        </p:grpSpPr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D6C9949D-1E01-4237-8228-BFB2A966727C}"/>
                </a:ext>
              </a:extLst>
            </p:cNvPr>
            <p:cNvCxnSpPr>
              <a:cxnSpLocks/>
            </p:cNvCxnSpPr>
            <p:nvPr/>
          </p:nvCxnSpPr>
          <p:spPr>
            <a:xfrm>
              <a:off x="4350774" y="3038167"/>
              <a:ext cx="64303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E8E450B3-35A0-4718-8D68-EE005E7D0E0C}"/>
                </a:ext>
              </a:extLst>
            </p:cNvPr>
            <p:cNvSpPr txBox="1"/>
            <p:nvPr/>
          </p:nvSpPr>
          <p:spPr>
            <a:xfrm>
              <a:off x="4330127" y="2668835"/>
              <a:ext cx="684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/>
                <a:t>avail</a:t>
              </a:r>
              <a:endParaRPr lang="zh-CN" altLang="en-US" dirty="0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AFC7BE58-2403-4EEF-B996-DA7F97541DDE}"/>
              </a:ext>
            </a:extLst>
          </p:cNvPr>
          <p:cNvGrpSpPr/>
          <p:nvPr/>
        </p:nvGrpSpPr>
        <p:grpSpPr>
          <a:xfrm>
            <a:off x="3723896" y="1904601"/>
            <a:ext cx="684325" cy="369332"/>
            <a:chOff x="4330127" y="2668835"/>
            <a:chExt cx="684325" cy="369332"/>
          </a:xfrm>
        </p:grpSpPr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748BA544-57E2-4C1D-8142-FDCF5F977AB2}"/>
                </a:ext>
              </a:extLst>
            </p:cNvPr>
            <p:cNvCxnSpPr>
              <a:cxnSpLocks/>
            </p:cNvCxnSpPr>
            <p:nvPr/>
          </p:nvCxnSpPr>
          <p:spPr>
            <a:xfrm>
              <a:off x="4350774" y="3038167"/>
              <a:ext cx="64303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F1B3769-7DC0-4B6F-87E5-6496D53F280A}"/>
                </a:ext>
              </a:extLst>
            </p:cNvPr>
            <p:cNvSpPr txBox="1"/>
            <p:nvPr/>
          </p:nvSpPr>
          <p:spPr>
            <a:xfrm>
              <a:off x="4330127" y="2668835"/>
              <a:ext cx="684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/>
                <a:t>first</a:t>
              </a:r>
              <a:endParaRPr lang="zh-CN" altLang="en-US" dirty="0"/>
            </a:p>
          </p:txBody>
        </p:sp>
      </p:grpSp>
      <p:sp>
        <p:nvSpPr>
          <p:cNvPr id="104" name="文本框 103">
            <a:extLst>
              <a:ext uri="{FF2B5EF4-FFF2-40B4-BE49-F238E27FC236}">
                <a16:creationId xmlns:a16="http://schemas.microsoft.com/office/drawing/2014/main" id="{9FEEF12D-FD38-4234-8751-14FB11DA1717}"/>
              </a:ext>
            </a:extLst>
          </p:cNvPr>
          <p:cNvSpPr txBox="1"/>
          <p:nvPr/>
        </p:nvSpPr>
        <p:spPr>
          <a:xfrm>
            <a:off x="2189142" y="5527516"/>
            <a:ext cx="6459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链表</a:t>
            </a:r>
            <a:endParaRPr lang="en-US" altLang="zh-CN" dirty="0"/>
          </a:p>
          <a:p>
            <a:pPr algn="ctr"/>
            <a:r>
              <a:rPr lang="zh-CN" altLang="en-US" sz="1400" dirty="0"/>
              <a:t>注意：</a:t>
            </a:r>
            <a:r>
              <a:rPr lang="en-US" altLang="zh-CN" sz="1400" dirty="0"/>
              <a:t>avail</a:t>
            </a:r>
            <a:r>
              <a:rPr lang="zh-CN" altLang="en-US" sz="1400" dirty="0"/>
              <a:t>并不总是指向</a:t>
            </a:r>
            <a:r>
              <a:rPr lang="en-US" altLang="zh-CN" sz="1400" dirty="0"/>
              <a:t>1</a:t>
            </a:r>
            <a:r>
              <a:rPr lang="zh-CN" altLang="en-US" sz="1400" dirty="0"/>
              <a:t>位置，这里用书上的例子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F698C29-D344-483F-9F37-A03CB41B928B}"/>
              </a:ext>
            </a:extLst>
          </p:cNvPr>
          <p:cNvSpPr txBox="1"/>
          <p:nvPr/>
        </p:nvSpPr>
        <p:spPr>
          <a:xfrm>
            <a:off x="4453300" y="1426085"/>
            <a:ext cx="39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下标</a:t>
            </a: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C189D494-F5F7-4F0E-BA1D-64F4A611328F}"/>
              </a:ext>
            </a:extLst>
          </p:cNvPr>
          <p:cNvGrpSpPr/>
          <p:nvPr/>
        </p:nvGrpSpPr>
        <p:grpSpPr>
          <a:xfrm>
            <a:off x="5972078" y="2651562"/>
            <a:ext cx="548110" cy="291701"/>
            <a:chOff x="2872986" y="2650299"/>
            <a:chExt cx="342163" cy="414344"/>
          </a:xfrm>
        </p:grpSpPr>
        <p:sp>
          <p:nvSpPr>
            <p:cNvPr id="107" name="弧形 106">
              <a:extLst>
                <a:ext uri="{FF2B5EF4-FFF2-40B4-BE49-F238E27FC236}">
                  <a16:creationId xmlns:a16="http://schemas.microsoft.com/office/drawing/2014/main" id="{9D647EFE-CE65-4A2A-9EA8-D0690107C4A1}"/>
                </a:ext>
              </a:extLst>
            </p:cNvPr>
            <p:cNvSpPr/>
            <p:nvPr/>
          </p:nvSpPr>
          <p:spPr>
            <a:xfrm>
              <a:off x="2872987" y="2650299"/>
              <a:ext cx="342162" cy="414344"/>
            </a:xfrm>
            <a:prstGeom prst="arc">
              <a:avLst>
                <a:gd name="adj1" fmla="val 16200000"/>
                <a:gd name="adj2" fmla="val 5525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4622A497-BC42-47A7-B0A1-D1324C94CBF4}"/>
                </a:ext>
              </a:extLst>
            </p:cNvPr>
            <p:cNvCxnSpPr>
              <a:cxnSpLocks/>
              <a:stCxn id="107" idx="2"/>
            </p:cNvCxnSpPr>
            <p:nvPr/>
          </p:nvCxnSpPr>
          <p:spPr>
            <a:xfrm flipH="1">
              <a:off x="2872986" y="3064442"/>
              <a:ext cx="163543" cy="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9DAAAA22-9E5C-49D7-9BA7-3ECA0FDD5137}"/>
                </a:ext>
              </a:extLst>
            </p:cNvPr>
            <p:cNvCxnSpPr>
              <a:cxnSpLocks/>
              <a:endCxn id="107" idx="0"/>
            </p:cNvCxnSpPr>
            <p:nvPr/>
          </p:nvCxnSpPr>
          <p:spPr>
            <a:xfrm>
              <a:off x="2872986" y="2650299"/>
              <a:ext cx="1710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AABF5EFD-8021-45D2-ACBF-8F53F47C34FA}"/>
              </a:ext>
            </a:extLst>
          </p:cNvPr>
          <p:cNvGrpSpPr/>
          <p:nvPr/>
        </p:nvGrpSpPr>
        <p:grpSpPr>
          <a:xfrm>
            <a:off x="6001113" y="4929823"/>
            <a:ext cx="548110" cy="229255"/>
            <a:chOff x="2872986" y="2650299"/>
            <a:chExt cx="342163" cy="414344"/>
          </a:xfrm>
        </p:grpSpPr>
        <p:sp>
          <p:nvSpPr>
            <p:cNvPr id="111" name="弧形 110">
              <a:extLst>
                <a:ext uri="{FF2B5EF4-FFF2-40B4-BE49-F238E27FC236}">
                  <a16:creationId xmlns:a16="http://schemas.microsoft.com/office/drawing/2014/main" id="{9E24DA7D-E779-40D3-83A0-BCD1538646EE}"/>
                </a:ext>
              </a:extLst>
            </p:cNvPr>
            <p:cNvSpPr/>
            <p:nvPr/>
          </p:nvSpPr>
          <p:spPr>
            <a:xfrm>
              <a:off x="2872987" y="2650299"/>
              <a:ext cx="342162" cy="414344"/>
            </a:xfrm>
            <a:prstGeom prst="arc">
              <a:avLst>
                <a:gd name="adj1" fmla="val 16200000"/>
                <a:gd name="adj2" fmla="val 5525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8BB85B4F-3C0A-4D73-8B59-B495FE10D05E}"/>
                </a:ext>
              </a:extLst>
            </p:cNvPr>
            <p:cNvCxnSpPr>
              <a:cxnSpLocks/>
              <a:stCxn id="111" idx="2"/>
            </p:cNvCxnSpPr>
            <p:nvPr/>
          </p:nvCxnSpPr>
          <p:spPr>
            <a:xfrm flipH="1">
              <a:off x="2872986" y="3064442"/>
              <a:ext cx="163543" cy="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564858EA-0F31-4DC8-BA3C-5EFD30005ECE}"/>
                </a:ext>
              </a:extLst>
            </p:cNvPr>
            <p:cNvCxnSpPr>
              <a:cxnSpLocks/>
              <a:endCxn id="111" idx="0"/>
            </p:cNvCxnSpPr>
            <p:nvPr/>
          </p:nvCxnSpPr>
          <p:spPr>
            <a:xfrm>
              <a:off x="2872986" y="2650299"/>
              <a:ext cx="1710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7907FD5F-A91B-4637-B0F4-68CA6A087653}"/>
              </a:ext>
            </a:extLst>
          </p:cNvPr>
          <p:cNvGrpSpPr/>
          <p:nvPr/>
        </p:nvGrpSpPr>
        <p:grpSpPr>
          <a:xfrm>
            <a:off x="5968013" y="3019913"/>
            <a:ext cx="548110" cy="640834"/>
            <a:chOff x="2872986" y="2650299"/>
            <a:chExt cx="342163" cy="414344"/>
          </a:xfrm>
        </p:grpSpPr>
        <p:sp>
          <p:nvSpPr>
            <p:cNvPr id="115" name="弧形 114">
              <a:extLst>
                <a:ext uri="{FF2B5EF4-FFF2-40B4-BE49-F238E27FC236}">
                  <a16:creationId xmlns:a16="http://schemas.microsoft.com/office/drawing/2014/main" id="{B7328316-1658-49AD-8557-11F4F6A09526}"/>
                </a:ext>
              </a:extLst>
            </p:cNvPr>
            <p:cNvSpPr/>
            <p:nvPr/>
          </p:nvSpPr>
          <p:spPr>
            <a:xfrm>
              <a:off x="2872987" y="2650299"/>
              <a:ext cx="342162" cy="414344"/>
            </a:xfrm>
            <a:prstGeom prst="arc">
              <a:avLst>
                <a:gd name="adj1" fmla="val 16200000"/>
                <a:gd name="adj2" fmla="val 5525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B5C95BC8-8F1C-4F27-9EFD-6A3954252C75}"/>
                </a:ext>
              </a:extLst>
            </p:cNvPr>
            <p:cNvCxnSpPr>
              <a:cxnSpLocks/>
              <a:stCxn id="115" idx="2"/>
            </p:cNvCxnSpPr>
            <p:nvPr/>
          </p:nvCxnSpPr>
          <p:spPr>
            <a:xfrm flipH="1">
              <a:off x="2872986" y="3064442"/>
              <a:ext cx="163543" cy="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AE51287C-C1D4-4B89-8543-3B4A720CAEC3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>
              <a:off x="2872986" y="2650299"/>
              <a:ext cx="1710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D7DF6933-B78B-4BEA-BD1B-9757A339DE67}"/>
              </a:ext>
            </a:extLst>
          </p:cNvPr>
          <p:cNvGrpSpPr/>
          <p:nvPr/>
        </p:nvGrpSpPr>
        <p:grpSpPr>
          <a:xfrm>
            <a:off x="5995663" y="3779811"/>
            <a:ext cx="548110" cy="992461"/>
            <a:chOff x="2872986" y="2650299"/>
            <a:chExt cx="342163" cy="414344"/>
          </a:xfrm>
        </p:grpSpPr>
        <p:sp>
          <p:nvSpPr>
            <p:cNvPr id="119" name="弧形 118">
              <a:extLst>
                <a:ext uri="{FF2B5EF4-FFF2-40B4-BE49-F238E27FC236}">
                  <a16:creationId xmlns:a16="http://schemas.microsoft.com/office/drawing/2014/main" id="{2D95086D-742D-4A3A-9C7B-BDEC8997A266}"/>
                </a:ext>
              </a:extLst>
            </p:cNvPr>
            <p:cNvSpPr/>
            <p:nvPr/>
          </p:nvSpPr>
          <p:spPr>
            <a:xfrm>
              <a:off x="2872987" y="2650299"/>
              <a:ext cx="342162" cy="414344"/>
            </a:xfrm>
            <a:prstGeom prst="arc">
              <a:avLst>
                <a:gd name="adj1" fmla="val 16200000"/>
                <a:gd name="adj2" fmla="val 5525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8533F983-92D9-4242-9132-7A326B8DA565}"/>
                </a:ext>
              </a:extLst>
            </p:cNvPr>
            <p:cNvCxnSpPr>
              <a:cxnSpLocks/>
              <a:stCxn id="119" idx="2"/>
            </p:cNvCxnSpPr>
            <p:nvPr/>
          </p:nvCxnSpPr>
          <p:spPr>
            <a:xfrm flipH="1">
              <a:off x="2872986" y="3064442"/>
              <a:ext cx="163543" cy="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F9DD157A-B166-4C4A-B6B7-2445E61FA4D5}"/>
                </a:ext>
              </a:extLst>
            </p:cNvPr>
            <p:cNvCxnSpPr>
              <a:cxnSpLocks/>
              <a:endCxn id="119" idx="0"/>
            </p:cNvCxnSpPr>
            <p:nvPr/>
          </p:nvCxnSpPr>
          <p:spPr>
            <a:xfrm>
              <a:off x="2872986" y="2650299"/>
              <a:ext cx="1710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AB38FED8-B5EA-4473-886B-AC80281CD525}"/>
              </a:ext>
            </a:extLst>
          </p:cNvPr>
          <p:cNvGrpSpPr/>
          <p:nvPr/>
        </p:nvGrpSpPr>
        <p:grpSpPr>
          <a:xfrm>
            <a:off x="5990087" y="2273933"/>
            <a:ext cx="548110" cy="1038184"/>
            <a:chOff x="2872986" y="2650299"/>
            <a:chExt cx="342163" cy="414344"/>
          </a:xfrm>
        </p:grpSpPr>
        <p:sp>
          <p:nvSpPr>
            <p:cNvPr id="135" name="弧形 134">
              <a:extLst>
                <a:ext uri="{FF2B5EF4-FFF2-40B4-BE49-F238E27FC236}">
                  <a16:creationId xmlns:a16="http://schemas.microsoft.com/office/drawing/2014/main" id="{319F60C3-E654-4778-A86A-098B42FB8227}"/>
                </a:ext>
              </a:extLst>
            </p:cNvPr>
            <p:cNvSpPr/>
            <p:nvPr/>
          </p:nvSpPr>
          <p:spPr>
            <a:xfrm>
              <a:off x="2872987" y="2650299"/>
              <a:ext cx="342162" cy="414344"/>
            </a:xfrm>
            <a:prstGeom prst="arc">
              <a:avLst>
                <a:gd name="adj1" fmla="val 16200000"/>
                <a:gd name="adj2" fmla="val 5525163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659C8A3D-9E33-4BB8-B43C-40246D48DB72}"/>
                </a:ext>
              </a:extLst>
            </p:cNvPr>
            <p:cNvCxnSpPr>
              <a:cxnSpLocks/>
              <a:stCxn id="135" idx="2"/>
            </p:cNvCxnSpPr>
            <p:nvPr/>
          </p:nvCxnSpPr>
          <p:spPr>
            <a:xfrm flipH="1">
              <a:off x="2872986" y="3064442"/>
              <a:ext cx="163543" cy="20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DB17E82D-FA79-4CA2-ABF5-1AA036F0AFAD}"/>
                </a:ext>
              </a:extLst>
            </p:cNvPr>
            <p:cNvCxnSpPr>
              <a:cxnSpLocks/>
              <a:endCxn id="135" idx="0"/>
            </p:cNvCxnSpPr>
            <p:nvPr/>
          </p:nvCxnSpPr>
          <p:spPr>
            <a:xfrm>
              <a:off x="2872986" y="2650299"/>
              <a:ext cx="17108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8F934D62-DB18-4014-9E8E-5E0C4EEE788E}"/>
              </a:ext>
            </a:extLst>
          </p:cNvPr>
          <p:cNvGrpSpPr/>
          <p:nvPr/>
        </p:nvGrpSpPr>
        <p:grpSpPr>
          <a:xfrm>
            <a:off x="5995663" y="3408532"/>
            <a:ext cx="548110" cy="671444"/>
            <a:chOff x="2872986" y="2650299"/>
            <a:chExt cx="342163" cy="414344"/>
          </a:xfrm>
        </p:grpSpPr>
        <p:sp>
          <p:nvSpPr>
            <p:cNvPr id="143" name="弧形 142">
              <a:extLst>
                <a:ext uri="{FF2B5EF4-FFF2-40B4-BE49-F238E27FC236}">
                  <a16:creationId xmlns:a16="http://schemas.microsoft.com/office/drawing/2014/main" id="{0C411439-5D97-403A-A188-48F518F43EA6}"/>
                </a:ext>
              </a:extLst>
            </p:cNvPr>
            <p:cNvSpPr/>
            <p:nvPr/>
          </p:nvSpPr>
          <p:spPr>
            <a:xfrm>
              <a:off x="2872987" y="2650299"/>
              <a:ext cx="342162" cy="414344"/>
            </a:xfrm>
            <a:prstGeom prst="arc">
              <a:avLst>
                <a:gd name="adj1" fmla="val 16200000"/>
                <a:gd name="adj2" fmla="val 5525163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C76A6870-A2BF-4EEF-9FE9-FB15ED58EFB5}"/>
                </a:ext>
              </a:extLst>
            </p:cNvPr>
            <p:cNvCxnSpPr>
              <a:cxnSpLocks/>
              <a:stCxn id="143" idx="2"/>
            </p:cNvCxnSpPr>
            <p:nvPr/>
          </p:nvCxnSpPr>
          <p:spPr>
            <a:xfrm flipH="1">
              <a:off x="2872986" y="3064442"/>
              <a:ext cx="163543" cy="20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AB319BB8-18D5-4D25-BB04-5C9195B7A66E}"/>
                </a:ext>
              </a:extLst>
            </p:cNvPr>
            <p:cNvCxnSpPr>
              <a:cxnSpLocks/>
              <a:endCxn id="143" idx="0"/>
            </p:cNvCxnSpPr>
            <p:nvPr/>
          </p:nvCxnSpPr>
          <p:spPr>
            <a:xfrm>
              <a:off x="2872986" y="2650299"/>
              <a:ext cx="17108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FC89C069-8789-450D-9C0C-E3FD0430F426}"/>
              </a:ext>
            </a:extLst>
          </p:cNvPr>
          <p:cNvGrpSpPr/>
          <p:nvPr/>
        </p:nvGrpSpPr>
        <p:grpSpPr>
          <a:xfrm>
            <a:off x="6001113" y="4166617"/>
            <a:ext cx="548110" cy="229255"/>
            <a:chOff x="2872986" y="2650299"/>
            <a:chExt cx="342163" cy="414344"/>
          </a:xfrm>
        </p:grpSpPr>
        <p:sp>
          <p:nvSpPr>
            <p:cNvPr id="147" name="弧形 146">
              <a:extLst>
                <a:ext uri="{FF2B5EF4-FFF2-40B4-BE49-F238E27FC236}">
                  <a16:creationId xmlns:a16="http://schemas.microsoft.com/office/drawing/2014/main" id="{B86EF352-2B2F-4C6B-90DE-F9FE66931359}"/>
                </a:ext>
              </a:extLst>
            </p:cNvPr>
            <p:cNvSpPr/>
            <p:nvPr/>
          </p:nvSpPr>
          <p:spPr>
            <a:xfrm>
              <a:off x="2872987" y="2650299"/>
              <a:ext cx="342162" cy="414344"/>
            </a:xfrm>
            <a:prstGeom prst="arc">
              <a:avLst>
                <a:gd name="adj1" fmla="val 16200000"/>
                <a:gd name="adj2" fmla="val 5525163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7D5219E7-F29F-425D-BAE8-B84388A805D5}"/>
                </a:ext>
              </a:extLst>
            </p:cNvPr>
            <p:cNvCxnSpPr>
              <a:cxnSpLocks/>
              <a:stCxn id="147" idx="2"/>
            </p:cNvCxnSpPr>
            <p:nvPr/>
          </p:nvCxnSpPr>
          <p:spPr>
            <a:xfrm flipH="1">
              <a:off x="2872986" y="3064442"/>
              <a:ext cx="163543" cy="20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2675C392-21D6-4F7B-AB6A-713455755EA0}"/>
                </a:ext>
              </a:extLst>
            </p:cNvPr>
            <p:cNvCxnSpPr>
              <a:cxnSpLocks/>
              <a:endCxn id="147" idx="0"/>
            </p:cNvCxnSpPr>
            <p:nvPr/>
          </p:nvCxnSpPr>
          <p:spPr>
            <a:xfrm>
              <a:off x="2872986" y="2650299"/>
              <a:ext cx="17108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5332911A-450B-4566-A4C8-C68187D726BF}"/>
              </a:ext>
            </a:extLst>
          </p:cNvPr>
          <p:cNvGrpSpPr/>
          <p:nvPr/>
        </p:nvGrpSpPr>
        <p:grpSpPr>
          <a:xfrm flipH="1">
            <a:off x="5844155" y="1869695"/>
            <a:ext cx="587203" cy="671161"/>
            <a:chOff x="4296217" y="2367006"/>
            <a:chExt cx="697587" cy="671161"/>
          </a:xfrm>
        </p:grpSpPr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81D3481F-7419-4E08-880B-6A63EC4FD9A5}"/>
                </a:ext>
              </a:extLst>
            </p:cNvPr>
            <p:cNvCxnSpPr>
              <a:cxnSpLocks/>
            </p:cNvCxnSpPr>
            <p:nvPr/>
          </p:nvCxnSpPr>
          <p:spPr>
            <a:xfrm>
              <a:off x="4350774" y="3038167"/>
              <a:ext cx="64303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1DE5AC52-0A7E-48B7-9747-0E3D507B1BA7}"/>
                </a:ext>
              </a:extLst>
            </p:cNvPr>
            <p:cNvSpPr txBox="1"/>
            <p:nvPr/>
          </p:nvSpPr>
          <p:spPr>
            <a:xfrm>
              <a:off x="4296217" y="2367006"/>
              <a:ext cx="6843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/>
                <a:t>   </a:t>
              </a:r>
              <a:r>
                <a:rPr lang="en-US" altLang="zh-CN" dirty="0" err="1"/>
                <a:t>tmp</a:t>
              </a:r>
              <a:endParaRPr lang="zh-CN" altLang="en-US" dirty="0"/>
            </a:p>
          </p:txBody>
        </p:sp>
      </p:grpSp>
      <p:graphicFrame>
        <p:nvGraphicFramePr>
          <p:cNvPr id="156" name="表格 4">
            <a:extLst>
              <a:ext uri="{FF2B5EF4-FFF2-40B4-BE49-F238E27FC236}">
                <a16:creationId xmlns:a16="http://schemas.microsoft.com/office/drawing/2014/main" id="{F0C03D4C-043F-4DBE-93BF-4550D64AA0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9773356"/>
              </p:ext>
            </p:extLst>
          </p:nvPr>
        </p:nvGraphicFramePr>
        <p:xfrm>
          <a:off x="8648261" y="2138291"/>
          <a:ext cx="14330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72">
                  <a:extLst>
                    <a:ext uri="{9D8B030D-6E8A-4147-A177-3AD203B41FA5}">
                      <a16:colId xmlns:a16="http://schemas.microsoft.com/office/drawing/2014/main" val="1400396462"/>
                    </a:ext>
                  </a:extLst>
                </a:gridCol>
                <a:gridCol w="542741">
                  <a:extLst>
                    <a:ext uri="{9D8B030D-6E8A-4147-A177-3AD203B41FA5}">
                      <a16:colId xmlns:a16="http://schemas.microsoft.com/office/drawing/2014/main" val="1503900608"/>
                    </a:ext>
                  </a:extLst>
                </a:gridCol>
                <a:gridCol w="554539">
                  <a:extLst>
                    <a:ext uri="{9D8B030D-6E8A-4147-A177-3AD203B41FA5}">
                      <a16:colId xmlns:a16="http://schemas.microsoft.com/office/drawing/2014/main" val="4165320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9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83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5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7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5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6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65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07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679805"/>
                  </a:ext>
                </a:extLst>
              </a:tr>
            </a:tbl>
          </a:graphicData>
        </a:graphic>
      </p:graphicFrame>
      <p:sp>
        <p:nvSpPr>
          <p:cNvPr id="157" name="文本框 156">
            <a:extLst>
              <a:ext uri="{FF2B5EF4-FFF2-40B4-BE49-F238E27FC236}">
                <a16:creationId xmlns:a16="http://schemas.microsoft.com/office/drawing/2014/main" id="{EB41AF7A-9555-4707-9D3B-6AA274BB5909}"/>
              </a:ext>
            </a:extLst>
          </p:cNvPr>
          <p:cNvSpPr txBox="1"/>
          <p:nvPr/>
        </p:nvSpPr>
        <p:spPr>
          <a:xfrm>
            <a:off x="8896736" y="178581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D7CF7C46-41E4-4BBC-B22E-CB868E5A1789}"/>
              </a:ext>
            </a:extLst>
          </p:cNvPr>
          <p:cNvSpPr txBox="1"/>
          <p:nvPr/>
        </p:nvSpPr>
        <p:spPr>
          <a:xfrm>
            <a:off x="9496452" y="1785810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next</a:t>
            </a:r>
            <a:endParaRPr lang="zh-CN" altLang="en-US" dirty="0"/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CAF55056-4899-4CDC-B27B-17922726FFAB}"/>
              </a:ext>
            </a:extLst>
          </p:cNvPr>
          <p:cNvGrpSpPr/>
          <p:nvPr/>
        </p:nvGrpSpPr>
        <p:grpSpPr>
          <a:xfrm>
            <a:off x="7868466" y="2317760"/>
            <a:ext cx="684325" cy="369332"/>
            <a:chOff x="4330127" y="2668835"/>
            <a:chExt cx="684325" cy="369332"/>
          </a:xfrm>
        </p:grpSpPr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1213939B-6067-4A8E-8012-6AE5FAF16111}"/>
                </a:ext>
              </a:extLst>
            </p:cNvPr>
            <p:cNvCxnSpPr>
              <a:cxnSpLocks/>
            </p:cNvCxnSpPr>
            <p:nvPr/>
          </p:nvCxnSpPr>
          <p:spPr>
            <a:xfrm>
              <a:off x="4350774" y="3038167"/>
              <a:ext cx="64303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0DE1A113-4475-4A7E-BC72-26AC98DC2390}"/>
                </a:ext>
              </a:extLst>
            </p:cNvPr>
            <p:cNvSpPr txBox="1"/>
            <p:nvPr/>
          </p:nvSpPr>
          <p:spPr>
            <a:xfrm>
              <a:off x="4330127" y="2668835"/>
              <a:ext cx="684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/>
                <a:t>avail</a:t>
              </a:r>
              <a:endParaRPr lang="zh-CN" altLang="en-US" dirty="0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37727477-EFC4-4A91-AECA-65D785855834}"/>
              </a:ext>
            </a:extLst>
          </p:cNvPr>
          <p:cNvGrpSpPr/>
          <p:nvPr/>
        </p:nvGrpSpPr>
        <p:grpSpPr>
          <a:xfrm>
            <a:off x="7847819" y="1970476"/>
            <a:ext cx="684325" cy="369332"/>
            <a:chOff x="4330127" y="2668835"/>
            <a:chExt cx="684325" cy="369332"/>
          </a:xfrm>
        </p:grpSpPr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2D9A915A-0C13-45FB-B1BA-775A15810C41}"/>
                </a:ext>
              </a:extLst>
            </p:cNvPr>
            <p:cNvCxnSpPr>
              <a:cxnSpLocks/>
            </p:cNvCxnSpPr>
            <p:nvPr/>
          </p:nvCxnSpPr>
          <p:spPr>
            <a:xfrm>
              <a:off x="4350774" y="3038167"/>
              <a:ext cx="64303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A59CFE16-E775-4471-B9CF-85942B5C44AC}"/>
                </a:ext>
              </a:extLst>
            </p:cNvPr>
            <p:cNvSpPr txBox="1"/>
            <p:nvPr/>
          </p:nvSpPr>
          <p:spPr>
            <a:xfrm>
              <a:off x="4330127" y="2668835"/>
              <a:ext cx="684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/>
                <a:t>first</a:t>
              </a:r>
              <a:endParaRPr lang="zh-CN" altLang="en-US" dirty="0"/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130CDB81-4C67-431B-A3B3-389840604272}"/>
              </a:ext>
            </a:extLst>
          </p:cNvPr>
          <p:cNvGrpSpPr/>
          <p:nvPr/>
        </p:nvGrpSpPr>
        <p:grpSpPr>
          <a:xfrm>
            <a:off x="10096001" y="2717437"/>
            <a:ext cx="548110" cy="291701"/>
            <a:chOff x="2872986" y="2650299"/>
            <a:chExt cx="342163" cy="414344"/>
          </a:xfrm>
        </p:grpSpPr>
        <p:sp>
          <p:nvSpPr>
            <p:cNvPr id="166" name="弧形 165">
              <a:extLst>
                <a:ext uri="{FF2B5EF4-FFF2-40B4-BE49-F238E27FC236}">
                  <a16:creationId xmlns:a16="http://schemas.microsoft.com/office/drawing/2014/main" id="{7592B14D-27DE-48AC-BEFE-5E382CCABE38}"/>
                </a:ext>
              </a:extLst>
            </p:cNvPr>
            <p:cNvSpPr/>
            <p:nvPr/>
          </p:nvSpPr>
          <p:spPr>
            <a:xfrm>
              <a:off x="2872987" y="2650299"/>
              <a:ext cx="342162" cy="414344"/>
            </a:xfrm>
            <a:prstGeom prst="arc">
              <a:avLst>
                <a:gd name="adj1" fmla="val 16200000"/>
                <a:gd name="adj2" fmla="val 5525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6450127E-C4AA-45FF-B495-17D117FDAA99}"/>
                </a:ext>
              </a:extLst>
            </p:cNvPr>
            <p:cNvCxnSpPr>
              <a:cxnSpLocks/>
              <a:stCxn id="166" idx="2"/>
            </p:cNvCxnSpPr>
            <p:nvPr/>
          </p:nvCxnSpPr>
          <p:spPr>
            <a:xfrm flipH="1">
              <a:off x="2872986" y="3064442"/>
              <a:ext cx="163543" cy="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BE3EA964-885A-4862-B1DC-4C3A875A8E18}"/>
                </a:ext>
              </a:extLst>
            </p:cNvPr>
            <p:cNvCxnSpPr>
              <a:cxnSpLocks/>
              <a:endCxn id="166" idx="0"/>
            </p:cNvCxnSpPr>
            <p:nvPr/>
          </p:nvCxnSpPr>
          <p:spPr>
            <a:xfrm>
              <a:off x="2872986" y="2650299"/>
              <a:ext cx="1710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2996E0D9-77C7-4474-BE86-90810892610B}"/>
              </a:ext>
            </a:extLst>
          </p:cNvPr>
          <p:cNvGrpSpPr/>
          <p:nvPr/>
        </p:nvGrpSpPr>
        <p:grpSpPr>
          <a:xfrm>
            <a:off x="10125036" y="4995698"/>
            <a:ext cx="548110" cy="229255"/>
            <a:chOff x="2872986" y="2650299"/>
            <a:chExt cx="342163" cy="414344"/>
          </a:xfrm>
        </p:grpSpPr>
        <p:sp>
          <p:nvSpPr>
            <p:cNvPr id="170" name="弧形 169">
              <a:extLst>
                <a:ext uri="{FF2B5EF4-FFF2-40B4-BE49-F238E27FC236}">
                  <a16:creationId xmlns:a16="http://schemas.microsoft.com/office/drawing/2014/main" id="{2250E705-8AAA-4CDA-B637-C219FDC907D6}"/>
                </a:ext>
              </a:extLst>
            </p:cNvPr>
            <p:cNvSpPr/>
            <p:nvPr/>
          </p:nvSpPr>
          <p:spPr>
            <a:xfrm>
              <a:off x="2872987" y="2650299"/>
              <a:ext cx="342162" cy="414344"/>
            </a:xfrm>
            <a:prstGeom prst="arc">
              <a:avLst>
                <a:gd name="adj1" fmla="val 16200000"/>
                <a:gd name="adj2" fmla="val 5525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5F0C77EC-F92C-463C-808F-E3BC99468988}"/>
                </a:ext>
              </a:extLst>
            </p:cNvPr>
            <p:cNvCxnSpPr>
              <a:cxnSpLocks/>
              <a:stCxn id="170" idx="2"/>
            </p:cNvCxnSpPr>
            <p:nvPr/>
          </p:nvCxnSpPr>
          <p:spPr>
            <a:xfrm flipH="1">
              <a:off x="2872986" y="3064442"/>
              <a:ext cx="163543" cy="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769F02F2-2635-4E02-943D-953ED106255F}"/>
                </a:ext>
              </a:extLst>
            </p:cNvPr>
            <p:cNvCxnSpPr>
              <a:cxnSpLocks/>
              <a:endCxn id="170" idx="0"/>
            </p:cNvCxnSpPr>
            <p:nvPr/>
          </p:nvCxnSpPr>
          <p:spPr>
            <a:xfrm>
              <a:off x="2872986" y="2650299"/>
              <a:ext cx="1710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B9D574A6-7274-4CBF-8189-2E7730B9482E}"/>
              </a:ext>
            </a:extLst>
          </p:cNvPr>
          <p:cNvGrpSpPr/>
          <p:nvPr/>
        </p:nvGrpSpPr>
        <p:grpSpPr>
          <a:xfrm>
            <a:off x="10091936" y="3085788"/>
            <a:ext cx="548110" cy="640834"/>
            <a:chOff x="2872986" y="2650299"/>
            <a:chExt cx="342163" cy="414344"/>
          </a:xfrm>
        </p:grpSpPr>
        <p:sp>
          <p:nvSpPr>
            <p:cNvPr id="174" name="弧形 173">
              <a:extLst>
                <a:ext uri="{FF2B5EF4-FFF2-40B4-BE49-F238E27FC236}">
                  <a16:creationId xmlns:a16="http://schemas.microsoft.com/office/drawing/2014/main" id="{152FF551-BEDB-4640-9070-85588531C484}"/>
                </a:ext>
              </a:extLst>
            </p:cNvPr>
            <p:cNvSpPr/>
            <p:nvPr/>
          </p:nvSpPr>
          <p:spPr>
            <a:xfrm>
              <a:off x="2872987" y="2650299"/>
              <a:ext cx="342162" cy="414344"/>
            </a:xfrm>
            <a:prstGeom prst="arc">
              <a:avLst>
                <a:gd name="adj1" fmla="val 16200000"/>
                <a:gd name="adj2" fmla="val 5525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5D1379FF-1A20-4BFB-8564-430BA0F71DC0}"/>
                </a:ext>
              </a:extLst>
            </p:cNvPr>
            <p:cNvCxnSpPr>
              <a:cxnSpLocks/>
              <a:stCxn id="174" idx="2"/>
            </p:cNvCxnSpPr>
            <p:nvPr/>
          </p:nvCxnSpPr>
          <p:spPr>
            <a:xfrm flipH="1">
              <a:off x="2872986" y="3064442"/>
              <a:ext cx="163543" cy="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4C74A9E6-86FE-471B-B50D-047CCA09B613}"/>
                </a:ext>
              </a:extLst>
            </p:cNvPr>
            <p:cNvCxnSpPr>
              <a:cxnSpLocks/>
              <a:endCxn id="174" idx="0"/>
            </p:cNvCxnSpPr>
            <p:nvPr/>
          </p:nvCxnSpPr>
          <p:spPr>
            <a:xfrm>
              <a:off x="2872986" y="2650299"/>
              <a:ext cx="1710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6208CBA4-B726-4191-9426-376C406775AA}"/>
              </a:ext>
            </a:extLst>
          </p:cNvPr>
          <p:cNvGrpSpPr/>
          <p:nvPr/>
        </p:nvGrpSpPr>
        <p:grpSpPr>
          <a:xfrm>
            <a:off x="10119586" y="3845686"/>
            <a:ext cx="548110" cy="992461"/>
            <a:chOff x="2872986" y="2650299"/>
            <a:chExt cx="342163" cy="414344"/>
          </a:xfrm>
        </p:grpSpPr>
        <p:sp>
          <p:nvSpPr>
            <p:cNvPr id="178" name="弧形 177">
              <a:extLst>
                <a:ext uri="{FF2B5EF4-FFF2-40B4-BE49-F238E27FC236}">
                  <a16:creationId xmlns:a16="http://schemas.microsoft.com/office/drawing/2014/main" id="{0ACC46F4-546D-4BA2-B4CE-A05AEB318381}"/>
                </a:ext>
              </a:extLst>
            </p:cNvPr>
            <p:cNvSpPr/>
            <p:nvPr/>
          </p:nvSpPr>
          <p:spPr>
            <a:xfrm>
              <a:off x="2872987" y="2650299"/>
              <a:ext cx="342162" cy="414344"/>
            </a:xfrm>
            <a:prstGeom prst="arc">
              <a:avLst>
                <a:gd name="adj1" fmla="val 16200000"/>
                <a:gd name="adj2" fmla="val 5525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C95335C0-CE4D-4DB7-9E9C-B79677071991}"/>
                </a:ext>
              </a:extLst>
            </p:cNvPr>
            <p:cNvCxnSpPr>
              <a:cxnSpLocks/>
              <a:stCxn id="178" idx="2"/>
            </p:cNvCxnSpPr>
            <p:nvPr/>
          </p:nvCxnSpPr>
          <p:spPr>
            <a:xfrm flipH="1">
              <a:off x="2872986" y="3064442"/>
              <a:ext cx="163543" cy="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BEA13E5D-229F-4FCE-BCF0-7CA0DA2A399A}"/>
                </a:ext>
              </a:extLst>
            </p:cNvPr>
            <p:cNvCxnSpPr>
              <a:cxnSpLocks/>
              <a:endCxn id="178" idx="0"/>
            </p:cNvCxnSpPr>
            <p:nvPr/>
          </p:nvCxnSpPr>
          <p:spPr>
            <a:xfrm>
              <a:off x="2872986" y="2650299"/>
              <a:ext cx="1710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DAE3AAAE-A32D-468E-9AAD-98D62DCD70AF}"/>
              </a:ext>
            </a:extLst>
          </p:cNvPr>
          <p:cNvGrpSpPr/>
          <p:nvPr/>
        </p:nvGrpSpPr>
        <p:grpSpPr>
          <a:xfrm>
            <a:off x="10114010" y="2339808"/>
            <a:ext cx="548110" cy="1038184"/>
            <a:chOff x="2872986" y="2650299"/>
            <a:chExt cx="342163" cy="414344"/>
          </a:xfrm>
        </p:grpSpPr>
        <p:sp>
          <p:nvSpPr>
            <p:cNvPr id="182" name="弧形 181">
              <a:extLst>
                <a:ext uri="{FF2B5EF4-FFF2-40B4-BE49-F238E27FC236}">
                  <a16:creationId xmlns:a16="http://schemas.microsoft.com/office/drawing/2014/main" id="{C4225F9C-0161-4116-8791-8A3DD393409C}"/>
                </a:ext>
              </a:extLst>
            </p:cNvPr>
            <p:cNvSpPr/>
            <p:nvPr/>
          </p:nvSpPr>
          <p:spPr>
            <a:xfrm>
              <a:off x="2872987" y="2650299"/>
              <a:ext cx="342162" cy="414344"/>
            </a:xfrm>
            <a:prstGeom prst="arc">
              <a:avLst>
                <a:gd name="adj1" fmla="val 16200000"/>
                <a:gd name="adj2" fmla="val 5525163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F567A38C-968C-431F-ABB3-EE4AAE27E13B}"/>
                </a:ext>
              </a:extLst>
            </p:cNvPr>
            <p:cNvCxnSpPr>
              <a:cxnSpLocks/>
              <a:stCxn id="182" idx="2"/>
            </p:cNvCxnSpPr>
            <p:nvPr/>
          </p:nvCxnSpPr>
          <p:spPr>
            <a:xfrm flipH="1">
              <a:off x="2872986" y="3064442"/>
              <a:ext cx="163543" cy="20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8E541564-5E6C-4E85-8A99-21D4F3E90CB9}"/>
                </a:ext>
              </a:extLst>
            </p:cNvPr>
            <p:cNvCxnSpPr>
              <a:cxnSpLocks/>
              <a:endCxn id="182" idx="0"/>
            </p:cNvCxnSpPr>
            <p:nvPr/>
          </p:nvCxnSpPr>
          <p:spPr>
            <a:xfrm>
              <a:off x="2872986" y="2650299"/>
              <a:ext cx="17108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8A14E1A9-9BD0-469A-8016-DD8F081C4067}"/>
              </a:ext>
            </a:extLst>
          </p:cNvPr>
          <p:cNvGrpSpPr/>
          <p:nvPr/>
        </p:nvGrpSpPr>
        <p:grpSpPr>
          <a:xfrm>
            <a:off x="10119586" y="3474407"/>
            <a:ext cx="548110" cy="671444"/>
            <a:chOff x="2872986" y="2650299"/>
            <a:chExt cx="342163" cy="414344"/>
          </a:xfrm>
        </p:grpSpPr>
        <p:sp>
          <p:nvSpPr>
            <p:cNvPr id="186" name="弧形 185">
              <a:extLst>
                <a:ext uri="{FF2B5EF4-FFF2-40B4-BE49-F238E27FC236}">
                  <a16:creationId xmlns:a16="http://schemas.microsoft.com/office/drawing/2014/main" id="{0D411B6A-0F07-4483-9124-E1E850C8D089}"/>
                </a:ext>
              </a:extLst>
            </p:cNvPr>
            <p:cNvSpPr/>
            <p:nvPr/>
          </p:nvSpPr>
          <p:spPr>
            <a:xfrm>
              <a:off x="2872987" y="2650299"/>
              <a:ext cx="342162" cy="414344"/>
            </a:xfrm>
            <a:prstGeom prst="arc">
              <a:avLst>
                <a:gd name="adj1" fmla="val 16200000"/>
                <a:gd name="adj2" fmla="val 5525163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5CD6C4B3-ED17-4F49-B48D-F29D7457BCA8}"/>
                </a:ext>
              </a:extLst>
            </p:cNvPr>
            <p:cNvCxnSpPr>
              <a:cxnSpLocks/>
              <a:stCxn id="186" idx="2"/>
            </p:cNvCxnSpPr>
            <p:nvPr/>
          </p:nvCxnSpPr>
          <p:spPr>
            <a:xfrm flipH="1">
              <a:off x="2872986" y="3064442"/>
              <a:ext cx="163543" cy="20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A33A3FA9-B899-4613-B412-68B5C979859B}"/>
                </a:ext>
              </a:extLst>
            </p:cNvPr>
            <p:cNvCxnSpPr>
              <a:cxnSpLocks/>
              <a:endCxn id="186" idx="0"/>
            </p:cNvCxnSpPr>
            <p:nvPr/>
          </p:nvCxnSpPr>
          <p:spPr>
            <a:xfrm>
              <a:off x="2872986" y="2650299"/>
              <a:ext cx="17108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B6CA0AFB-96F5-446D-B643-DC1B1A69A616}"/>
              </a:ext>
            </a:extLst>
          </p:cNvPr>
          <p:cNvGrpSpPr/>
          <p:nvPr/>
        </p:nvGrpSpPr>
        <p:grpSpPr>
          <a:xfrm>
            <a:off x="10125036" y="4232492"/>
            <a:ext cx="548110" cy="229255"/>
            <a:chOff x="2872986" y="2650299"/>
            <a:chExt cx="342163" cy="414344"/>
          </a:xfrm>
        </p:grpSpPr>
        <p:sp>
          <p:nvSpPr>
            <p:cNvPr id="190" name="弧形 189">
              <a:extLst>
                <a:ext uri="{FF2B5EF4-FFF2-40B4-BE49-F238E27FC236}">
                  <a16:creationId xmlns:a16="http://schemas.microsoft.com/office/drawing/2014/main" id="{BB47E7B6-16CB-4174-98DE-30D8A9E0E51D}"/>
                </a:ext>
              </a:extLst>
            </p:cNvPr>
            <p:cNvSpPr/>
            <p:nvPr/>
          </p:nvSpPr>
          <p:spPr>
            <a:xfrm>
              <a:off x="2872987" y="2650299"/>
              <a:ext cx="342162" cy="414344"/>
            </a:xfrm>
            <a:prstGeom prst="arc">
              <a:avLst>
                <a:gd name="adj1" fmla="val 16200000"/>
                <a:gd name="adj2" fmla="val 5525163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1129E5E8-FB74-4B4C-9017-FC59D9298605}"/>
                </a:ext>
              </a:extLst>
            </p:cNvPr>
            <p:cNvCxnSpPr>
              <a:cxnSpLocks/>
              <a:stCxn id="190" idx="2"/>
            </p:cNvCxnSpPr>
            <p:nvPr/>
          </p:nvCxnSpPr>
          <p:spPr>
            <a:xfrm flipH="1">
              <a:off x="2872986" y="3064442"/>
              <a:ext cx="163543" cy="20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7AF522EF-7441-486A-B250-5838BC4AB3C7}"/>
                </a:ext>
              </a:extLst>
            </p:cNvPr>
            <p:cNvCxnSpPr>
              <a:cxnSpLocks/>
              <a:endCxn id="190" idx="0"/>
            </p:cNvCxnSpPr>
            <p:nvPr/>
          </p:nvCxnSpPr>
          <p:spPr>
            <a:xfrm>
              <a:off x="2872986" y="2650299"/>
              <a:ext cx="171082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文本框 192">
            <a:extLst>
              <a:ext uri="{FF2B5EF4-FFF2-40B4-BE49-F238E27FC236}">
                <a16:creationId xmlns:a16="http://schemas.microsoft.com/office/drawing/2014/main" id="{3F4DB8AD-6797-4A31-97BC-0EB465EA98E9}"/>
              </a:ext>
            </a:extLst>
          </p:cNvPr>
          <p:cNvSpPr txBox="1"/>
          <p:nvPr/>
        </p:nvSpPr>
        <p:spPr>
          <a:xfrm>
            <a:off x="8572840" y="1560806"/>
            <a:ext cx="39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下标</a:t>
            </a: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CFAECD32-D4B7-4B70-BFA2-19BDB9386395}"/>
              </a:ext>
            </a:extLst>
          </p:cNvPr>
          <p:cNvSpPr txBox="1"/>
          <p:nvPr/>
        </p:nvSpPr>
        <p:spPr>
          <a:xfrm>
            <a:off x="9109869" y="5635237"/>
            <a:ext cx="95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链表</a:t>
            </a:r>
          </a:p>
        </p:txBody>
      </p: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2817DB57-D19A-42EC-AD4E-14C40EEDBC3F}"/>
              </a:ext>
            </a:extLst>
          </p:cNvPr>
          <p:cNvGrpSpPr/>
          <p:nvPr/>
        </p:nvGrpSpPr>
        <p:grpSpPr>
          <a:xfrm>
            <a:off x="3642573" y="3045046"/>
            <a:ext cx="806344" cy="369332"/>
            <a:chOff x="4208109" y="2668835"/>
            <a:chExt cx="806344" cy="369332"/>
          </a:xfrm>
        </p:grpSpPr>
        <p:cxnSp>
          <p:nvCxnSpPr>
            <p:cNvPr id="197" name="直接箭头连接符 196">
              <a:extLst>
                <a:ext uri="{FF2B5EF4-FFF2-40B4-BE49-F238E27FC236}">
                  <a16:creationId xmlns:a16="http://schemas.microsoft.com/office/drawing/2014/main" id="{44ED983E-E8E0-467D-BDD4-4B7A1727D314}"/>
                </a:ext>
              </a:extLst>
            </p:cNvPr>
            <p:cNvCxnSpPr>
              <a:cxnSpLocks/>
            </p:cNvCxnSpPr>
            <p:nvPr/>
          </p:nvCxnSpPr>
          <p:spPr>
            <a:xfrm>
              <a:off x="4350774" y="3038167"/>
              <a:ext cx="64303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F8A692A2-460D-4288-837A-A78EA799EF85}"/>
                </a:ext>
              </a:extLst>
            </p:cNvPr>
            <p:cNvSpPr txBox="1"/>
            <p:nvPr/>
          </p:nvSpPr>
          <p:spPr>
            <a:xfrm>
              <a:off x="4208109" y="2668835"/>
              <a:ext cx="8063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050" dirty="0"/>
                <a:t>   </a:t>
              </a:r>
              <a:r>
                <a:rPr lang="zh-CN" altLang="en-US" sz="1050" dirty="0"/>
                <a:t>插入</a:t>
              </a:r>
              <a:r>
                <a:rPr lang="en-US" altLang="zh-CN" sz="1050" dirty="0"/>
                <a:t>p</a:t>
              </a:r>
              <a:r>
                <a:rPr lang="zh-CN" altLang="en-US" sz="1050" dirty="0"/>
                <a:t>后</a:t>
              </a:r>
            </a:p>
          </p:txBody>
        </p: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6DA61406-A0AF-476E-B347-42CD1A197C6C}"/>
              </a:ext>
            </a:extLst>
          </p:cNvPr>
          <p:cNvGrpSpPr/>
          <p:nvPr/>
        </p:nvGrpSpPr>
        <p:grpSpPr>
          <a:xfrm>
            <a:off x="7808132" y="3072540"/>
            <a:ext cx="806344" cy="369332"/>
            <a:chOff x="4208109" y="2668835"/>
            <a:chExt cx="806344" cy="369332"/>
          </a:xfrm>
        </p:grpSpPr>
        <p:cxnSp>
          <p:nvCxnSpPr>
            <p:cNvPr id="201" name="直接箭头连接符 200">
              <a:extLst>
                <a:ext uri="{FF2B5EF4-FFF2-40B4-BE49-F238E27FC236}">
                  <a16:creationId xmlns:a16="http://schemas.microsoft.com/office/drawing/2014/main" id="{39574F64-9D26-42A9-BFD1-F321F4042CE7}"/>
                </a:ext>
              </a:extLst>
            </p:cNvPr>
            <p:cNvCxnSpPr>
              <a:cxnSpLocks/>
            </p:cNvCxnSpPr>
            <p:nvPr/>
          </p:nvCxnSpPr>
          <p:spPr>
            <a:xfrm>
              <a:off x="4350774" y="3038167"/>
              <a:ext cx="64303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19916AC-77A9-4EE4-BC0D-EFCE3BF03564}"/>
                </a:ext>
              </a:extLst>
            </p:cNvPr>
            <p:cNvSpPr txBox="1"/>
            <p:nvPr/>
          </p:nvSpPr>
          <p:spPr>
            <a:xfrm>
              <a:off x="4208109" y="2668835"/>
              <a:ext cx="8063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050" dirty="0"/>
                <a:t>   </a:t>
              </a:r>
              <a:r>
                <a:rPr lang="zh-CN" altLang="en-US" sz="1050" dirty="0"/>
                <a:t>删除</a:t>
              </a:r>
              <a:r>
                <a:rPr lang="en-US" altLang="zh-CN" sz="1050" dirty="0"/>
                <a:t>p</a:t>
              </a:r>
              <a:endParaRPr lang="zh-CN" altLang="en-US" sz="1050" dirty="0"/>
            </a:p>
          </p:txBody>
        </p:sp>
      </p:grpSp>
      <p:sp>
        <p:nvSpPr>
          <p:cNvPr id="203" name="文本框 202">
            <a:extLst>
              <a:ext uri="{FF2B5EF4-FFF2-40B4-BE49-F238E27FC236}">
                <a16:creationId xmlns:a16="http://schemas.microsoft.com/office/drawing/2014/main" id="{ED18952F-2183-4509-A88B-4A8BE629379B}"/>
              </a:ext>
            </a:extLst>
          </p:cNvPr>
          <p:cNvSpPr txBox="1"/>
          <p:nvPr/>
        </p:nvSpPr>
        <p:spPr>
          <a:xfrm>
            <a:off x="9639625" y="535166"/>
            <a:ext cx="170830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原则：有用的数据后被覆盖</a:t>
            </a:r>
          </a:p>
        </p:txBody>
      </p:sp>
    </p:spTree>
    <p:extLst>
      <p:ext uri="{BB962C8B-B14F-4D97-AF65-F5344CB8AC3E}">
        <p14:creationId xmlns:p14="http://schemas.microsoft.com/office/powerpoint/2010/main" val="404397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49D0D-CF46-4D01-B125-AE48080D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栈：后进先出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7E9B7-C085-4D2F-990A-4DDB61031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zh-CN" altLang="en-US" dirty="0"/>
              <a:t>例子</a:t>
            </a:r>
            <a:r>
              <a:rPr lang="en-US" altLang="zh-CN" dirty="0"/>
              <a:t>1</a:t>
            </a:r>
            <a:r>
              <a:rPr lang="zh-CN" altLang="en-US" dirty="0"/>
              <a:t>：打印机的打印纸 或者 食堂放菜的托盘</a:t>
            </a:r>
            <a:endParaRPr lang="en-US" altLang="zh-CN" dirty="0"/>
          </a:p>
          <a:p>
            <a:r>
              <a:rPr lang="zh-CN" altLang="en-US" dirty="0"/>
              <a:t>例子</a:t>
            </a:r>
            <a:r>
              <a:rPr lang="en-US" altLang="zh-CN" dirty="0"/>
              <a:t>2</a:t>
            </a:r>
            <a:r>
              <a:rPr lang="zh-CN" altLang="en-US" dirty="0"/>
              <a:t>：程序中的函数调用   </a:t>
            </a:r>
            <a:r>
              <a:rPr lang="en-US" altLang="zh-CN" dirty="0"/>
              <a:t>word</a:t>
            </a:r>
            <a:r>
              <a:rPr lang="zh-CN" altLang="en-US" dirty="0"/>
              <a:t>的撤销</a:t>
            </a:r>
            <a:r>
              <a:rPr lang="en-US" altLang="zh-CN" dirty="0"/>
              <a:t>undo</a:t>
            </a:r>
            <a:r>
              <a:rPr lang="zh-CN" altLang="en-US" dirty="0"/>
              <a:t>功能</a:t>
            </a:r>
            <a:endParaRPr lang="en-US" altLang="zh-CN" dirty="0"/>
          </a:p>
          <a:p>
            <a:r>
              <a:rPr lang="zh-CN" altLang="en-US" dirty="0"/>
              <a:t>表达式求值：简单介绍第五章树和二叉树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5135C26-0904-4B12-AE36-FB5D77932235}"/>
              </a:ext>
            </a:extLst>
          </p:cNvPr>
          <p:cNvSpPr/>
          <p:nvPr/>
        </p:nvSpPr>
        <p:spPr>
          <a:xfrm>
            <a:off x="1303758" y="5816354"/>
            <a:ext cx="501445" cy="4955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591CCFF-B053-495A-8CA2-4168CF429785}"/>
              </a:ext>
            </a:extLst>
          </p:cNvPr>
          <p:cNvSpPr/>
          <p:nvPr/>
        </p:nvSpPr>
        <p:spPr>
          <a:xfrm>
            <a:off x="1882140" y="4886022"/>
            <a:ext cx="501445" cy="4955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486DD8E-068A-4F49-BB6F-4743D9F9F8C9}"/>
              </a:ext>
            </a:extLst>
          </p:cNvPr>
          <p:cNvSpPr/>
          <p:nvPr/>
        </p:nvSpPr>
        <p:spPr>
          <a:xfrm>
            <a:off x="2525415" y="5816354"/>
            <a:ext cx="501445" cy="4955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B40CC7F-9D0C-414A-AB18-1AE48612B399}"/>
              </a:ext>
            </a:extLst>
          </p:cNvPr>
          <p:cNvCxnSpPr>
            <a:stCxn id="5" idx="0"/>
            <a:endCxn id="6" idx="4"/>
          </p:cNvCxnSpPr>
          <p:nvPr/>
        </p:nvCxnSpPr>
        <p:spPr>
          <a:xfrm flipV="1">
            <a:off x="1554481" y="5381568"/>
            <a:ext cx="578382" cy="434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68928DA-8F40-4B4B-ABFF-BE20EB1E86CD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H="1" flipV="1">
            <a:off x="2132863" y="5381568"/>
            <a:ext cx="643275" cy="434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E86A4B4-5EF3-4C3B-BE89-77E478EE2336}"/>
              </a:ext>
            </a:extLst>
          </p:cNvPr>
          <p:cNvSpPr txBox="1"/>
          <p:nvPr/>
        </p:nvSpPr>
        <p:spPr>
          <a:xfrm>
            <a:off x="4640578" y="4790276"/>
            <a:ext cx="2592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前缀：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- × + 3 4 5 6</a:t>
            </a:r>
            <a:endParaRPr lang="en-US" altLang="zh-CN" dirty="0"/>
          </a:p>
          <a:p>
            <a:r>
              <a:rPr lang="zh-CN" altLang="en-US" dirty="0"/>
              <a:t>中缀：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(3 + 4) × 5 – 6</a:t>
            </a: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后缀：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 4 + 5 × 6 - 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35F116A-D7E0-443B-8C1B-2625B761180B}"/>
              </a:ext>
            </a:extLst>
          </p:cNvPr>
          <p:cNvSpPr/>
          <p:nvPr/>
        </p:nvSpPr>
        <p:spPr>
          <a:xfrm>
            <a:off x="2492722" y="3964815"/>
            <a:ext cx="501445" cy="4955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CF73277-81C4-41A5-8E67-2453B2A73F42}"/>
              </a:ext>
            </a:extLst>
          </p:cNvPr>
          <p:cNvSpPr/>
          <p:nvPr/>
        </p:nvSpPr>
        <p:spPr>
          <a:xfrm>
            <a:off x="3198431" y="4886022"/>
            <a:ext cx="501445" cy="4955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C787075-91D5-4ECE-A71B-78593BB3FA37}"/>
              </a:ext>
            </a:extLst>
          </p:cNvPr>
          <p:cNvCxnSpPr/>
          <p:nvPr/>
        </p:nvCxnSpPr>
        <p:spPr>
          <a:xfrm flipV="1">
            <a:off x="2124259" y="4451236"/>
            <a:ext cx="578382" cy="434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0E7724B-E773-4A67-B41D-F516E9C3D6DC}"/>
              </a:ext>
            </a:extLst>
          </p:cNvPr>
          <p:cNvCxnSpPr>
            <a:cxnSpLocks/>
          </p:cNvCxnSpPr>
          <p:nvPr/>
        </p:nvCxnSpPr>
        <p:spPr>
          <a:xfrm flipH="1" flipV="1">
            <a:off x="2743445" y="4451236"/>
            <a:ext cx="643275" cy="434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C266B61E-4ADF-46A4-B67D-B1584448F069}"/>
              </a:ext>
            </a:extLst>
          </p:cNvPr>
          <p:cNvSpPr/>
          <p:nvPr/>
        </p:nvSpPr>
        <p:spPr>
          <a:xfrm>
            <a:off x="3428014" y="3293469"/>
            <a:ext cx="501445" cy="4955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77FD325-9017-4954-AC86-52068437D0D7}"/>
              </a:ext>
            </a:extLst>
          </p:cNvPr>
          <p:cNvSpPr/>
          <p:nvPr/>
        </p:nvSpPr>
        <p:spPr>
          <a:xfrm>
            <a:off x="4389855" y="3953602"/>
            <a:ext cx="501445" cy="4955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8D23B1A-5794-44B9-AC84-B7FB5DD55EA3}"/>
              </a:ext>
            </a:extLst>
          </p:cNvPr>
          <p:cNvCxnSpPr/>
          <p:nvPr/>
        </p:nvCxnSpPr>
        <p:spPr>
          <a:xfrm flipV="1">
            <a:off x="2849632" y="3551284"/>
            <a:ext cx="578382" cy="434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03C7835-9E5D-493F-8206-31149F9A33EF}"/>
              </a:ext>
            </a:extLst>
          </p:cNvPr>
          <p:cNvCxnSpPr>
            <a:cxnSpLocks/>
          </p:cNvCxnSpPr>
          <p:nvPr/>
        </p:nvCxnSpPr>
        <p:spPr>
          <a:xfrm flipH="1" flipV="1">
            <a:off x="3929459" y="3530029"/>
            <a:ext cx="643275" cy="434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7D20312C-D821-4EAD-87A9-D4AAED97084F}"/>
              </a:ext>
            </a:extLst>
          </p:cNvPr>
          <p:cNvSpPr/>
          <p:nvPr/>
        </p:nvSpPr>
        <p:spPr>
          <a:xfrm>
            <a:off x="8166951" y="4117215"/>
            <a:ext cx="501445" cy="4955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左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B0BD5AD-8630-4E3C-A588-D64D1C4C117D}"/>
              </a:ext>
            </a:extLst>
          </p:cNvPr>
          <p:cNvSpPr/>
          <p:nvPr/>
        </p:nvSpPr>
        <p:spPr>
          <a:xfrm>
            <a:off x="9102243" y="3445869"/>
            <a:ext cx="501445" cy="4955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根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4666BC0-D9FD-4C62-896A-05FB9974FFC1}"/>
              </a:ext>
            </a:extLst>
          </p:cNvPr>
          <p:cNvSpPr/>
          <p:nvPr/>
        </p:nvSpPr>
        <p:spPr>
          <a:xfrm>
            <a:off x="10064084" y="4106002"/>
            <a:ext cx="501445" cy="4955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右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A1DFE27-2DFE-4077-8BD2-285C9706B52A}"/>
              </a:ext>
            </a:extLst>
          </p:cNvPr>
          <p:cNvCxnSpPr/>
          <p:nvPr/>
        </p:nvCxnSpPr>
        <p:spPr>
          <a:xfrm flipV="1">
            <a:off x="8523861" y="3703684"/>
            <a:ext cx="578382" cy="434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01B16BF-17A2-4AC0-9067-C828FDF0DEE6}"/>
              </a:ext>
            </a:extLst>
          </p:cNvPr>
          <p:cNvCxnSpPr>
            <a:cxnSpLocks/>
          </p:cNvCxnSpPr>
          <p:nvPr/>
        </p:nvCxnSpPr>
        <p:spPr>
          <a:xfrm flipH="1" flipV="1">
            <a:off x="9603688" y="3682429"/>
            <a:ext cx="643275" cy="434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6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837</Words>
  <Application>Microsoft Office PowerPoint</Application>
  <PresentationFormat>宽屏</PresentationFormat>
  <Paragraphs>161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-apple-system</vt:lpstr>
      <vt:lpstr>等线</vt:lpstr>
      <vt:lpstr>Arial</vt:lpstr>
      <vt:lpstr>Calibri</vt:lpstr>
      <vt:lpstr>Office 主题</vt:lpstr>
      <vt:lpstr>查找文献及栈和队列</vt:lpstr>
      <vt:lpstr>目录</vt:lpstr>
      <vt:lpstr>数模如何查文献</vt:lpstr>
      <vt:lpstr>数模如何查文献</vt:lpstr>
      <vt:lpstr>科研/毕业论文如何查文献</vt:lpstr>
      <vt:lpstr>科研/毕业论文如何查文献</vt:lpstr>
      <vt:lpstr>查文献总结</vt:lpstr>
      <vt:lpstr>静态链表</vt:lpstr>
      <vt:lpstr>栈：后进先出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查找文献及栈和队列</dc:title>
  <dc:creator>蒋文馨</dc:creator>
  <cp:lastModifiedBy>蒋文馨</cp:lastModifiedBy>
  <cp:revision>13</cp:revision>
  <dcterms:created xsi:type="dcterms:W3CDTF">2022-04-02T06:31:49Z</dcterms:created>
  <dcterms:modified xsi:type="dcterms:W3CDTF">2022-04-03T10:57:23Z</dcterms:modified>
</cp:coreProperties>
</file>