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angwx7@qq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n/problems/implement-strstr/solution/shua-chuan-lc-shuang-bai-po-su-jie-fa-km-tb86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i-wiki.org/string/kmp/#_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C3C9B-6B78-45D3-974F-7BAA13E68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字符串和多维数组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02682-45D9-4802-8EAD-741112E3E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zh-CN" altLang="en-US" dirty="0"/>
              <a:t>数学学院  蒋文馨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jiangwx7@qq.com</a:t>
            </a:r>
            <a:endParaRPr lang="en-US" altLang="zh-CN" dirty="0"/>
          </a:p>
          <a:p>
            <a:r>
              <a:rPr lang="en-US" altLang="zh-CN" dirty="0"/>
              <a:t>2022.5.15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85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D98B8-6B37-D825-6031-178FAC22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数字旋转方阵</a:t>
            </a:r>
            <a:r>
              <a:rPr lang="en-US" altLang="zh-CN" dirty="0"/>
              <a:t> </a:t>
            </a:r>
            <a:r>
              <a:rPr lang="zh-CN" altLang="en-US" dirty="0"/>
              <a:t>实验书</a:t>
            </a:r>
            <a:r>
              <a:rPr lang="en-US" altLang="zh-CN" dirty="0"/>
              <a:t>p205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2138891-16BC-FA93-E829-A63C5F270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178" y="1945880"/>
            <a:ext cx="4407095" cy="3653417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E46A606-7B3F-32CD-BE6F-9A011333B7A0}"/>
              </a:ext>
            </a:extLst>
          </p:cNvPr>
          <p:cNvSpPr/>
          <p:nvPr/>
        </p:nvSpPr>
        <p:spPr>
          <a:xfrm>
            <a:off x="2011680" y="2571404"/>
            <a:ext cx="2294313" cy="2161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1865043-C8A0-57E4-9BE8-428EDA2F682E}"/>
              </a:ext>
            </a:extLst>
          </p:cNvPr>
          <p:cNvSpPr/>
          <p:nvPr/>
        </p:nvSpPr>
        <p:spPr>
          <a:xfrm>
            <a:off x="1557251" y="2050473"/>
            <a:ext cx="454429" cy="43226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A13A41C-1854-CDE6-4B7E-9294B834AA45}"/>
              </a:ext>
            </a:extLst>
          </p:cNvPr>
          <p:cNvSpPr/>
          <p:nvPr/>
        </p:nvSpPr>
        <p:spPr>
          <a:xfrm>
            <a:off x="2031076" y="2612267"/>
            <a:ext cx="454429" cy="43226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E5AA59-4AEC-737A-DE5D-C0C0E1FC397D}"/>
              </a:ext>
            </a:extLst>
          </p:cNvPr>
          <p:cNvSpPr/>
          <p:nvPr/>
        </p:nvSpPr>
        <p:spPr>
          <a:xfrm>
            <a:off x="2574885" y="3082636"/>
            <a:ext cx="1249680" cy="1138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E7DE53B-06E6-A77B-0177-0A30DB1775F7}"/>
              </a:ext>
            </a:extLst>
          </p:cNvPr>
          <p:cNvSpPr/>
          <p:nvPr/>
        </p:nvSpPr>
        <p:spPr>
          <a:xfrm>
            <a:off x="2643447" y="3188616"/>
            <a:ext cx="454429" cy="43226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FB4321F-681D-391C-A8E1-B684CF89B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72" y="2279012"/>
            <a:ext cx="3559948" cy="293029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1782F3B-6ADF-5F32-5FA9-5B73B70A2757}"/>
              </a:ext>
            </a:extLst>
          </p:cNvPr>
          <p:cNvSpPr/>
          <p:nvPr/>
        </p:nvSpPr>
        <p:spPr>
          <a:xfrm>
            <a:off x="7539645" y="2843639"/>
            <a:ext cx="1715192" cy="1678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ED6855-D716-E954-5ECD-44CAE5F9083B}"/>
              </a:ext>
            </a:extLst>
          </p:cNvPr>
          <p:cNvSpPr/>
          <p:nvPr/>
        </p:nvSpPr>
        <p:spPr>
          <a:xfrm>
            <a:off x="8149243" y="3429001"/>
            <a:ext cx="512620" cy="527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DCC5384-7104-FA1F-B384-157B8A21C773}"/>
              </a:ext>
            </a:extLst>
          </p:cNvPr>
          <p:cNvCxnSpPr/>
          <p:nvPr/>
        </p:nvCxnSpPr>
        <p:spPr>
          <a:xfrm>
            <a:off x="642851" y="2279012"/>
            <a:ext cx="0" cy="2586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529FED1-CA6F-7355-3438-A9C9F68883EA}"/>
              </a:ext>
            </a:extLst>
          </p:cNvPr>
          <p:cNvCxnSpPr>
            <a:cxnSpLocks/>
          </p:cNvCxnSpPr>
          <p:nvPr/>
        </p:nvCxnSpPr>
        <p:spPr>
          <a:xfrm flipV="1">
            <a:off x="5626330" y="2682240"/>
            <a:ext cx="0" cy="2628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B509C67-C313-FB96-E983-4D115B4CB3BC}"/>
              </a:ext>
            </a:extLst>
          </p:cNvPr>
          <p:cNvCxnSpPr>
            <a:cxnSpLocks/>
          </p:cNvCxnSpPr>
          <p:nvPr/>
        </p:nvCxnSpPr>
        <p:spPr>
          <a:xfrm>
            <a:off x="1299557" y="5870745"/>
            <a:ext cx="30064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6BA1C96-C76F-67C0-1538-5960712D54E4}"/>
              </a:ext>
            </a:extLst>
          </p:cNvPr>
          <p:cNvCxnSpPr>
            <a:cxnSpLocks/>
          </p:cNvCxnSpPr>
          <p:nvPr/>
        </p:nvCxnSpPr>
        <p:spPr>
          <a:xfrm flipH="1">
            <a:off x="2183476" y="1690688"/>
            <a:ext cx="26573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EB9BEAD7-C674-CBF8-2CD6-1C965E36B86D}"/>
              </a:ext>
            </a:extLst>
          </p:cNvPr>
          <p:cNvSpPr txBox="1">
            <a:spLocks/>
          </p:cNvSpPr>
          <p:nvPr/>
        </p:nvSpPr>
        <p:spPr>
          <a:xfrm>
            <a:off x="6147261" y="1545148"/>
            <a:ext cx="4864331" cy="54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关键点：递推公式 终止条件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3DC0400-194A-9A46-C1E3-C1AD22AC0960}"/>
              </a:ext>
            </a:extLst>
          </p:cNvPr>
          <p:cNvSpPr/>
          <p:nvPr/>
        </p:nvSpPr>
        <p:spPr>
          <a:xfrm>
            <a:off x="8178338" y="3466751"/>
            <a:ext cx="454429" cy="43226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B82ADCD-1D5B-28CC-1649-9CA90AAC77FF}"/>
              </a:ext>
            </a:extLst>
          </p:cNvPr>
          <p:cNvSpPr/>
          <p:nvPr/>
        </p:nvSpPr>
        <p:spPr>
          <a:xfrm>
            <a:off x="7622771" y="2919837"/>
            <a:ext cx="454429" cy="43226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D37B297-BF8C-E799-E7E2-0AFD46C26125}"/>
              </a:ext>
            </a:extLst>
          </p:cNvPr>
          <p:cNvSpPr/>
          <p:nvPr/>
        </p:nvSpPr>
        <p:spPr>
          <a:xfrm>
            <a:off x="7140632" y="2372578"/>
            <a:ext cx="454429" cy="43226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4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3E39F-7EC8-E756-2D5F-AF0E30E6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31987-7B95-C3C6-6BA3-A749DEF8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主串</a:t>
            </a:r>
            <a:r>
              <a:rPr lang="en-US" altLang="zh-CN" dirty="0"/>
              <a:t>String   </a:t>
            </a:r>
            <a:r>
              <a:rPr lang="zh-CN" altLang="en-US" dirty="0"/>
              <a:t>“</a:t>
            </a:r>
            <a:r>
              <a:rPr lang="en-US" altLang="zh-CN" dirty="0" err="1"/>
              <a:t>ababcd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模式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-&gt; next</a:t>
            </a:r>
            <a:r>
              <a:rPr lang="zh-CN" altLang="en-US" dirty="0"/>
              <a:t>数组   “</a:t>
            </a:r>
            <a:r>
              <a:rPr lang="en-US" altLang="zh-CN" dirty="0" err="1"/>
              <a:t>abc</a:t>
            </a:r>
            <a:r>
              <a:rPr lang="zh-CN" altLang="en-US" dirty="0"/>
              <a:t>”</a:t>
            </a:r>
            <a:r>
              <a:rPr lang="en-US" altLang="zh-CN" dirty="0"/>
              <a:t>[-1,0,0]</a:t>
            </a:r>
          </a:p>
          <a:p>
            <a:r>
              <a:rPr lang="zh-CN" altLang="en-US" dirty="0"/>
              <a:t>重要：</a:t>
            </a:r>
            <a:endParaRPr lang="en-US" altLang="zh-CN" dirty="0"/>
          </a:p>
          <a:p>
            <a:pPr lvl="1"/>
            <a:r>
              <a:rPr lang="en-US" altLang="zh-CN" dirty="0"/>
              <a:t>KMP</a:t>
            </a:r>
            <a:r>
              <a:rPr lang="zh-CN" altLang="en-US" dirty="0"/>
              <a:t>主串指针不回溯</a:t>
            </a:r>
            <a:endParaRPr lang="en-US" altLang="zh-CN" dirty="0"/>
          </a:p>
          <a:p>
            <a:pPr lvl="1"/>
            <a:r>
              <a:rPr lang="en-US" altLang="zh-CN" dirty="0"/>
              <a:t>next</a:t>
            </a:r>
            <a:r>
              <a:rPr lang="zh-CN" altLang="en-US" dirty="0"/>
              <a:t>只与模式有关</a:t>
            </a:r>
            <a:endParaRPr lang="en-US" altLang="zh-CN" dirty="0"/>
          </a:p>
          <a:p>
            <a:pPr lvl="1"/>
            <a:r>
              <a:rPr lang="zh-CN" altLang="en-US" dirty="0"/>
              <a:t>算法复杂度为</a:t>
            </a:r>
            <a:r>
              <a:rPr lang="en-US" altLang="zh-CN" dirty="0"/>
              <a:t>O(</a:t>
            </a:r>
            <a:r>
              <a:rPr lang="en-US" altLang="zh-CN" dirty="0" err="1"/>
              <a:t>m+n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怎么</a:t>
            </a:r>
            <a:r>
              <a:rPr lang="zh-CN" altLang="en-US" b="1" dirty="0"/>
              <a:t>求</a:t>
            </a:r>
            <a:r>
              <a:rPr lang="en-US" altLang="zh-CN" b="1" dirty="0"/>
              <a:t>next</a:t>
            </a:r>
            <a:r>
              <a:rPr lang="zh-CN" altLang="en-US" dirty="0"/>
              <a:t>？引入概念：字符串的</a:t>
            </a:r>
            <a:r>
              <a:rPr lang="zh-CN" altLang="en-US" b="1" dirty="0"/>
              <a:t>前缀函数</a:t>
            </a:r>
            <a:r>
              <a:rPr lang="en-US" altLang="zh-CN" b="1" dirty="0"/>
              <a:t>(</a:t>
            </a:r>
            <a:r>
              <a:rPr lang="zh-CN" altLang="en-US" b="1" dirty="0"/>
              <a:t>真前缀函数</a:t>
            </a:r>
            <a:r>
              <a:rPr lang="en-US" altLang="zh-CN" b="1" dirty="0"/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D32AEF-D5FE-0C05-52BF-9219B4AB885E}"/>
              </a:ext>
            </a:extLst>
          </p:cNvPr>
          <p:cNvSpPr txBox="1"/>
          <p:nvPr/>
        </p:nvSpPr>
        <p:spPr>
          <a:xfrm>
            <a:off x="3491345" y="557827"/>
            <a:ext cx="353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hlinkClick r:id="rId2"/>
              </a:rPr>
              <a:t>https://leetcode.cn/problems/implement-strstr/solution/shua-chuan-lc-shuang-bai-po-su-jie-fa-km-tb86/</a:t>
            </a:r>
            <a:endParaRPr lang="en-GB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95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5552D-AA36-22D4-8134-74CEE751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</a:t>
            </a:r>
            <a:r>
              <a:rPr lang="zh-CN" altLang="en-US" b="1" dirty="0"/>
              <a:t>前缀</a:t>
            </a:r>
            <a:r>
              <a:rPr lang="zh-CN" altLang="en-US" dirty="0"/>
              <a:t>与</a:t>
            </a:r>
            <a:r>
              <a:rPr lang="zh-CN" altLang="en-US" b="1" dirty="0"/>
              <a:t>真前缀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9399B0-7B49-32FE-1DE5-865F3B30E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4139"/>
            <a:ext cx="10478554" cy="336972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906C58-4A4E-310A-3DD3-59A8EF70B59A}"/>
              </a:ext>
            </a:extLst>
          </p:cNvPr>
          <p:cNvSpPr txBox="1"/>
          <p:nvPr/>
        </p:nvSpPr>
        <p:spPr>
          <a:xfrm>
            <a:off x="953193" y="5353396"/>
            <a:ext cx="529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同理知道 </a:t>
            </a:r>
            <a:r>
              <a:rPr lang="zh-CN" altLang="en-US" b="1" dirty="0"/>
              <a:t>后缀</a:t>
            </a:r>
            <a:r>
              <a:rPr lang="zh-CN" altLang="en-US" dirty="0"/>
              <a:t> 和 </a:t>
            </a:r>
            <a:r>
              <a:rPr lang="zh-CN" altLang="en-US" b="1" dirty="0"/>
              <a:t>真后缀</a:t>
            </a:r>
          </a:p>
        </p:txBody>
      </p:sp>
    </p:spTree>
    <p:extLst>
      <p:ext uri="{BB962C8B-B14F-4D97-AF65-F5344CB8AC3E}">
        <p14:creationId xmlns:p14="http://schemas.microsoft.com/office/powerpoint/2010/main" val="305264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65D87-0F5B-F835-1926-DE36D3B4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</a:t>
            </a:r>
            <a:r>
              <a:rPr lang="zh-CN" altLang="en-US" b="1" dirty="0"/>
              <a:t>前缀函数</a:t>
            </a:r>
            <a:r>
              <a:rPr lang="en-US" altLang="zh-CN" b="1" dirty="0"/>
              <a:t>(</a:t>
            </a:r>
            <a:r>
              <a:rPr lang="zh-CN" altLang="en-US" b="1" dirty="0"/>
              <a:t>真前缀函数</a:t>
            </a:r>
            <a:r>
              <a:rPr lang="en-US" altLang="zh-CN" b="1" dirty="0"/>
              <a:t>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5C66310-CE41-FE2E-C13F-A63E784F7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658"/>
          <a:stretch/>
        </p:blipFill>
        <p:spPr>
          <a:xfrm>
            <a:off x="838200" y="2425089"/>
            <a:ext cx="7705781" cy="100391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C2C973-63B8-3C53-D7C6-357E1A617531}"/>
              </a:ext>
            </a:extLst>
          </p:cNvPr>
          <p:cNvSpPr txBox="1"/>
          <p:nvPr/>
        </p:nvSpPr>
        <p:spPr>
          <a:xfrm>
            <a:off x="958735" y="189530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真前缀函数的定义：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806FF6-8BC8-9659-8364-DE92A2A1A3AA}"/>
              </a:ext>
            </a:extLst>
          </p:cNvPr>
          <p:cNvSpPr txBox="1"/>
          <p:nvPr/>
        </p:nvSpPr>
        <p:spPr>
          <a:xfrm>
            <a:off x="1241367" y="3762895"/>
            <a:ext cx="24716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例如 模式“</a:t>
            </a:r>
            <a:r>
              <a:rPr lang="en-US" altLang="zh-CN" dirty="0" err="1"/>
              <a:t>abcabcd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en-US" altLang="zh-CN" dirty="0"/>
              <a:t>0a: -1</a:t>
            </a:r>
          </a:p>
          <a:p>
            <a:r>
              <a:rPr lang="en-US" altLang="zh-CN" dirty="0"/>
              <a:t>1b: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2c: 0</a:t>
            </a:r>
          </a:p>
          <a:p>
            <a:r>
              <a:rPr lang="en-US" altLang="zh-CN" dirty="0"/>
              <a:t>3a: 0</a:t>
            </a:r>
          </a:p>
          <a:p>
            <a:r>
              <a:rPr lang="en-US" altLang="zh-CN" dirty="0"/>
              <a:t>4b: 1 a=a</a:t>
            </a:r>
          </a:p>
          <a:p>
            <a:r>
              <a:rPr lang="en-US" altLang="zh-CN" dirty="0"/>
              <a:t>5c: 2 ab=ab</a:t>
            </a:r>
          </a:p>
          <a:p>
            <a:r>
              <a:rPr lang="en-US" altLang="zh-CN" dirty="0"/>
              <a:t>6d: 3 </a:t>
            </a:r>
            <a:r>
              <a:rPr lang="en-US" altLang="zh-CN" dirty="0" err="1"/>
              <a:t>abc</a:t>
            </a:r>
            <a:r>
              <a:rPr lang="en-US" altLang="zh-CN" dirty="0"/>
              <a:t>=</a:t>
            </a:r>
            <a:r>
              <a:rPr lang="en-US" altLang="zh-CN" dirty="0" err="1"/>
              <a:t>abc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58D1BC-CDB9-DB0A-9BDA-E5C46FF9E34D}"/>
              </a:ext>
            </a:extLst>
          </p:cNvPr>
          <p:cNvSpPr txBox="1"/>
          <p:nvPr/>
        </p:nvSpPr>
        <p:spPr>
          <a:xfrm>
            <a:off x="4954385" y="2427311"/>
            <a:ext cx="339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 真前缀        </a:t>
            </a:r>
            <a:r>
              <a:rPr lang="en-US" altLang="zh-CN" b="1" dirty="0"/>
              <a:t>=              </a:t>
            </a:r>
            <a:r>
              <a:rPr lang="zh-CN" altLang="en-US" b="1" dirty="0"/>
              <a:t>真后缀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9D6DC7-FCE0-08C5-C9D9-D0A0512D381E}"/>
              </a:ext>
            </a:extLst>
          </p:cNvPr>
          <p:cNvSpPr txBox="1"/>
          <p:nvPr/>
        </p:nvSpPr>
        <p:spPr>
          <a:xfrm>
            <a:off x="4442089" y="1975530"/>
            <a:ext cx="433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k!=j</a:t>
            </a:r>
            <a:r>
              <a:rPr lang="zh-CN" altLang="en-US" dirty="0"/>
              <a:t>，真前缀的</a:t>
            </a:r>
            <a:r>
              <a:rPr lang="en-US" altLang="zh-CN" dirty="0"/>
              <a:t>index!=</a:t>
            </a:r>
            <a:r>
              <a:rPr lang="zh-CN" altLang="en-US" dirty="0"/>
              <a:t>真后缀的</a:t>
            </a:r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85897E-8523-6C8A-6893-B4ECC1A89AE6}"/>
              </a:ext>
            </a:extLst>
          </p:cNvPr>
          <p:cNvSpPr txBox="1"/>
          <p:nvPr/>
        </p:nvSpPr>
        <p:spPr>
          <a:xfrm>
            <a:off x="4364503" y="3762895"/>
            <a:ext cx="2529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书上例子 模式 </a:t>
            </a:r>
            <a:r>
              <a:rPr lang="en-US" altLang="zh-CN" dirty="0"/>
              <a:t>“</a:t>
            </a:r>
            <a:r>
              <a:rPr lang="en-US" altLang="zh-CN" dirty="0" err="1"/>
              <a:t>ababc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0a: -1</a:t>
            </a:r>
          </a:p>
          <a:p>
            <a:r>
              <a:rPr lang="en-US" altLang="zh-CN" dirty="0"/>
              <a:t>1b: 0</a:t>
            </a:r>
          </a:p>
          <a:p>
            <a:r>
              <a:rPr lang="en-US" altLang="zh-CN" dirty="0"/>
              <a:t>2a: 0</a:t>
            </a:r>
          </a:p>
          <a:p>
            <a:r>
              <a:rPr lang="en-US" altLang="zh-CN" dirty="0"/>
              <a:t>3b: 1 a=a</a:t>
            </a:r>
          </a:p>
          <a:p>
            <a:r>
              <a:rPr lang="en-US" altLang="zh-CN" dirty="0"/>
              <a:t>4c: 2 ab=ab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520310D-ADDA-9346-3DF1-44645329216F}"/>
                  </a:ext>
                </a:extLst>
              </p:cNvPr>
              <p:cNvSpPr txBox="1"/>
              <p:nvPr/>
            </p:nvSpPr>
            <p:spPr>
              <a:xfrm>
                <a:off x="7248698" y="3834938"/>
                <a:ext cx="4332725" cy="1798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注意到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时，</a:t>
                </a:r>
                <a:r>
                  <a:rPr lang="en-US" altLang="zh-CN" dirty="0"/>
                  <a:t>next[j+1]=next[j]+1</a:t>
                </a:r>
                <a:r>
                  <a:rPr lang="zh-CN" altLang="en-US" dirty="0"/>
                  <a:t>，</a:t>
                </a:r>
                <a:endParaRPr lang="en-US" altLang="zh-CN" b="0" dirty="0"/>
              </a:p>
              <a:p>
                <a:pPr marL="342900" indent="-342900">
                  <a:buFontTx/>
                  <a:buAutoNum type="arabicPeriod"/>
                </a:pPr>
                <a:r>
                  <a:rPr lang="zh-CN" altLang="en-US" dirty="0"/>
                  <a:t>当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!=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失配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，找第二大真前缀</a:t>
                </a:r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指针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回滚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endParaRPr lang="en-US" altLang="zh-CN" dirty="0"/>
              </a:p>
              <a:p>
                <a:r>
                  <a:rPr lang="zh-CN" altLang="en-US" dirty="0"/>
                  <a:t>不懂的话可以看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520310D-ADDA-9346-3DF1-446453292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698" y="3834938"/>
                <a:ext cx="4332725" cy="1798954"/>
              </a:xfrm>
              <a:prstGeom prst="rect">
                <a:avLst/>
              </a:prstGeom>
              <a:blipFill>
                <a:blip r:embed="rId3"/>
                <a:stretch>
                  <a:fillRect l="-1125" t="-2034" r="-563" b="-4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1160F502-EB89-A2B2-3379-9789053291C0}"/>
              </a:ext>
            </a:extLst>
          </p:cNvPr>
          <p:cNvSpPr txBox="1"/>
          <p:nvPr/>
        </p:nvSpPr>
        <p:spPr>
          <a:xfrm>
            <a:off x="7248698" y="5573250"/>
            <a:ext cx="3502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https://oi-wiki.org/string/kmp/#_1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5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3926</TotalTime>
  <Words>268</Words>
  <Application>Microsoft Office PowerPoint</Application>
  <PresentationFormat>宽屏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Office 主题</vt:lpstr>
      <vt:lpstr>字符串和多维数组</vt:lpstr>
      <vt:lpstr>数字旋转方阵 实验书p205</vt:lpstr>
      <vt:lpstr>KMP算法</vt:lpstr>
      <vt:lpstr>字符串的前缀与真前缀</vt:lpstr>
      <vt:lpstr>字符串的前缀函数(真前缀函数)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链表及如何查资料</dc:title>
  <dc:creator>蒋文馨</dc:creator>
  <cp:lastModifiedBy>蒋文馨</cp:lastModifiedBy>
  <cp:revision>21</cp:revision>
  <dcterms:created xsi:type="dcterms:W3CDTF">2022-03-19T07:20:11Z</dcterms:created>
  <dcterms:modified xsi:type="dcterms:W3CDTF">2022-05-14T08:19:53Z</dcterms:modified>
</cp:coreProperties>
</file>