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nstruct-binary-tree-from-preorder-and-inorder-traversal/solution/cong-qian-xu-yu-zhong-xu-bian-li-xu-lie-gou-zao-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3C9B-6B78-45D3-974F-7BAA13E68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树和二叉树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02682-45D9-4802-8EAD-741112E3E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endParaRPr lang="en-US" altLang="zh-CN" dirty="0"/>
          </a:p>
          <a:p>
            <a:r>
              <a:rPr lang="en-US" altLang="zh-CN" dirty="0"/>
              <a:t>2022.5.15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D3F9D-02BE-5B95-184D-4772B06A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为什么要讲“树”和“二叉树”？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BEB37-D85D-C40C-4D33-4610108B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表达层次结构，如 祖先</a:t>
            </a:r>
            <a:r>
              <a:rPr lang="en-US" altLang="zh-CN" dirty="0"/>
              <a:t>—</a:t>
            </a:r>
            <a:r>
              <a:rPr lang="zh-CN" altLang="en-US" dirty="0"/>
              <a:t>后代、上级</a:t>
            </a:r>
            <a:r>
              <a:rPr lang="en-US" altLang="zh-CN" dirty="0"/>
              <a:t>—</a:t>
            </a:r>
            <a:r>
              <a:rPr lang="zh-CN" altLang="en-US" dirty="0"/>
              <a:t>下级、整体</a:t>
            </a:r>
            <a:r>
              <a:rPr lang="en-US" altLang="zh-CN" dirty="0"/>
              <a:t>—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二叉树？三叉树？。。。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D25A8-60AC-DDFF-7919-7ED82569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3055133"/>
            <a:ext cx="9767959" cy="3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6852-36C2-85D7-6DC2-95F3FB7F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二叉树和树的区别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620F4-9FC7-B057-3DD8-D6930B9C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444"/>
            <a:ext cx="10515600" cy="2987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最大子树数量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dirty="0"/>
              <a:t>（</a:t>
            </a:r>
            <a:r>
              <a:rPr lang="zh-CN" altLang="en-US" dirty="0">
                <a:highlight>
                  <a:srgbClr val="FFFF00"/>
                </a:highlight>
              </a:rPr>
              <a:t>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子树是否有序</a:t>
            </a:r>
            <a:endParaRPr lang="en-US" altLang="zh-CN" sz="4000" dirty="0"/>
          </a:p>
          <a:p>
            <a:pPr marL="0" indent="0" algn="ctr"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树的子树是否有序取决于定义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65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46B93-59E2-DFF3-2159-FD3B7136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二叉树的前序和中序遍历建树</a:t>
            </a:r>
            <a:r>
              <a:rPr lang="en-US" altLang="zh-CN" dirty="0"/>
              <a:t>(</a:t>
            </a:r>
            <a:r>
              <a:rPr lang="zh-CN" altLang="en-US" dirty="0"/>
              <a:t>实 </a:t>
            </a:r>
            <a:r>
              <a:rPr lang="en-US" altLang="zh-CN" dirty="0"/>
              <a:t>p70)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98064-1A6B-E89E-E7C9-E94F15A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注意：题目漏了一个条件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chemeClr val="accent2"/>
                </a:solidFill>
              </a:rPr>
              <a:t>结点值各不相同</a:t>
            </a:r>
            <a:endParaRPr lang="en-US" altLang="zh-CN" b="1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A92D6-363E-8F2A-F7B0-F37EE1D5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13" y="2501095"/>
            <a:ext cx="2890859" cy="30003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30880A-38B4-CEA1-A77B-2D6966E7E633}"/>
              </a:ext>
            </a:extLst>
          </p:cNvPr>
          <p:cNvSpPr txBox="1"/>
          <p:nvPr/>
        </p:nvSpPr>
        <p:spPr>
          <a:xfrm>
            <a:off x="4478694" y="2477277"/>
            <a:ext cx="477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600" dirty="0"/>
              <a:t>preorder = [</a:t>
            </a:r>
            <a:r>
              <a:rPr lang="en-GB" altLang="zh-CN" sz="3600" dirty="0">
                <a:highlight>
                  <a:srgbClr val="FF0000"/>
                </a:highlight>
              </a:rPr>
              <a:t>3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00FF00"/>
                </a:highlight>
              </a:rPr>
              <a:t>9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FF00"/>
                </a:highlight>
              </a:rPr>
              <a:t>20,15,7</a:t>
            </a:r>
            <a:r>
              <a:rPr lang="en-GB" altLang="zh-CN" sz="3600" dirty="0"/>
              <a:t>]</a:t>
            </a:r>
          </a:p>
          <a:p>
            <a:r>
              <a:rPr lang="en-GB" altLang="zh-CN" sz="3600" dirty="0"/>
              <a:t>inorder = [</a:t>
            </a:r>
            <a:r>
              <a:rPr lang="en-GB" altLang="zh-CN" sz="3600" dirty="0">
                <a:highlight>
                  <a:srgbClr val="00FF00"/>
                </a:highlight>
              </a:rPr>
              <a:t>9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0000"/>
                </a:highlight>
              </a:rPr>
              <a:t>3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FF00"/>
                </a:highlight>
              </a:rPr>
              <a:t>15,20,7</a:t>
            </a:r>
            <a:r>
              <a:rPr lang="en-GB" altLang="zh-CN" sz="3600" dirty="0"/>
              <a:t>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828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FA1B-80B3-FB2F-40FC-AABCE4F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递归与分而治之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F9CE7-C4C5-1256-3914-1445FB94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67"/>
            <a:ext cx="10515600" cy="485690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分治法  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Helvetica Neue"/>
              </a:rPr>
              <a:t>Divide and Conquer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把原问题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分解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两个或多个更小的独立的问题；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分别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解决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每个小问题；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把各小问题的解答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组合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起来，即可得到原问题的解答。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小问题通常与原问题相似，可以递归地使用分而治之策略来解决。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阶乘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]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n!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找出假币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] 16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枚硬币中可能有一枚假币，假币比真币轻，天平。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递归算法的非递归实现：栈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90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46B93-59E2-DFF3-2159-FD3B7136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二叉树的前序和中序遍历建树</a:t>
            </a:r>
            <a:r>
              <a:rPr lang="en-US" altLang="zh-CN" dirty="0"/>
              <a:t>(</a:t>
            </a:r>
            <a:r>
              <a:rPr lang="zh-CN" altLang="en-US" dirty="0"/>
              <a:t>实 </a:t>
            </a:r>
            <a:r>
              <a:rPr lang="en-US" altLang="zh-CN" dirty="0"/>
              <a:t>p70)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98064-1A6B-E89E-E7C9-E94F15A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注意：题目漏了一个条件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chemeClr val="accent2"/>
                </a:solidFill>
              </a:rPr>
              <a:t>结点值各不相同</a:t>
            </a:r>
            <a:endParaRPr lang="en-US" altLang="zh-CN" b="1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A92D6-363E-8F2A-F7B0-F37EE1D5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13" y="2501095"/>
            <a:ext cx="2890859" cy="30003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30880A-38B4-CEA1-A77B-2D6966E7E633}"/>
              </a:ext>
            </a:extLst>
          </p:cNvPr>
          <p:cNvSpPr txBox="1"/>
          <p:nvPr/>
        </p:nvSpPr>
        <p:spPr>
          <a:xfrm>
            <a:off x="4478694" y="2477277"/>
            <a:ext cx="477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600" dirty="0"/>
              <a:t>preorder = [</a:t>
            </a:r>
            <a:r>
              <a:rPr lang="en-GB" altLang="zh-CN" sz="3600" dirty="0">
                <a:highlight>
                  <a:srgbClr val="FF0000"/>
                </a:highlight>
              </a:rPr>
              <a:t>3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00FF00"/>
                </a:highlight>
              </a:rPr>
              <a:t>9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FF00"/>
                </a:highlight>
              </a:rPr>
              <a:t>20,15,7</a:t>
            </a:r>
            <a:r>
              <a:rPr lang="en-GB" altLang="zh-CN" sz="3600" dirty="0"/>
              <a:t>]</a:t>
            </a:r>
          </a:p>
          <a:p>
            <a:r>
              <a:rPr lang="en-GB" altLang="zh-CN" sz="3600" dirty="0"/>
              <a:t>inorder = [</a:t>
            </a:r>
            <a:r>
              <a:rPr lang="en-GB" altLang="zh-CN" sz="3600" dirty="0">
                <a:highlight>
                  <a:srgbClr val="00FF00"/>
                </a:highlight>
              </a:rPr>
              <a:t>9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0000"/>
                </a:highlight>
              </a:rPr>
              <a:t>3</a:t>
            </a:r>
            <a:r>
              <a:rPr lang="en-GB" altLang="zh-CN" sz="3600" dirty="0"/>
              <a:t>,</a:t>
            </a:r>
            <a:r>
              <a:rPr lang="en-GB" altLang="zh-CN" sz="3600" dirty="0">
                <a:highlight>
                  <a:srgbClr val="FFFF00"/>
                </a:highlight>
              </a:rPr>
              <a:t>15,20,7</a:t>
            </a:r>
            <a:r>
              <a:rPr lang="en-GB" altLang="zh-CN" sz="3600" dirty="0"/>
              <a:t>]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66A17-E76F-8662-5AC3-CD4679BAA0E5}"/>
              </a:ext>
            </a:extLst>
          </p:cNvPr>
          <p:cNvSpPr txBox="1"/>
          <p:nvPr/>
        </p:nvSpPr>
        <p:spPr>
          <a:xfrm>
            <a:off x="1576874" y="5654561"/>
            <a:ext cx="14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Leetcode</a:t>
            </a:r>
            <a:r>
              <a:rPr lang="zh-CN" altLang="en-US" dirty="0">
                <a:hlinkClick r:id="rId3"/>
              </a:rPr>
              <a:t>链接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97FA90-CDCD-D687-8415-63DB740F6995}"/>
              </a:ext>
            </a:extLst>
          </p:cNvPr>
          <p:cNvSpPr txBox="1"/>
          <p:nvPr/>
        </p:nvSpPr>
        <p:spPr>
          <a:xfrm>
            <a:off x="3927372" y="4001293"/>
            <a:ext cx="656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重要结论：</a:t>
            </a:r>
            <a:r>
              <a:rPr lang="zh-CN" altLang="en-US" sz="2400" b="1" dirty="0"/>
              <a:t>前序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后序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中序 </a:t>
            </a:r>
            <a:r>
              <a:rPr lang="zh-CN" altLang="en-US" sz="2400" dirty="0"/>
              <a:t>唯一地确定一棵树！</a:t>
            </a:r>
            <a:endParaRPr lang="en-US" altLang="zh-CN" sz="2400" dirty="0"/>
          </a:p>
          <a:p>
            <a:r>
              <a:rPr lang="zh-CN" altLang="en-US" sz="2400" dirty="0"/>
              <a:t>举例说明 前序</a:t>
            </a:r>
            <a:r>
              <a:rPr lang="en-US" altLang="zh-CN" sz="2400" dirty="0"/>
              <a:t>+</a:t>
            </a:r>
            <a:r>
              <a:rPr lang="zh-CN" altLang="en-US" sz="2400" dirty="0"/>
              <a:t>后序 不能唯一确定一棵树</a:t>
            </a:r>
          </a:p>
        </p:txBody>
      </p:sp>
    </p:spTree>
    <p:extLst>
      <p:ext uri="{BB962C8B-B14F-4D97-AF65-F5344CB8AC3E}">
        <p14:creationId xmlns:p14="http://schemas.microsoft.com/office/powerpoint/2010/main" val="233347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274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Helvetica Neue</vt:lpstr>
      <vt:lpstr>Arial</vt:lpstr>
      <vt:lpstr>Calibri</vt:lpstr>
      <vt:lpstr>Office 主题</vt:lpstr>
      <vt:lpstr>树和二叉树</vt:lpstr>
      <vt:lpstr>为什么要讲“树”和“二叉树”？</vt:lpstr>
      <vt:lpstr>二叉树和树的区别</vt:lpstr>
      <vt:lpstr>二叉树的前序和中序遍历建树(实 p70)</vt:lpstr>
      <vt:lpstr>递归与分而治之</vt:lpstr>
      <vt:lpstr>二叉树的前序和中序遍历建树(实 p70)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链表及如何查资料</dc:title>
  <dc:creator>蒋文馨</dc:creator>
  <cp:lastModifiedBy>蒋文馨</cp:lastModifiedBy>
  <cp:revision>25</cp:revision>
  <dcterms:created xsi:type="dcterms:W3CDTF">2022-03-19T07:20:11Z</dcterms:created>
  <dcterms:modified xsi:type="dcterms:W3CDTF">2022-05-14T08:21:14Z</dcterms:modified>
</cp:coreProperties>
</file>