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7" r:id="rId4"/>
    <p:sldId id="263" r:id="rId5"/>
    <p:sldId id="264" r:id="rId6"/>
    <p:sldId id="265" r:id="rId7"/>
    <p:sldId id="266" r:id="rId8"/>
    <p:sldId id="257" r:id="rId9"/>
    <p:sldId id="261" r:id="rId10"/>
    <p:sldId id="258" r:id="rId11"/>
    <p:sldId id="278" r:id="rId12"/>
    <p:sldId id="262" r:id="rId13"/>
    <p:sldId id="279" r:id="rId14"/>
    <p:sldId id="268" r:id="rId15"/>
    <p:sldId id="270" r:id="rId16"/>
    <p:sldId id="269" r:id="rId17"/>
    <p:sldId id="271" r:id="rId18"/>
    <p:sldId id="272" r:id="rId19"/>
    <p:sldId id="273" r:id="rId20"/>
    <p:sldId id="275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540BDB-9E61-4DD2-8F5C-AD8B9F190637}">
          <p14:sldIdLst>
            <p14:sldId id="256"/>
            <p14:sldId id="260"/>
          </p14:sldIdLst>
        </p14:section>
        <p14:section name="摘要部分" id="{ED3597BF-061D-414B-AA9A-C9FFB78A0023}">
          <p14:sldIdLst>
            <p14:sldId id="277"/>
          </p14:sldIdLst>
        </p14:section>
        <p14:section name="分而治之" id="{866F6B40-7CB5-4457-9B79-791FFAABD52F}">
          <p14:sldIdLst>
            <p14:sldId id="263"/>
            <p14:sldId id="264"/>
            <p14:sldId id="265"/>
            <p14:sldId id="266"/>
          </p14:sldIdLst>
        </p14:section>
        <p14:section name="贪心算法" id="{ABBF1C5B-B6EE-474A-8409-92282941E27D}">
          <p14:sldIdLst>
            <p14:sldId id="257"/>
            <p14:sldId id="261"/>
            <p14:sldId id="258"/>
            <p14:sldId id="278"/>
            <p14:sldId id="262"/>
            <p14:sldId id="279"/>
          </p14:sldIdLst>
        </p14:section>
        <p14:section name="动态规划" id="{99F0F2E3-318C-4F92-9D00-61B6BB919774}">
          <p14:sldIdLst>
            <p14:sldId id="268"/>
            <p14:sldId id="270"/>
            <p14:sldId id="269"/>
            <p14:sldId id="271"/>
          </p14:sldIdLst>
        </p14:section>
        <p14:section name="回溯法" id="{24AF7594-6F5F-48BC-9F52-0C08BB28EBD7}">
          <p14:sldIdLst>
            <p14:sldId id="272"/>
            <p14:sldId id="273"/>
          </p14:sldIdLst>
        </p14:section>
        <p14:section name="分支定界" id="{980B7F77-206B-4853-8AD4-FD5A4E92DEB3}">
          <p14:sldIdLst>
            <p14:sldId id="27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蒋文馨" initials="jiangwx" lastIdx="1" clrIdx="0">
    <p:extLst>
      <p:ext uri="{19B8F6BF-5375-455C-9EA6-DF929625EA0E}">
        <p15:presenceInfo xmlns:p15="http://schemas.microsoft.com/office/powerpoint/2012/main" userId="蒋文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angwx7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Jiang/Homework-of-Data-Structures/blob/master/Graph/%E9%82%BB%E6%8E%A5%E7%9F%A9%E9%98%B5/directedGraph.cpp#L30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7%A0%B4%E5%9C%88%E6%B3%95/103008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9gnSGKYIg4&amp;t=101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dp/memo/#_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okka.me/2020/05/22/01-knapsack-using-branch-n-boun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20.xml"/><Relationship Id="rId5" Type="http://schemas.openxmlformats.org/officeDocument/2006/relationships/image" Target="../media/image8.png"/><Relationship Id="rId10" Type="http://schemas.openxmlformats.org/officeDocument/2006/relationships/slide" Target="slide18.xml"/><Relationship Id="rId4" Type="http://schemas.openxmlformats.org/officeDocument/2006/relationships/image" Target="../media/image7.png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C57EE-A414-AAAC-800D-592B235B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210" y="1193155"/>
            <a:ext cx="9637579" cy="2800708"/>
          </a:xfrm>
        </p:spPr>
        <p:txBody>
          <a:bodyPr>
            <a:normAutofit/>
          </a:bodyPr>
          <a:lstStyle/>
          <a:p>
            <a:br>
              <a:rPr lang="en-US" altLang="zh-CN" dirty="0"/>
            </a:br>
            <a:r>
              <a:rPr lang="zh-CN" altLang="en-US" dirty="0"/>
              <a:t>算法设计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4974F0DB-1321-204F-D939-FC8CC9DDE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53505"/>
            <a:ext cx="9144000" cy="1655762"/>
          </a:xfrm>
        </p:spPr>
        <p:txBody>
          <a:bodyPr/>
          <a:lstStyle/>
          <a:p>
            <a:r>
              <a:rPr lang="zh-CN" altLang="en-US" dirty="0"/>
              <a:t>数学学院  蒋文馨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jiangwx7@qq.com</a:t>
            </a:r>
            <a:endParaRPr lang="en-US" altLang="zh-CN" dirty="0"/>
          </a:p>
          <a:p>
            <a:r>
              <a:rPr lang="en-US" altLang="zh-CN" dirty="0"/>
              <a:t>2022.06.05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5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573C-F7F2-F63E-CD41-5067115C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贪心算法与最小生成树</a:t>
            </a:r>
            <a:br>
              <a:rPr lang="en-US" altLang="zh-CN" dirty="0"/>
            </a:br>
            <a:r>
              <a:rPr lang="en-US" altLang="zh-CN" dirty="0"/>
              <a:t>Kruskal</a:t>
            </a:r>
            <a:r>
              <a:rPr lang="zh-CN" altLang="en-US" dirty="0"/>
              <a:t>和</a:t>
            </a:r>
            <a:r>
              <a:rPr lang="en-US" altLang="zh-CN" dirty="0"/>
              <a:t>Prime</a:t>
            </a:r>
            <a:r>
              <a:rPr lang="zh-CN" altLang="en-US" dirty="0"/>
              <a:t>算法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BCF3FD-C772-06EB-5CCE-C15836751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84" y="2214350"/>
            <a:ext cx="2095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6449EB-D51A-34EE-32B5-6B0D614E5512}"/>
              </a:ext>
            </a:extLst>
          </p:cNvPr>
          <p:cNvSpPr txBox="1"/>
          <p:nvPr/>
        </p:nvSpPr>
        <p:spPr>
          <a:xfrm>
            <a:off x="1335034" y="4477707"/>
            <a:ext cx="18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Kruskal 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3BC42-E657-6BFA-4B01-DF715BF7B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83" y="2158053"/>
            <a:ext cx="2095499" cy="215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471BDF-BF3C-470B-D03A-8B64CDE2ED03}"/>
              </a:ext>
            </a:extLst>
          </p:cNvPr>
          <p:cNvSpPr txBox="1"/>
          <p:nvPr/>
        </p:nvSpPr>
        <p:spPr>
          <a:xfrm>
            <a:off x="9090905" y="4477707"/>
            <a:ext cx="134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Prime 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7AC575F-845E-8662-7A22-A8C6BBF5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48418"/>
              </p:ext>
            </p:extLst>
          </p:nvPr>
        </p:nvGraphicFramePr>
        <p:xfrm>
          <a:off x="4337992" y="2214350"/>
          <a:ext cx="35160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05">
                  <a:extLst>
                    <a:ext uri="{9D8B030D-6E8A-4147-A177-3AD203B41FA5}">
                      <a16:colId xmlns:a16="http://schemas.microsoft.com/office/drawing/2014/main" val="1249408915"/>
                    </a:ext>
                  </a:extLst>
                </a:gridCol>
                <a:gridCol w="1172005">
                  <a:extLst>
                    <a:ext uri="{9D8B030D-6E8A-4147-A177-3AD203B41FA5}">
                      <a16:colId xmlns:a16="http://schemas.microsoft.com/office/drawing/2014/main" val="1292267254"/>
                    </a:ext>
                  </a:extLst>
                </a:gridCol>
                <a:gridCol w="1172005">
                  <a:extLst>
                    <a:ext uri="{9D8B030D-6E8A-4147-A177-3AD203B41FA5}">
                      <a16:colId xmlns:a16="http://schemas.microsoft.com/office/drawing/2014/main" val="3852070619"/>
                    </a:ext>
                  </a:extLst>
                </a:gridCol>
              </a:tblGrid>
              <a:tr h="355152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Kruskal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43529"/>
                  </a:ext>
                </a:extLst>
              </a:tr>
              <a:tr h="355152">
                <a:tc>
                  <a:txBody>
                    <a:bodyPr/>
                    <a:lstStyle/>
                    <a:p>
                      <a:r>
                        <a:rPr lang="zh-CN" altLang="en-US" dirty="0"/>
                        <a:t>讨论对象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边</a:t>
                      </a:r>
                      <a:r>
                        <a:rPr lang="en-US" altLang="zh-CN" dirty="0"/>
                        <a:t>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  <a:r>
                        <a:rPr lang="en-US" altLang="zh-CN" dirty="0"/>
                        <a:t>vertex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40311"/>
                  </a:ext>
                </a:extLst>
              </a:tr>
              <a:tr h="355152">
                <a:tc>
                  <a:txBody>
                    <a:bodyPr/>
                    <a:lstStyle/>
                    <a:p>
                      <a:r>
                        <a:rPr lang="zh-CN" altLang="en-US" dirty="0"/>
                        <a:t>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O(e loge)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O(v^2)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93370"/>
                  </a:ext>
                </a:extLst>
              </a:tr>
              <a:tr h="355152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稀疏图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稠密图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63554"/>
                  </a:ext>
                </a:extLst>
              </a:tr>
              <a:tr h="355152"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森林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5387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395D087-65E2-F3F2-768B-8CB40EBA4BC4}"/>
              </a:ext>
            </a:extLst>
          </p:cNvPr>
          <p:cNvSpPr txBox="1"/>
          <p:nvPr/>
        </p:nvSpPr>
        <p:spPr>
          <a:xfrm>
            <a:off x="788544" y="4974851"/>
            <a:ext cx="2933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目标：找到</a:t>
            </a:r>
            <a:r>
              <a:rPr lang="en-US" altLang="zh-CN" dirty="0"/>
              <a:t>v-1</a:t>
            </a:r>
            <a:r>
              <a:rPr lang="zh-CN" altLang="en-US" dirty="0"/>
              <a:t>条边，且没有成环</a:t>
            </a:r>
            <a:r>
              <a:rPr lang="en-US" altLang="zh-CN" dirty="0"/>
              <a:t>(</a:t>
            </a:r>
            <a:r>
              <a:rPr lang="zh-CN" altLang="en-US" dirty="0"/>
              <a:t>回路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讨论对象：当前最小代价的边。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37B0B2-862D-DC36-2704-BB225FAED8E3}"/>
                  </a:ext>
                </a:extLst>
              </p:cNvPr>
              <p:cNvSpPr txBox="1"/>
              <p:nvPr/>
            </p:nvSpPr>
            <p:spPr>
              <a:xfrm>
                <a:off x="8296642" y="4974850"/>
                <a:ext cx="29335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目标：把</a:t>
                </a:r>
                <a:r>
                  <a:rPr lang="en-US" altLang="zh-CN" dirty="0"/>
                  <a:t>v-1</a:t>
                </a:r>
                <a:r>
                  <a:rPr lang="zh-CN" altLang="en-US" dirty="0"/>
                  <a:t>个点加入到初始树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讨论对象：找到树外一个点，且该点离树最近。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37B0B2-862D-DC36-2704-BB225FAE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4974850"/>
                <a:ext cx="2933578" cy="1200329"/>
              </a:xfrm>
              <a:prstGeom prst="rect">
                <a:avLst/>
              </a:prstGeom>
              <a:blipFill>
                <a:blip r:embed="rId4"/>
                <a:stretch>
                  <a:fillRect l="-1455" t="-3046" r="-3326" b="-6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499B18B-336D-F2C1-7F24-37D5D945BFFC}"/>
              </a:ext>
            </a:extLst>
          </p:cNvPr>
          <p:cNvSpPr txBox="1"/>
          <p:nvPr/>
        </p:nvSpPr>
        <p:spPr>
          <a:xfrm>
            <a:off x="152213" y="6413699"/>
            <a:ext cx="236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注：怎么理解都可以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B6A2D2-BCFE-B185-3F33-3E5D1775688F}"/>
              </a:ext>
            </a:extLst>
          </p:cNvPr>
          <p:cNvSpPr txBox="1"/>
          <p:nvPr/>
        </p:nvSpPr>
        <p:spPr>
          <a:xfrm>
            <a:off x="8141109" y="1474095"/>
            <a:ext cx="13804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</a:t>
            </a:r>
            <a:r>
              <a:rPr lang="zh-CN" altLang="en-US" i="1" dirty="0"/>
              <a:t>优先队列 </a:t>
            </a:r>
            <a:r>
              <a:rPr lang="zh-CN" altLang="en-US" dirty="0"/>
              <a:t>优化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20F575-D0E4-7453-8D66-8C28C6FC159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468583" y="2120426"/>
            <a:ext cx="1362751" cy="100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5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8A442-8DFB-7CCC-97FB-508B5DAD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贪心算法与最小生成树</a:t>
            </a:r>
            <a:br>
              <a:rPr lang="en-US" altLang="zh-CN" dirty="0"/>
            </a:br>
            <a:r>
              <a:rPr lang="zh-CN" altLang="en-US" dirty="0"/>
              <a:t>破圈法（不要求掌握）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AA9634B-3332-F556-C09F-E5279C053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61" y="2286309"/>
            <a:ext cx="3433853" cy="302384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1F47F7-40B4-F00C-F4F0-47E15EFA2A3C}"/>
              </a:ext>
            </a:extLst>
          </p:cNvPr>
          <p:cNvSpPr txBox="1"/>
          <p:nvPr/>
        </p:nvSpPr>
        <p:spPr>
          <a:xfrm>
            <a:off x="271370" y="5167107"/>
            <a:ext cx="11651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GB" altLang="zh-CN" dirty="0">
                <a:hlinkClick r:id="rId3"/>
              </a:rPr>
              <a:t>https://github.com/LucaJiang/Homework-of-Data-Structures/blob/master/Graph/%E9%82%BB%E6%8E%A5%E7%9F%A9%E9%98%B5/directedGraph.cpp#L308</a:t>
            </a:r>
            <a:endParaRPr lang="en-GB" altLang="zh-CN" dirty="0"/>
          </a:p>
          <a:p>
            <a:endParaRPr lang="en-US" altLang="zh-CN" dirty="0"/>
          </a:p>
          <a:p>
            <a:r>
              <a:rPr lang="en-GB" altLang="zh-CN" dirty="0">
                <a:hlinkClick r:id="rId4"/>
              </a:rPr>
              <a:t>https://baike.baidu.com/item/%E7%A0%B4%E5%9C%88%E6%B3%95/1030086</a:t>
            </a:r>
            <a:endParaRPr lang="en-GB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B15E3D-8B9B-5D81-64DA-DC5DEDBD141C}"/>
              </a:ext>
            </a:extLst>
          </p:cNvPr>
          <p:cNvSpPr txBox="1"/>
          <p:nvPr/>
        </p:nvSpPr>
        <p:spPr>
          <a:xfrm>
            <a:off x="5002225" y="2883155"/>
            <a:ext cx="3869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稀疏图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找圈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找并删除圈的最大边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02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FA40E-522B-28B7-2C84-38EA8751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贪心算法与单源最短路径</a:t>
            </a:r>
            <a:br>
              <a:rPr lang="en-US" altLang="zh-CN" dirty="0"/>
            </a:br>
            <a:r>
              <a:rPr lang="en-US" altLang="zh-CN" dirty="0"/>
              <a:t>Dijkstra</a:t>
            </a:r>
            <a:r>
              <a:rPr lang="zh-CN" altLang="en-US" dirty="0"/>
              <a:t>算法 权重非负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275BF6-C9F8-BC99-2FDA-173FE26F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94" y="2444627"/>
            <a:ext cx="3424031" cy="269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C46F6C-D908-9AA0-B785-1D59F2619943}"/>
              </a:ext>
            </a:extLst>
          </p:cNvPr>
          <p:cNvSpPr txBox="1"/>
          <p:nvPr/>
        </p:nvSpPr>
        <p:spPr>
          <a:xfrm>
            <a:off x="5811356" y="1898067"/>
            <a:ext cx="5491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/>
              <a:t>    Dijkstra </a:t>
            </a:r>
            <a:r>
              <a:rPr lang="zh-CN" altLang="en-US" sz="2400" dirty="0"/>
              <a:t>算法求 </a:t>
            </a:r>
            <a:r>
              <a:rPr lang="en-GB" altLang="zh-CN" sz="2400" dirty="0"/>
              <a:t>a </a:t>
            </a:r>
            <a:r>
              <a:rPr lang="zh-CN" altLang="en-US" sz="2400" dirty="0"/>
              <a:t>和 </a:t>
            </a:r>
            <a:r>
              <a:rPr lang="en-GB" altLang="zh-CN" sz="2400" dirty="0"/>
              <a:t>b </a:t>
            </a:r>
            <a:r>
              <a:rPr lang="zh-CN" altLang="en-US" sz="2400" dirty="0"/>
              <a:t>之间的最短路径。它选择距离最小的未访问顶点，计算通过它到每个未访问邻居的距离，并更新邻居的距离。</a:t>
            </a:r>
            <a:endParaRPr lang="en-US" altLang="zh-CN" sz="2400" dirty="0"/>
          </a:p>
          <a:p>
            <a:r>
              <a:rPr lang="zh-CN" altLang="en-US" sz="2400" dirty="0"/>
              <a:t>    在处理完邻居后，标记为已访问（设置为红色）。</a:t>
            </a:r>
            <a:endParaRPr lang="en-US" altLang="zh-CN" sz="2400" dirty="0"/>
          </a:p>
          <a:p>
            <a:r>
              <a:rPr lang="zh-CN" altLang="en-US" sz="2400" dirty="0"/>
              <a:t>    思路类似</a:t>
            </a:r>
            <a:r>
              <a:rPr lang="zh-CN" altLang="en-US" sz="2400" b="1" dirty="0"/>
              <a:t>广度优先搜索</a:t>
            </a:r>
            <a:r>
              <a:rPr lang="zh-CN" altLang="en-US" sz="2400" dirty="0"/>
              <a:t>，事实上，广度优先搜索是无权重的</a:t>
            </a:r>
            <a:r>
              <a:rPr lang="en-US" altLang="zh-CN" sz="2400" dirty="0"/>
              <a:t>Dijkstra</a:t>
            </a:r>
            <a:r>
              <a:rPr lang="zh-CN" altLang="en-US" sz="2400" dirty="0"/>
              <a:t>算法。</a:t>
            </a:r>
            <a:endParaRPr lang="en-US" altLang="zh-CN" sz="2400" dirty="0"/>
          </a:p>
          <a:p>
            <a:r>
              <a:rPr lang="zh-CN" altLang="en-US" sz="2400" dirty="0"/>
              <a:t>    可以从</a:t>
            </a:r>
            <a:r>
              <a:rPr lang="zh-CN" altLang="en-US" sz="2400" b="1" dirty="0"/>
              <a:t>动态规划</a:t>
            </a:r>
            <a:r>
              <a:rPr lang="zh-CN" altLang="en-US" sz="2400" dirty="0"/>
              <a:t>的角度看待</a:t>
            </a:r>
            <a:r>
              <a:rPr lang="en-US" altLang="zh-CN" sz="2400" dirty="0"/>
              <a:t>Dijkstra</a:t>
            </a:r>
            <a:r>
              <a:rPr lang="zh-CN" altLang="en-US" sz="2400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135130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51677-EE8C-38C6-697E-031F5D43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休息：在</a:t>
            </a:r>
            <a:r>
              <a:rPr lang="en-GB" altLang="zh-CN" dirty="0" err="1"/>
              <a:t>vscode</a:t>
            </a:r>
            <a:r>
              <a:rPr lang="zh-CN" altLang="en-US" dirty="0"/>
              <a:t>中</a:t>
            </a:r>
            <a:r>
              <a:rPr lang="en-GB" altLang="zh-CN" dirty="0"/>
              <a:t>debug </a:t>
            </a:r>
            <a:r>
              <a:rPr lang="en-GB" altLang="zh-CN" dirty="0" err="1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B4AF8-6F05-E543-625A-966BEE38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https://www.youtube.com/watch?v=G9gnSGKYIg4&amp;t=101s</a:t>
            </a:r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39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9A51F-05F2-B845-B7FD-FA20583E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动态规划（</a:t>
            </a:r>
            <a:r>
              <a:rPr lang="en-GB" altLang="zh-CN" dirty="0"/>
              <a:t>Dynamic programming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41ABB-B9D3-D6F1-24AB-0520E216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3934"/>
          </a:xfrm>
        </p:spPr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=</a:t>
            </a:r>
            <a:r>
              <a:rPr lang="zh-CN" altLang="en-US" dirty="0"/>
              <a:t>在子问题重叠问题上优化的分治法</a:t>
            </a:r>
            <a:endParaRPr lang="en-US" altLang="zh-CN" dirty="0"/>
          </a:p>
          <a:p>
            <a:r>
              <a:rPr lang="en-US" altLang="zh-CN" dirty="0"/>
              <a:t>“programming”</a:t>
            </a:r>
            <a:r>
              <a:rPr lang="zh-CN" altLang="en-US" dirty="0"/>
              <a:t>是一种</a:t>
            </a:r>
            <a:r>
              <a:rPr lang="zh-CN" altLang="en-US" b="1" dirty="0"/>
              <a:t>表格法</a:t>
            </a:r>
            <a:r>
              <a:rPr lang="zh-CN" altLang="en-US" dirty="0"/>
              <a:t>。每个子子问题只求解一次</a:t>
            </a:r>
            <a:r>
              <a:rPr lang="en-US" altLang="zh-CN" dirty="0"/>
              <a:t>, </a:t>
            </a:r>
            <a:r>
              <a:rPr lang="zh-CN" altLang="en-US" dirty="0"/>
              <a:t>将其解保存在一个表格中</a:t>
            </a:r>
            <a:r>
              <a:rPr lang="en-US" altLang="zh-CN" dirty="0"/>
              <a:t>, </a:t>
            </a:r>
            <a:r>
              <a:rPr lang="zh-CN" altLang="en-US" b="1" dirty="0"/>
              <a:t>避免重复的计算工作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什么时候用动态规划：最优子结构</a:t>
            </a:r>
            <a:r>
              <a:rPr lang="en-US" altLang="zh-CN" dirty="0"/>
              <a:t>+</a:t>
            </a:r>
            <a:r>
              <a:rPr lang="zh-CN" altLang="en-US" dirty="0"/>
              <a:t>子问题重叠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44542-888E-3BDE-478C-0F6080BE21C7}"/>
              </a:ext>
            </a:extLst>
          </p:cNvPr>
          <p:cNvSpPr txBox="1"/>
          <p:nvPr/>
        </p:nvSpPr>
        <p:spPr>
          <a:xfrm>
            <a:off x="1032388" y="3728393"/>
            <a:ext cx="10040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步骤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刻画一个最优解的结构特征。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递归地定义最优解的值。</a:t>
            </a:r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计算最优解的值</a:t>
            </a:r>
            <a:r>
              <a:rPr lang="en-US" altLang="zh-CN" sz="2000" dirty="0"/>
              <a:t>, </a:t>
            </a:r>
            <a:r>
              <a:rPr lang="zh-CN" altLang="en-US" sz="2000" dirty="0"/>
              <a:t>通常采用自底向上的方法。</a:t>
            </a:r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利用计算出的信息构造一个最优解。</a:t>
            </a:r>
          </a:p>
          <a:p>
            <a:r>
              <a:rPr lang="zh-CN" altLang="en-US" sz="2000" dirty="0"/>
              <a:t>步骤 </a:t>
            </a:r>
            <a:r>
              <a:rPr lang="en-US" altLang="zh-CN" sz="2000" dirty="0"/>
              <a:t>1 ~3 </a:t>
            </a:r>
            <a:r>
              <a:rPr lang="zh-CN" altLang="en-US" sz="2000" dirty="0"/>
              <a:t>是动态规划算法求解问题的基础。如果我们仅仅需要一个最优解的值</a:t>
            </a:r>
            <a:r>
              <a:rPr lang="en-US" altLang="zh-CN" sz="2000" dirty="0"/>
              <a:t>, </a:t>
            </a:r>
            <a:r>
              <a:rPr lang="zh-CN" altLang="en-US" sz="2000" dirty="0"/>
              <a:t>而非解本身</a:t>
            </a:r>
            <a:r>
              <a:rPr lang="en-US" altLang="zh-CN" sz="2000" dirty="0"/>
              <a:t>, </a:t>
            </a:r>
            <a:r>
              <a:rPr lang="zh-CN" altLang="en-US" sz="2000" dirty="0"/>
              <a:t>可以忽略步骤 </a:t>
            </a:r>
            <a:r>
              <a:rPr lang="en-US" altLang="zh-CN" sz="2000" dirty="0"/>
              <a:t>4 </a:t>
            </a:r>
            <a:r>
              <a:rPr lang="zh-CN" altLang="en-US" sz="2000" dirty="0"/>
              <a:t>。如果确实要做步骤 </a:t>
            </a:r>
            <a:r>
              <a:rPr lang="en-US" altLang="zh-CN" sz="2000" dirty="0"/>
              <a:t>4, </a:t>
            </a:r>
            <a:r>
              <a:rPr lang="zh-CN" altLang="en-US" sz="2000" dirty="0"/>
              <a:t>有时就需要在执行步骤 </a:t>
            </a:r>
            <a:r>
              <a:rPr lang="en-US" altLang="zh-CN" sz="2000" dirty="0"/>
              <a:t>3 </a:t>
            </a:r>
            <a:r>
              <a:rPr lang="zh-CN" altLang="en-US" sz="2000" dirty="0"/>
              <a:t>的过程中维护一些额外信 息</a:t>
            </a:r>
            <a:r>
              <a:rPr lang="en-US" altLang="zh-CN" sz="2000" dirty="0"/>
              <a:t>, </a:t>
            </a:r>
            <a:r>
              <a:rPr lang="zh-CN" altLang="en-US" sz="2000" dirty="0"/>
              <a:t>以便用来构造一个最优解。</a:t>
            </a:r>
          </a:p>
        </p:txBody>
      </p:sp>
    </p:spTree>
    <p:extLst>
      <p:ext uri="{BB962C8B-B14F-4D97-AF65-F5344CB8AC3E}">
        <p14:creationId xmlns:p14="http://schemas.microsoft.com/office/powerpoint/2010/main" val="57155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9A51F-05F2-B845-B7FD-FA20583E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动态规划与所有结点最短路</a:t>
            </a:r>
            <a:br>
              <a:rPr lang="en-US" altLang="zh-CN" dirty="0"/>
            </a:br>
            <a:r>
              <a:rPr lang="en-US" altLang="zh-CN" dirty="0"/>
              <a:t>Floyd</a:t>
            </a:r>
            <a:r>
              <a:rPr lang="zh-CN" altLang="en-US" dirty="0"/>
              <a:t>算法 </a:t>
            </a:r>
            <a:r>
              <a:rPr lang="zh-CN" altLang="en-US" sz="3600" dirty="0"/>
              <a:t>允许负权重边，不允许负权重环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F210E9-D539-3D51-17AF-1EF4F67B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14" y="2007827"/>
            <a:ext cx="10176009" cy="35670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05EA60-A016-75C5-60EF-9DEA39110281}"/>
              </a:ext>
            </a:extLst>
          </p:cNvPr>
          <p:cNvSpPr txBox="1"/>
          <p:nvPr/>
        </p:nvSpPr>
        <p:spPr>
          <a:xfrm>
            <a:off x="4985200" y="3611491"/>
            <a:ext cx="884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状态转移方程</a:t>
            </a:r>
          </a:p>
        </p:txBody>
      </p:sp>
    </p:spTree>
    <p:extLst>
      <p:ext uri="{BB962C8B-B14F-4D97-AF65-F5344CB8AC3E}">
        <p14:creationId xmlns:p14="http://schemas.microsoft.com/office/powerpoint/2010/main" val="244682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9A51F-05F2-B845-B7FD-FA20583E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动态规划与</a:t>
            </a:r>
            <a:r>
              <a:rPr lang="en-US" altLang="zh-CN" dirty="0"/>
              <a:t>0/1</a:t>
            </a:r>
            <a:r>
              <a:rPr lang="zh-CN" altLang="en-US" dirty="0"/>
              <a:t>背包问题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8C09AA-060B-DF5C-3267-612090C2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26620" cy="4418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190044-4DBE-729F-2DAF-3A63954D531E}"/>
              </a:ext>
            </a:extLst>
          </p:cNvPr>
          <p:cNvSpPr txBox="1"/>
          <p:nvPr/>
        </p:nvSpPr>
        <p:spPr>
          <a:xfrm>
            <a:off x="5262223" y="4371422"/>
            <a:ext cx="228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剩余容量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en-US" dirty="0">
                <a:solidFill>
                  <a:srgbClr val="FF0000"/>
                </a:solidFill>
              </a:rPr>
              <a:t>物品重量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7820-17D4-A61D-2DC4-0F8AEC677860}"/>
              </a:ext>
            </a:extLst>
          </p:cNvPr>
          <p:cNvSpPr txBox="1"/>
          <p:nvPr/>
        </p:nvSpPr>
        <p:spPr>
          <a:xfrm>
            <a:off x="4931861" y="3665667"/>
            <a:ext cx="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3218B3-08B7-A221-A25F-14937596453B}"/>
              </a:ext>
            </a:extLst>
          </p:cNvPr>
          <p:cNvSpPr txBox="1"/>
          <p:nvPr/>
        </p:nvSpPr>
        <p:spPr>
          <a:xfrm>
            <a:off x="6984836" y="3649213"/>
            <a:ext cx="4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7F041B-1345-ED09-C897-2E6208855351}"/>
              </a:ext>
            </a:extLst>
          </p:cNvPr>
          <p:cNvSpPr txBox="1"/>
          <p:nvPr/>
        </p:nvSpPr>
        <p:spPr>
          <a:xfrm>
            <a:off x="7439087" y="3059668"/>
            <a:ext cx="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2DF438-CA1E-0209-0DB9-2EF45D107A47}"/>
              </a:ext>
            </a:extLst>
          </p:cNvPr>
          <p:cNvSpPr txBox="1"/>
          <p:nvPr/>
        </p:nvSpPr>
        <p:spPr>
          <a:xfrm>
            <a:off x="7545274" y="2615748"/>
            <a:ext cx="4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FF86F8-D98E-C552-D13E-5751A05197A4}"/>
              </a:ext>
            </a:extLst>
          </p:cNvPr>
          <p:cNvSpPr txBox="1"/>
          <p:nvPr/>
        </p:nvSpPr>
        <p:spPr>
          <a:xfrm>
            <a:off x="1964731" y="4018545"/>
            <a:ext cx="884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状态转移方程</a:t>
            </a:r>
          </a:p>
        </p:txBody>
      </p:sp>
    </p:spTree>
    <p:extLst>
      <p:ext uri="{BB962C8B-B14F-4D97-AF65-F5344CB8AC3E}">
        <p14:creationId xmlns:p14="http://schemas.microsoft.com/office/powerpoint/2010/main" val="314399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41ABB-B9D3-D6F1-24AB-0520E216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5104" cy="4061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优化：记忆化表格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/>
              <a:t>上面的做法为什么效率低下呢？因为同一个状态会被访问多次。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/>
              <a:t>如果我们</a:t>
            </a:r>
            <a:r>
              <a:rPr lang="zh-CN" altLang="en-US" sz="2000" b="1" dirty="0"/>
              <a:t>每查询完一个状态后将该状态的信息存储下来</a:t>
            </a:r>
            <a:r>
              <a:rPr lang="zh-CN" altLang="en-US" sz="2000" dirty="0"/>
              <a:t>，再次需要访问这个状态就可以直接使用之前计算得到的信息，从而避免重复计算。这充分利用了动态规划中很多问题具有大量重叠子问题的特点，属于用空间换时间的「记忆化」思想。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/>
              <a:t>具体到本题上，我们增加一个数组 </a:t>
            </a:r>
            <a:r>
              <a:rPr lang="en-US" altLang="zh-CN" sz="2000" dirty="0"/>
              <a:t>mem </a:t>
            </a:r>
            <a:r>
              <a:rPr lang="zh-CN" altLang="en-US" sz="2000" dirty="0"/>
              <a:t>来记录每个  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i,y</a:t>
            </a:r>
            <a:r>
              <a:rPr lang="en-US" altLang="zh-CN" sz="2000" dirty="0"/>
              <a:t>) </a:t>
            </a:r>
            <a:r>
              <a:rPr lang="zh-CN" altLang="en-US" sz="2000" dirty="0"/>
              <a:t>的返回值。刚开始把 </a:t>
            </a:r>
            <a:r>
              <a:rPr lang="en-US" altLang="zh-CN" sz="2000" dirty="0"/>
              <a:t>mem </a:t>
            </a:r>
            <a:r>
              <a:rPr lang="zh-CN" altLang="en-US" sz="2000" dirty="0"/>
              <a:t>中每个值都设成 </a:t>
            </a:r>
            <a:r>
              <a:rPr lang="en-US" altLang="zh-CN" sz="2000" dirty="0"/>
              <a:t>-1</a:t>
            </a:r>
            <a:r>
              <a:rPr lang="zh-CN" altLang="en-US" sz="2000" dirty="0"/>
              <a:t>（代表没求解过）。每次需要访问一个状态时，如果相应状态的值在 </a:t>
            </a:r>
            <a:r>
              <a:rPr lang="en-US" altLang="zh-CN" sz="2000" dirty="0"/>
              <a:t>mem </a:t>
            </a:r>
            <a:r>
              <a:rPr lang="zh-CN" altLang="en-US" sz="2000" dirty="0"/>
              <a:t>中为 </a:t>
            </a:r>
            <a:r>
              <a:rPr lang="en-US" altLang="zh-CN" sz="2000" dirty="0"/>
              <a:t>-1</a:t>
            </a:r>
            <a:r>
              <a:rPr lang="zh-CN" altLang="en-US" sz="2000" dirty="0"/>
              <a:t>，则递归访问该状态。否则我们直接使用 </a:t>
            </a:r>
            <a:r>
              <a:rPr lang="en-US" altLang="zh-CN" sz="2000" dirty="0"/>
              <a:t>mem </a:t>
            </a:r>
            <a:r>
              <a:rPr lang="zh-CN" altLang="en-US" sz="2000" dirty="0"/>
              <a:t>中已经存储过的值即可。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/>
              <a:t>通过这样的处理，我们确保了每个状态只会被访问一次。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E93A34-2EC9-21AF-87F6-06657C38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动态规划与</a:t>
            </a:r>
            <a:r>
              <a:rPr lang="en-US" altLang="zh-CN" dirty="0"/>
              <a:t>0/1</a:t>
            </a:r>
            <a:r>
              <a:rPr lang="zh-CN" altLang="en-US" dirty="0"/>
              <a:t>背包问题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7962CC-DFF9-2F97-ADF0-DE9488F8A3DB}"/>
              </a:ext>
            </a:extLst>
          </p:cNvPr>
          <p:cNvSpPr txBox="1"/>
          <p:nvPr/>
        </p:nvSpPr>
        <p:spPr>
          <a:xfrm>
            <a:off x="307255" y="6211669"/>
            <a:ext cx="6164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参考 </a:t>
            </a:r>
            <a:r>
              <a:rPr lang="en-GB" altLang="zh-CN" dirty="0">
                <a:hlinkClick r:id="rId2"/>
              </a:rPr>
              <a:t>https://oi-wiki.org/dp/memo/#_2</a:t>
            </a:r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8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2B3BB-C010-6EE6-32F0-8CD5892C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回溯法（</a:t>
            </a:r>
            <a:r>
              <a:rPr lang="en-US" altLang="zh-CN" dirty="0"/>
              <a:t>B</a:t>
            </a:r>
            <a:r>
              <a:rPr lang="pt-BR" altLang="zh-CN" dirty="0"/>
              <a:t>acktracking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2DD47-FF22-69EF-6096-53FD38AD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7"/>
            <a:ext cx="10515600" cy="47285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步骤：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定义一个</a:t>
            </a:r>
            <a:r>
              <a:rPr lang="zh-CN" altLang="en-US" b="1" dirty="0"/>
              <a:t>解空间</a:t>
            </a:r>
            <a:r>
              <a:rPr lang="zh-CN" altLang="en-US" dirty="0"/>
              <a:t>，它包含问题的解。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用适于搜索的方式组织该空间。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b="1" dirty="0"/>
              <a:t>深度优先法</a:t>
            </a:r>
            <a:r>
              <a:rPr lang="zh-CN" altLang="en-US" dirty="0"/>
              <a:t>搜索该空间，利用限界函数避免移动到不可能产生解的子空间。（深度优先有助于存储解空间）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迷宫问题：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4ACAB-B4EE-E952-049C-63D6194F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80" y="4523542"/>
            <a:ext cx="1958436" cy="18372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89C993-8F6E-3ED9-3949-06F115F661E4}"/>
              </a:ext>
            </a:extLst>
          </p:cNvPr>
          <p:cNvSpPr txBox="1"/>
          <p:nvPr/>
        </p:nvSpPr>
        <p:spPr>
          <a:xfrm>
            <a:off x="4023361" y="4588679"/>
            <a:ext cx="2188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解空间：</a:t>
            </a:r>
            <a:r>
              <a:rPr lang="en-US" altLang="zh-CN" dirty="0"/>
              <a:t>{ ( 1 , 1 )</a:t>
            </a:r>
            <a:r>
              <a:rPr lang="zh-CN" altLang="en-US" dirty="0"/>
              <a:t>，</a:t>
            </a:r>
            <a:r>
              <a:rPr lang="en-US" altLang="zh-CN" dirty="0"/>
              <a:t> ( 1 , 2 )</a:t>
            </a:r>
            <a:r>
              <a:rPr lang="zh-CN" altLang="en-US" dirty="0"/>
              <a:t>，</a:t>
            </a:r>
            <a:r>
              <a:rPr lang="en-US" altLang="zh-CN" dirty="0"/>
              <a:t> ( 1 , 3 )</a:t>
            </a:r>
            <a:r>
              <a:rPr lang="zh-CN" altLang="en-US" dirty="0"/>
              <a:t>，</a:t>
            </a:r>
            <a:r>
              <a:rPr lang="en-US" altLang="zh-CN" dirty="0"/>
              <a:t> ( 2 , 1 )</a:t>
            </a:r>
            <a:r>
              <a:rPr lang="zh-CN" altLang="en-US" dirty="0"/>
              <a:t>，</a:t>
            </a:r>
            <a:r>
              <a:rPr lang="en-US" altLang="zh-CN" dirty="0"/>
              <a:t> ( 2 , 2 )</a:t>
            </a:r>
            <a:r>
              <a:rPr lang="zh-CN" altLang="en-US" dirty="0"/>
              <a:t>，</a:t>
            </a:r>
            <a:r>
              <a:rPr lang="en-US" altLang="zh-CN" dirty="0"/>
              <a:t> ( 2 , 3 )</a:t>
            </a:r>
            <a:r>
              <a:rPr lang="zh-CN" altLang="en-US" dirty="0"/>
              <a:t>，</a:t>
            </a:r>
            <a:r>
              <a:rPr lang="en-US" altLang="zh-CN" dirty="0"/>
              <a:t> ( 3 , 1 )</a:t>
            </a:r>
            <a:r>
              <a:rPr lang="zh-CN" altLang="en-US" dirty="0"/>
              <a:t>，</a:t>
            </a:r>
            <a:r>
              <a:rPr lang="en-US" altLang="zh-CN" dirty="0"/>
              <a:t> ( 3 , 2 )</a:t>
            </a:r>
            <a:r>
              <a:rPr lang="zh-CN" altLang="en-US" dirty="0"/>
              <a:t>，</a:t>
            </a:r>
            <a:r>
              <a:rPr lang="en-US" altLang="zh-CN" dirty="0"/>
              <a:t> ( 3 , 3 )}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96AEAD-5283-023C-1258-A080416F9159}"/>
              </a:ext>
            </a:extLst>
          </p:cNvPr>
          <p:cNvSpPr/>
          <p:nvPr/>
        </p:nvSpPr>
        <p:spPr>
          <a:xfrm>
            <a:off x="7577221" y="3951303"/>
            <a:ext cx="1002890" cy="572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(1,1)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1FADD08-D96E-C74D-1A47-E1EE0640CBA8}"/>
              </a:ext>
            </a:extLst>
          </p:cNvPr>
          <p:cNvSpPr/>
          <p:nvPr/>
        </p:nvSpPr>
        <p:spPr>
          <a:xfrm>
            <a:off x="8355198" y="4523542"/>
            <a:ext cx="1002890" cy="572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(1,2)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C8B3F2-000E-96A3-276A-F7E5F9429073}"/>
              </a:ext>
            </a:extLst>
          </p:cNvPr>
          <p:cNvSpPr/>
          <p:nvPr/>
        </p:nvSpPr>
        <p:spPr>
          <a:xfrm>
            <a:off x="6799244" y="4523541"/>
            <a:ext cx="1002890" cy="572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(2,1)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5C13BF5-F03C-C183-0697-CC262EBA3F69}"/>
              </a:ext>
            </a:extLst>
          </p:cNvPr>
          <p:cNvSpPr/>
          <p:nvPr/>
        </p:nvSpPr>
        <p:spPr>
          <a:xfrm>
            <a:off x="6799244" y="5271687"/>
            <a:ext cx="1002890" cy="572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(3,1)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08F082E-C1CC-EE0D-B5A4-A657313C902C}"/>
              </a:ext>
            </a:extLst>
          </p:cNvPr>
          <p:cNvSpPr/>
          <p:nvPr/>
        </p:nvSpPr>
        <p:spPr>
          <a:xfrm>
            <a:off x="6799244" y="6023932"/>
            <a:ext cx="1002890" cy="572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(3,2)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1EB6D2-48C1-855F-0725-D78BFD484383}"/>
              </a:ext>
            </a:extLst>
          </p:cNvPr>
          <p:cNvSpPr/>
          <p:nvPr/>
        </p:nvSpPr>
        <p:spPr>
          <a:xfrm>
            <a:off x="8152900" y="6034466"/>
            <a:ext cx="1002890" cy="572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(3,3)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621606-8529-E72B-E8DF-8A9AA26E58F6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7300689" y="4439738"/>
            <a:ext cx="423402" cy="83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21FCAF8-97FB-8BBB-50BB-216317612571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8433241" y="4439738"/>
            <a:ext cx="423402" cy="83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62D85C-FBFD-F490-BD64-F23B6ACCFBAE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7300689" y="5095778"/>
            <a:ext cx="0" cy="175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A33EDE7-238B-8A93-10D3-13006594DF16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7300689" y="5843924"/>
            <a:ext cx="0" cy="18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1FBB690-0CD9-A627-4BA5-4E0CE5D62892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7802134" y="6310051"/>
            <a:ext cx="350766" cy="10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E5D995E-8A8F-36E8-6D4D-8FBDBC2B146F}"/>
              </a:ext>
            </a:extLst>
          </p:cNvPr>
          <p:cNvSpPr txBox="1"/>
          <p:nvPr/>
        </p:nvSpPr>
        <p:spPr>
          <a:xfrm>
            <a:off x="8243110" y="5328180"/>
            <a:ext cx="111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搜索过程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E67F1B-5722-5831-FD05-85F84AE57059}"/>
              </a:ext>
            </a:extLst>
          </p:cNvPr>
          <p:cNvSpPr txBox="1"/>
          <p:nvPr/>
        </p:nvSpPr>
        <p:spPr>
          <a:xfrm>
            <a:off x="9793164" y="3609330"/>
            <a:ext cx="19957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E-</a:t>
            </a:r>
            <a:r>
              <a:rPr lang="zh-CN" altLang="en-US" dirty="0"/>
              <a:t>节点（</a:t>
            </a:r>
            <a:r>
              <a:rPr lang="en-US" altLang="zh-CN" dirty="0"/>
              <a:t>expansion node</a:t>
            </a:r>
            <a:r>
              <a:rPr lang="zh-CN" altLang="en-US" dirty="0"/>
              <a:t>）：可移动到一个未被探索节点的节点。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60B6F8A-15FA-04C6-3A31-31800FC725DB}"/>
              </a:ext>
            </a:extLst>
          </p:cNvPr>
          <p:cNvCxnSpPr/>
          <p:nvPr/>
        </p:nvCxnSpPr>
        <p:spPr>
          <a:xfrm flipH="1">
            <a:off x="8654345" y="4237421"/>
            <a:ext cx="1073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2B3BB-C010-6EE6-32F0-8CD5892C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回溯法与</a:t>
            </a:r>
            <a:r>
              <a:rPr lang="en-US" altLang="zh-CN" dirty="0"/>
              <a:t>0/1</a:t>
            </a:r>
            <a:r>
              <a:rPr lang="zh-CN" altLang="en-US" dirty="0"/>
              <a:t>背包问题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0365C4-496E-DACB-0621-C98B6EAC3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53" y="1471662"/>
            <a:ext cx="9285093" cy="5301827"/>
          </a:xfrm>
        </p:spPr>
      </p:pic>
    </p:spTree>
    <p:extLst>
      <p:ext uri="{BB962C8B-B14F-4D97-AF65-F5344CB8AC3E}">
        <p14:creationId xmlns:p14="http://schemas.microsoft.com/office/powerpoint/2010/main" val="290831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D2354-27CF-E10D-3C7E-5351E0B9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最优化问题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AD383-B1CD-9FF8-84B7-CD707B637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41945" cy="472855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已知：</a:t>
                </a:r>
                <a:r>
                  <a:rPr lang="zh-CN" altLang="en-US" b="1" dirty="0"/>
                  <a:t>约束条件</a:t>
                </a:r>
                <a:r>
                  <a:rPr lang="zh-CN" altLang="en-US" dirty="0"/>
                  <a:t> 和 </a:t>
                </a:r>
                <a:r>
                  <a:rPr lang="zh-CN" altLang="en-US" b="1" dirty="0"/>
                  <a:t>优化函数</a:t>
                </a:r>
                <a:endParaRPr lang="en-US" altLang="zh-CN" b="1" dirty="0"/>
              </a:p>
              <a:p>
                <a:r>
                  <a:rPr lang="zh-CN" altLang="en-US" dirty="0"/>
                  <a:t>求：</a:t>
                </a:r>
                <a:r>
                  <a:rPr lang="zh-CN" altLang="en-US" b="1" dirty="0"/>
                  <a:t>可行解</a:t>
                </a:r>
                <a:r>
                  <a:rPr lang="zh-CN" altLang="en-US" dirty="0"/>
                  <a:t> 或 </a:t>
                </a:r>
                <a:r>
                  <a:rPr lang="zh-CN" altLang="en-US" b="1" dirty="0"/>
                  <a:t>最优解</a:t>
                </a:r>
                <a:endParaRPr lang="en-US" altLang="zh-CN" b="1" dirty="0"/>
              </a:p>
              <a:p>
                <a:r>
                  <a:rPr lang="zh-CN" altLang="en-US" dirty="0"/>
                  <a:t>例题：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背包问题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个物品和容量为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的背包。物品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的重量为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</a:t>
                </a:r>
                <a:r>
                  <a:rPr lang="zh-CN" altLang="en-US" dirty="0"/>
                  <a:t>表示拿或不拿物品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最大化                    </a:t>
                </a:r>
                <a:r>
                  <a:rPr lang="en-US" altLang="zh-CN" dirty="0"/>
                  <a:t>		</a:t>
                </a:r>
                <a:r>
                  <a:rPr lang="zh-CN" altLang="en-US" dirty="0"/>
                  <a:t>约束条件</a:t>
                </a:r>
                <a:endParaRPr lang="en-US" altLang="zh-CN" dirty="0"/>
              </a:p>
              <a:p>
                <a:r>
                  <a:rPr lang="zh-CN" altLang="en-US" sz="2400" b="0" dirty="0"/>
                  <a:t>穷举法：遍历所有可能的选择？一定能获得全局最优解，运行时间长。</a:t>
                </a:r>
                <a:endParaRPr lang="en-US" altLang="zh-CN" sz="2400" b="0" dirty="0"/>
              </a:p>
              <a:p>
                <a:r>
                  <a:rPr lang="zh-CN" altLang="en-US" sz="2400" dirty="0"/>
                  <a:t>优化算法思路：</a:t>
                </a:r>
                <a:r>
                  <a:rPr lang="zh-CN" altLang="en-US" sz="2400" b="1" dirty="0"/>
                  <a:t>划分</a:t>
                </a:r>
                <a:r>
                  <a:rPr lang="zh-CN" altLang="en-US" sz="2400" dirty="0"/>
                  <a:t>子问题，</a:t>
                </a:r>
                <a:r>
                  <a:rPr lang="zh-CN" altLang="en-US" sz="2400" b="1" dirty="0"/>
                  <a:t>求解</a:t>
                </a:r>
                <a:r>
                  <a:rPr lang="zh-CN" altLang="en-US" sz="2400" dirty="0"/>
                  <a:t>子问题</a:t>
                </a:r>
                <a:r>
                  <a:rPr lang="en-US" altLang="zh-CN" sz="2400" dirty="0"/>
                  <a:t>(</a:t>
                </a:r>
                <a:r>
                  <a:rPr lang="zh-CN" altLang="en-US" sz="1100" b="1" dirty="0"/>
                  <a:t>划分</a:t>
                </a:r>
                <a:r>
                  <a:rPr lang="zh-CN" altLang="en-US" sz="1100" dirty="0"/>
                  <a:t>子问题，</a:t>
                </a:r>
                <a:r>
                  <a:rPr lang="zh-CN" altLang="en-US" sz="1100" b="1" dirty="0"/>
                  <a:t>求解</a:t>
                </a:r>
                <a:r>
                  <a:rPr lang="zh-CN" altLang="en-US" sz="1100" dirty="0"/>
                  <a:t>子问题</a:t>
                </a:r>
                <a:r>
                  <a:rPr lang="en-US" altLang="zh-CN" sz="900" dirty="0"/>
                  <a:t>(…)</a:t>
                </a:r>
                <a:r>
                  <a:rPr lang="zh-CN" altLang="en-US" sz="1100" dirty="0"/>
                  <a:t>，</a:t>
                </a:r>
                <a:r>
                  <a:rPr lang="zh-CN" altLang="en-US" sz="1100" b="1" dirty="0"/>
                  <a:t>组合</a:t>
                </a:r>
                <a:r>
                  <a:rPr lang="zh-CN" altLang="en-US" sz="1100" dirty="0"/>
                  <a:t>子问题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</a:t>
                </a:r>
                <a:r>
                  <a:rPr lang="zh-CN" altLang="en-US" sz="2400" b="1" dirty="0"/>
                  <a:t>组合</a:t>
                </a:r>
                <a:r>
                  <a:rPr lang="zh-CN" altLang="en-US" sz="2400" dirty="0"/>
                  <a:t>子问题。</a:t>
                </a:r>
                <a:endParaRPr lang="en-US" altLang="zh-CN" sz="2400" dirty="0"/>
              </a:p>
              <a:p>
                <a:r>
                  <a:rPr lang="zh-CN" altLang="en-US" sz="2400" b="0" dirty="0"/>
                  <a:t>子问题是原问题规模较小的实例。</a:t>
                </a:r>
              </a:p>
              <a:p>
                <a:endParaRPr lang="en-US" altLang="zh-CN" sz="24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AD383-B1CD-9FF8-84B7-CD707B637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41945" cy="4728558"/>
              </a:xfrm>
              <a:blipFill>
                <a:blip r:embed="rId2"/>
                <a:stretch>
                  <a:fillRect l="-974" t="-2320" r="-1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E5AA5DA-36AE-02F7-E04F-562C06A1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63" y="4266243"/>
            <a:ext cx="859648" cy="5947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AB60CD-2F7C-A132-0BA8-63E12F58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5" y="4266243"/>
            <a:ext cx="1267090" cy="594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A378E0-9BDD-E4B0-806D-6B47BF9FF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099" y="3828691"/>
            <a:ext cx="2586128" cy="5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FF798-14E6-8399-3756-129B5AE6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分支定界（</a:t>
            </a:r>
            <a:r>
              <a:rPr lang="en-GB" altLang="zh-CN" dirty="0"/>
              <a:t> Branch and Bound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0542C-B87E-1282-21E2-79627413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思路：搜索解空间，分支，定界。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对某一分支进行检索之前会先算出该分支的上界或下界，如果界限不比目前最佳解更好，那么该分支就会被舍弃，从而节约了大量的时间。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分支定界算法非常依赖合适的上界或下界，如果无法找到合适的界限，该算法将会退化为穷举法。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i="0" dirty="0">
                <a:solidFill>
                  <a:srgbClr val="363636"/>
                </a:solidFill>
                <a:effectLst/>
                <a:latin typeface="Ubuntu" panose="020B0604020202020204" pitchFamily="34" charset="0"/>
              </a:rPr>
              <a:t>使用分支定界法解决</a:t>
            </a:r>
            <a:r>
              <a:rPr lang="en-US" altLang="zh-CN" b="1" i="0" dirty="0">
                <a:solidFill>
                  <a:srgbClr val="363636"/>
                </a:solidFill>
                <a:effectLst/>
                <a:latin typeface="Ubuntu" panose="020B0604020202020204" pitchFamily="34" charset="0"/>
              </a:rPr>
              <a:t>0/1</a:t>
            </a:r>
            <a:r>
              <a:rPr lang="zh-CN" altLang="en-US" b="1" i="0" dirty="0">
                <a:solidFill>
                  <a:srgbClr val="363636"/>
                </a:solidFill>
                <a:effectLst/>
                <a:latin typeface="Ubuntu" panose="020B0604020202020204" pitchFamily="34" charset="0"/>
              </a:rPr>
              <a:t>背包问题：</a:t>
            </a:r>
            <a:endParaRPr lang="en-US" altLang="zh-CN" b="1" i="0" dirty="0">
              <a:solidFill>
                <a:srgbClr val="363636"/>
              </a:solidFill>
              <a:effectLst/>
              <a:latin typeface="Ubuntu" panose="020B0604020202020204" pitchFamily="34" charset="0"/>
            </a:endParaRPr>
          </a:p>
          <a:p>
            <a:pPr marL="0" indent="0">
              <a:buNone/>
            </a:pPr>
            <a:r>
              <a:rPr lang="en-GB" altLang="zh-CN" sz="2000" i="0" dirty="0">
                <a:solidFill>
                  <a:srgbClr val="363636"/>
                </a:solidFill>
                <a:effectLst/>
                <a:latin typeface="Ubuntu" panose="020B0604020202020204" pitchFamily="34" charset="0"/>
                <a:hlinkClick r:id="rId2"/>
              </a:rPr>
              <a:t>https://lokka.me/2020/05/22/01-knapsack-using-branch-n-bound/</a:t>
            </a:r>
            <a:endParaRPr lang="en-GB" altLang="zh-CN" sz="2000" i="0" dirty="0">
              <a:solidFill>
                <a:srgbClr val="363636"/>
              </a:solidFill>
              <a:effectLst/>
              <a:latin typeface="Ubuntu" panose="020B0604020202020204" pitchFamily="34" charset="0"/>
            </a:endParaRPr>
          </a:p>
          <a:p>
            <a:pPr marL="0" indent="0">
              <a:buNone/>
            </a:pPr>
            <a:endParaRPr lang="zh-CN" altLang="en-US" sz="2000" i="0" dirty="0">
              <a:solidFill>
                <a:srgbClr val="363636"/>
              </a:solidFill>
              <a:effectLst/>
              <a:latin typeface="Ubuntu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6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EA470-2498-8CA8-F653-B7BEFF09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F46B8-F627-FF40-A4E2-E7565D89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数据结构与算法分析：</a:t>
            </a:r>
            <a:r>
              <a:rPr lang="en-US" altLang="zh-CN" dirty="0"/>
              <a:t>C++</a:t>
            </a:r>
            <a:r>
              <a:rPr lang="zh-CN" altLang="en-US" dirty="0"/>
              <a:t>描述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维基百科</a:t>
            </a:r>
          </a:p>
        </p:txBody>
      </p:sp>
    </p:spTree>
    <p:extLst>
      <p:ext uri="{BB962C8B-B14F-4D97-AF65-F5344CB8AC3E}">
        <p14:creationId xmlns:p14="http://schemas.microsoft.com/office/powerpoint/2010/main" val="190828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A1D8-66CA-A0F3-13DB-84113E40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五种基本算法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缩放定位 4">
                <a:extLst>
                  <a:ext uri="{FF2B5EF4-FFF2-40B4-BE49-F238E27FC236}">
                    <a16:creationId xmlns:a16="http://schemas.microsoft.com/office/drawing/2014/main" id="{E9A967C3-A0FA-1ACE-5025-A90FE08ACC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701375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866F6B40-7CB5-4457-9B79-791FFAABD52F}">
                    <psuz:zmPr id="{294EF9B5-D0EB-48C2-A41C-65DE8BC5FF2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BBF1C5B-B6EE-474A-8409-92282941E27D}">
                    <psuz:zmPr id="{F6D0B749-1D76-4BA0-8E54-BC67ED46721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9F0F2E3-318C-4F92-9D00-61B6BB919774}">
                    <psuz:zmPr id="{811A44F7-087C-4600-BDA1-6FDF0E44149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4AF7594-6F5F-48BC-9F52-0C08BB28EBD7}" offsetFactorX="53750" offsetFactorY="1662">
                    <psuz:zmPr id="{EFD71703-672E-4D42-825D-16B270D91834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03120" y="2264311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80B7F77-206B-4853-8AD4-FD5A4E92DEB3}" offsetFactorX="50000" offsetFactorY="-332">
                    <psuz:zmPr id="{2FCB5D00-C11D-4147-B51B-FE0F1B80CD0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57800" y="2228928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缩放定位 4">
                <a:extLst>
                  <a:ext uri="{FF2B5EF4-FFF2-40B4-BE49-F238E27FC236}">
                    <a16:creationId xmlns:a16="http://schemas.microsoft.com/office/drawing/2014/main" id="{E9A967C3-A0FA-1ACE-5025-A90FE08ACCC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图片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图片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图片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图片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1320" y="4089936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图片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000" y="4054553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47100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A036B-D90A-CFB5-E557-77233FF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分而治之（</a:t>
            </a:r>
            <a:r>
              <a:rPr lang="en-GB" altLang="zh-CN" dirty="0">
                <a:solidFill>
                  <a:srgbClr val="333333"/>
                </a:solidFill>
                <a:latin typeface="Helvetica Neue"/>
              </a:rPr>
              <a:t> Divide and Conquer 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D58263-A013-DE8F-7606-3BAE201730C3}"/>
              </a:ext>
            </a:extLst>
          </p:cNvPr>
          <p:cNvSpPr txBox="1">
            <a:spLocks/>
          </p:cNvSpPr>
          <p:nvPr/>
        </p:nvSpPr>
        <p:spPr>
          <a:xfrm>
            <a:off x="838200" y="1765118"/>
            <a:ext cx="10515600" cy="485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把原问题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分解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(divide)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成两个或多个更小的独立的子问题；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递归地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解决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(conquer)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每个子问题；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把子问题的解答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组合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起来，即可得到原问题的解答。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找出假币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] 16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枚硬币中可能有一枚假币，假币比真币轻，有一台天平。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84C279-5F69-622E-A11A-9D5CE5250D48}"/>
              </a:ext>
            </a:extLst>
          </p:cNvPr>
          <p:cNvSpPr/>
          <p:nvPr/>
        </p:nvSpPr>
        <p:spPr>
          <a:xfrm>
            <a:off x="1438461" y="5392012"/>
            <a:ext cx="1091380" cy="62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74EA6A-6D7B-88BA-9C06-E07EA9A395F3}"/>
              </a:ext>
            </a:extLst>
          </p:cNvPr>
          <p:cNvSpPr/>
          <p:nvPr/>
        </p:nvSpPr>
        <p:spPr>
          <a:xfrm>
            <a:off x="2848407" y="6116648"/>
            <a:ext cx="785596" cy="45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03CABDA-D537-754A-FF97-38EA30DB6ADB}"/>
              </a:ext>
            </a:extLst>
          </p:cNvPr>
          <p:cNvSpPr/>
          <p:nvPr/>
        </p:nvSpPr>
        <p:spPr>
          <a:xfrm>
            <a:off x="2848407" y="4829606"/>
            <a:ext cx="785596" cy="45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63728FB-FCA5-B95A-B42F-598F2B4A04B8}"/>
              </a:ext>
            </a:extLst>
          </p:cNvPr>
          <p:cNvSpPr/>
          <p:nvPr/>
        </p:nvSpPr>
        <p:spPr>
          <a:xfrm>
            <a:off x="4050891" y="5284840"/>
            <a:ext cx="583546" cy="45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6B1297-FD80-5414-70A7-5BCDCAA00F08}"/>
              </a:ext>
            </a:extLst>
          </p:cNvPr>
          <p:cNvSpPr/>
          <p:nvPr/>
        </p:nvSpPr>
        <p:spPr>
          <a:xfrm>
            <a:off x="4050891" y="4402888"/>
            <a:ext cx="583546" cy="45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FFB3F1-70CA-1E1E-481B-F1B055C9D960}"/>
              </a:ext>
            </a:extLst>
          </p:cNvPr>
          <p:cNvSpPr/>
          <p:nvPr/>
        </p:nvSpPr>
        <p:spPr>
          <a:xfrm>
            <a:off x="5090165" y="5586887"/>
            <a:ext cx="449329" cy="45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06646B9-B1C2-26E8-7847-99C3650F7CDC}"/>
              </a:ext>
            </a:extLst>
          </p:cNvPr>
          <p:cNvSpPr/>
          <p:nvPr/>
        </p:nvSpPr>
        <p:spPr>
          <a:xfrm>
            <a:off x="5090165" y="5057223"/>
            <a:ext cx="449329" cy="45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3" name="直接箭头连接符 12" descr="分解">
            <a:extLst>
              <a:ext uri="{FF2B5EF4-FFF2-40B4-BE49-F238E27FC236}">
                <a16:creationId xmlns:a16="http://schemas.microsoft.com/office/drawing/2014/main" id="{2DD30FEF-DA69-E01C-3648-2286D3957F6E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1984151" y="5057223"/>
            <a:ext cx="864256" cy="33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3EACB5-5F81-2C81-8D55-F6A2E6D41ED9}"/>
              </a:ext>
            </a:extLst>
          </p:cNvPr>
          <p:cNvCxnSpPr>
            <a:stCxn id="5" idx="4"/>
            <a:endCxn id="6" idx="2"/>
          </p:cNvCxnSpPr>
          <p:nvPr/>
        </p:nvCxnSpPr>
        <p:spPr>
          <a:xfrm>
            <a:off x="1984151" y="6017343"/>
            <a:ext cx="864256" cy="32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9DCEE5-82D5-C4B1-0C75-9779DEE0B318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634003" y="4630505"/>
            <a:ext cx="416888" cy="42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FFE434-730B-E394-85DF-62DEADB16EE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634003" y="5057223"/>
            <a:ext cx="416888" cy="45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ED974F-A823-0896-CE06-85FA9623EE7B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634437" y="5284840"/>
            <a:ext cx="455728" cy="22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93E650-5E95-8F22-0D96-AA33A61CBB7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4634437" y="5512457"/>
            <a:ext cx="455728" cy="30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983E9A-3F7D-C285-F4A2-3CF39AA64C72}"/>
              </a:ext>
            </a:extLst>
          </p:cNvPr>
          <p:cNvSpPr txBox="1"/>
          <p:nvPr/>
        </p:nvSpPr>
        <p:spPr>
          <a:xfrm>
            <a:off x="1900085" y="4820760"/>
            <a:ext cx="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5EE165-84F9-3280-2E25-35F3DF4B3551}"/>
              </a:ext>
            </a:extLst>
          </p:cNvPr>
          <p:cNvSpPr txBox="1"/>
          <p:nvPr/>
        </p:nvSpPr>
        <p:spPr>
          <a:xfrm>
            <a:off x="3326746" y="4431581"/>
            <a:ext cx="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分解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AD0895-0D69-D140-9D08-E8BFC8868205}"/>
              </a:ext>
            </a:extLst>
          </p:cNvPr>
          <p:cNvSpPr txBox="1"/>
          <p:nvPr/>
        </p:nvSpPr>
        <p:spPr>
          <a:xfrm>
            <a:off x="4496050" y="4982793"/>
            <a:ext cx="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分解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AE8364-0BCC-8023-7AA0-CBF5034D9783}"/>
              </a:ext>
            </a:extLst>
          </p:cNvPr>
          <p:cNvSpPr txBox="1"/>
          <p:nvPr/>
        </p:nvSpPr>
        <p:spPr>
          <a:xfrm>
            <a:off x="5545893" y="5100174"/>
            <a:ext cx="207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可以解决的子问题</a:t>
            </a:r>
          </a:p>
        </p:txBody>
      </p:sp>
    </p:spTree>
    <p:extLst>
      <p:ext uri="{BB962C8B-B14F-4D97-AF65-F5344CB8AC3E}">
        <p14:creationId xmlns:p14="http://schemas.microsoft.com/office/powerpoint/2010/main" val="41043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AA9A4-42A7-3296-BF72-FE1F51FE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分治法与归并排序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EF3CF0-E1CB-9349-67AD-34A974A4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04" y="1637594"/>
            <a:ext cx="6946787" cy="449115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F22D0E-F3E0-19A5-4D05-5A5DEEE578A3}"/>
              </a:ext>
            </a:extLst>
          </p:cNvPr>
          <p:cNvSpPr txBox="1"/>
          <p:nvPr/>
        </p:nvSpPr>
        <p:spPr>
          <a:xfrm>
            <a:off x="7326999" y="2263112"/>
            <a:ext cx="4288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分解</a:t>
            </a:r>
            <a:r>
              <a:rPr lang="en-US" altLang="zh-CN" sz="2400" dirty="0"/>
              <a:t>: </a:t>
            </a:r>
            <a:r>
              <a:rPr lang="zh-CN" altLang="en-US" sz="2400" dirty="0"/>
              <a:t>分解待排序的 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个元素的序列成各具 </a:t>
            </a:r>
            <a:r>
              <a:rPr lang="en-US" altLang="zh-CN" sz="2400" dirty="0"/>
              <a:t>n / 2 </a:t>
            </a:r>
            <a:r>
              <a:rPr lang="zh-CN" altLang="en-US" sz="2400" dirty="0"/>
              <a:t>个元素的两个子序列。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解决</a:t>
            </a:r>
            <a:r>
              <a:rPr lang="en-US" altLang="zh-CN" sz="2400" dirty="0"/>
              <a:t>: </a:t>
            </a:r>
            <a:r>
              <a:rPr lang="zh-CN" altLang="en-US" sz="2400" dirty="0"/>
              <a:t>使用归并排序递归地排序两个子序列。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合并</a:t>
            </a:r>
            <a:r>
              <a:rPr lang="en-US" altLang="zh-CN" sz="2400" dirty="0"/>
              <a:t>: </a:t>
            </a:r>
            <a:r>
              <a:rPr lang="zh-CN" altLang="en-US" sz="2400" dirty="0"/>
              <a:t>合并两个已排序的子序列以产生已排序的答案。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940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25B7F-A283-7AFD-A80B-1C9F830B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分治法与快速排序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20F38-0DA6-26AD-5BE9-FC2E3CCD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使用快速排序方法对 </a:t>
            </a:r>
            <a:r>
              <a:rPr lang="en-GB" altLang="zh-CN" sz="3200" dirty="0"/>
              <a:t>a[0: n-1] </a:t>
            </a:r>
            <a:r>
              <a:rPr lang="zh-CN" altLang="en-US" sz="3200" dirty="0"/>
              <a:t>排序：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分解</a:t>
            </a:r>
            <a:r>
              <a:rPr lang="zh-CN" altLang="en-US" sz="3200" dirty="0"/>
              <a:t>从 </a:t>
            </a:r>
            <a:r>
              <a:rPr lang="en-GB" altLang="zh-CN" sz="3200" dirty="0"/>
              <a:t>a[0: n-1] </a:t>
            </a:r>
            <a:r>
              <a:rPr lang="zh-CN" altLang="en-US" sz="3200" dirty="0"/>
              <a:t>中选择一个元素作为 </a:t>
            </a:r>
            <a:r>
              <a:rPr lang="en-GB" altLang="zh-CN" sz="3200" dirty="0"/>
              <a:t>middle</a:t>
            </a:r>
            <a:r>
              <a:rPr lang="zh-CN" altLang="en-US" sz="3200" dirty="0"/>
              <a:t>（支点）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解决</a:t>
            </a:r>
            <a:r>
              <a:rPr lang="zh-CN" altLang="en-US" sz="3200" dirty="0"/>
              <a:t>把余下的元素分割为两段 </a:t>
            </a:r>
            <a:r>
              <a:rPr lang="en-GB" altLang="zh-CN" sz="3200" dirty="0"/>
              <a:t>left </a:t>
            </a:r>
            <a:r>
              <a:rPr lang="zh-CN" altLang="en-US" sz="3200" dirty="0"/>
              <a:t>和 </a:t>
            </a:r>
            <a:r>
              <a:rPr lang="en-GB" altLang="zh-CN" sz="3200" dirty="0"/>
              <a:t>right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/>
              <a:t>递归地使用快速排序方法对 </a:t>
            </a:r>
            <a:r>
              <a:rPr lang="en-GB" altLang="zh-CN" sz="2800" dirty="0"/>
              <a:t>left </a:t>
            </a:r>
            <a:r>
              <a:rPr lang="zh-CN" altLang="en-US" sz="2800" dirty="0"/>
              <a:t>进行排序</a:t>
            </a:r>
            <a:endParaRPr lang="en-US" altLang="zh-CN" sz="28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/>
              <a:t>递归地使用快速排序方法对 </a:t>
            </a:r>
            <a:r>
              <a:rPr lang="en-GB" altLang="zh-CN" sz="2800" dirty="0"/>
              <a:t>right </a:t>
            </a:r>
            <a:r>
              <a:rPr lang="zh-CN" altLang="en-US" sz="2800" dirty="0"/>
              <a:t>进行排序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合并</a:t>
            </a:r>
            <a:r>
              <a:rPr lang="zh-CN" altLang="en-US" sz="3200" dirty="0"/>
              <a:t>所得结果为 </a:t>
            </a:r>
            <a:r>
              <a:rPr lang="en-GB" altLang="zh-CN" sz="3200" dirty="0"/>
              <a:t>left + middle + right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529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3FB2-3111-F01B-0FC1-15F95633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分治法与</a:t>
            </a:r>
            <a:r>
              <a:rPr lang="en-US" altLang="zh-CN" dirty="0"/>
              <a:t>0/1</a:t>
            </a:r>
            <a:r>
              <a:rPr lang="zh-CN" altLang="en-US" dirty="0"/>
              <a:t>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A2D5C-2812-FF32-62B8-6939C620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* </a:t>
            </a:r>
            <a:r>
              <a:rPr lang="zh-CN" altLang="en-US" dirty="0"/>
              <a:t>每件物品有两个选择“放”或“不放”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EFC3C92-288E-2E60-5CE1-5627B5E9197D}"/>
              </a:ext>
            </a:extLst>
          </p:cNvPr>
          <p:cNvSpPr/>
          <p:nvPr/>
        </p:nvSpPr>
        <p:spPr>
          <a:xfrm>
            <a:off x="2346960" y="4170844"/>
            <a:ext cx="1067783" cy="1032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F3AE103-9F00-4EE4-B9F1-61B9F37E4189}"/>
              </a:ext>
            </a:extLst>
          </p:cNvPr>
          <p:cNvSpPr/>
          <p:nvPr/>
        </p:nvSpPr>
        <p:spPr>
          <a:xfrm>
            <a:off x="3414743" y="2595716"/>
            <a:ext cx="1067783" cy="1032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原问题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9AA760-8D5E-8F93-51DA-68DDA226BBB0}"/>
              </a:ext>
            </a:extLst>
          </p:cNvPr>
          <p:cNvSpPr/>
          <p:nvPr/>
        </p:nvSpPr>
        <p:spPr>
          <a:xfrm>
            <a:off x="4482526" y="4170844"/>
            <a:ext cx="1067783" cy="1032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B5ADF3E-6320-6457-684D-B765C91ABF10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2880852" y="3476913"/>
            <a:ext cx="690264" cy="6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C8E17FE-FD74-D2DB-6ED2-D611E878C64D}"/>
              </a:ext>
            </a:extLst>
          </p:cNvPr>
          <p:cNvCxnSpPr>
            <a:stCxn id="5" idx="5"/>
            <a:endCxn id="6" idx="0"/>
          </p:cNvCxnSpPr>
          <p:nvPr/>
        </p:nvCxnSpPr>
        <p:spPr>
          <a:xfrm>
            <a:off x="4326153" y="3476913"/>
            <a:ext cx="690265" cy="6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A6B30A4-CA20-CD70-B28D-219D18991236}"/>
              </a:ext>
            </a:extLst>
          </p:cNvPr>
          <p:cNvSpPr txBox="1"/>
          <p:nvPr/>
        </p:nvSpPr>
        <p:spPr>
          <a:xfrm>
            <a:off x="2486557" y="3381087"/>
            <a:ext cx="78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放物品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6ACB98-466D-713D-C40C-99B91F8ACBDB}"/>
              </a:ext>
            </a:extLst>
          </p:cNvPr>
          <p:cNvSpPr txBox="1"/>
          <p:nvPr/>
        </p:nvSpPr>
        <p:spPr>
          <a:xfrm>
            <a:off x="4622125" y="3253142"/>
            <a:ext cx="78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不放物品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E1FCC2-B0D4-EA8B-3C48-FCF3457144EF}"/>
              </a:ext>
            </a:extLst>
          </p:cNvPr>
          <p:cNvSpPr txBox="1"/>
          <p:nvPr/>
        </p:nvSpPr>
        <p:spPr>
          <a:xfrm>
            <a:off x="864235" y="4536683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容量为</a:t>
            </a:r>
            <a:r>
              <a:rPr lang="en-US" altLang="zh-CN" dirty="0"/>
              <a:t>c-w[0]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583018-0521-F33B-6DE6-940113DC25B7}"/>
              </a:ext>
            </a:extLst>
          </p:cNvPr>
          <p:cNvSpPr txBox="1"/>
          <p:nvPr/>
        </p:nvSpPr>
        <p:spPr>
          <a:xfrm>
            <a:off x="5594535" y="4502371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容量为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39DD69-7505-2FBF-3201-6113ABB4948C}"/>
              </a:ext>
            </a:extLst>
          </p:cNvPr>
          <p:cNvSpPr txBox="1"/>
          <p:nvPr/>
        </p:nvSpPr>
        <p:spPr>
          <a:xfrm>
            <a:off x="7846617" y="3223713"/>
            <a:ext cx="29904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实质是把所有可能的方案都算一遍。会造成重复计算，所以更合理的解法为动态规划。</a:t>
            </a:r>
            <a:endParaRPr lang="en-US" altLang="zh-CN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88CEE5-D9C3-B3B6-9EE5-EBB6E3B23AA3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406937" y="5203231"/>
            <a:ext cx="473915" cy="67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B77F781-9916-DEDD-B801-0205A545C883}"/>
              </a:ext>
            </a:extLst>
          </p:cNvPr>
          <p:cNvCxnSpPr>
            <a:stCxn id="4" idx="4"/>
          </p:cNvCxnSpPr>
          <p:nvPr/>
        </p:nvCxnSpPr>
        <p:spPr>
          <a:xfrm>
            <a:off x="2880852" y="5203231"/>
            <a:ext cx="475881" cy="72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1EABC0-3AEF-5364-44DA-AAE45E78D542}"/>
              </a:ext>
            </a:extLst>
          </p:cNvPr>
          <p:cNvCxnSpPr>
            <a:stCxn id="6" idx="4"/>
          </p:cNvCxnSpPr>
          <p:nvPr/>
        </p:nvCxnSpPr>
        <p:spPr>
          <a:xfrm flipH="1">
            <a:off x="4482526" y="5203231"/>
            <a:ext cx="533892" cy="67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C45EED5-5EEF-2239-95C9-DAB6F9BBB3D4}"/>
              </a:ext>
            </a:extLst>
          </p:cNvPr>
          <p:cNvCxnSpPr>
            <a:stCxn id="6" idx="4"/>
          </p:cNvCxnSpPr>
          <p:nvPr/>
        </p:nvCxnSpPr>
        <p:spPr>
          <a:xfrm>
            <a:off x="5016418" y="5203231"/>
            <a:ext cx="487680" cy="67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573C-F7F2-F63E-CD41-5067115C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贪心算法（</a:t>
            </a:r>
            <a:r>
              <a:rPr lang="en-US" altLang="zh-CN" dirty="0"/>
              <a:t>Greedy Algorithm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A4AFD-285D-F991-54F0-BE8E4152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4675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zh-CN" altLang="en-US" b="1" dirty="0"/>
              <a:t>当前</a:t>
            </a:r>
            <a:r>
              <a:rPr lang="zh-CN" altLang="en-US" dirty="0"/>
              <a:t>看来</a:t>
            </a:r>
            <a:r>
              <a:rPr lang="zh-CN" altLang="en-US" b="1" dirty="0"/>
              <a:t>最好</a:t>
            </a:r>
            <a:r>
              <a:rPr lang="zh-CN" altLang="en-US" dirty="0"/>
              <a:t>的决策：</a:t>
            </a:r>
            <a:r>
              <a:rPr lang="zh-CN" altLang="en-US" i="1" dirty="0"/>
              <a:t>短视 </a:t>
            </a:r>
            <a:endParaRPr lang="en-US" altLang="zh-CN" i="1" dirty="0"/>
          </a:p>
          <a:p>
            <a:r>
              <a:rPr lang="zh-CN" altLang="en-US" dirty="0"/>
              <a:t>很多情况下，只能获得局部最优解。</a:t>
            </a:r>
            <a:endParaRPr lang="en-US" altLang="zh-CN" dirty="0"/>
          </a:p>
          <a:p>
            <a:r>
              <a:rPr lang="zh-CN" altLang="en-US" dirty="0"/>
              <a:t>什么时候保证获得全局最优解？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latin typeface="helvetica neue"/>
                <a:hlinkClick r:id="rId2" action="ppaction://hlinksldjump"/>
              </a:rPr>
              <a:t>最优子结构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helvetica neue"/>
              </a:rPr>
              <a:t>：</a:t>
            </a:r>
            <a:r>
              <a:rPr lang="zh-CN" altLang="en-US" sz="2000" b="0" i="0" dirty="0">
                <a:effectLst/>
                <a:latin typeface="helvetica neue"/>
              </a:rPr>
              <a:t>一个问题的最优解包含其子问题的最优解。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由子问题最优解得到全局最优解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如果可以证明贪心算法有全局最优解，通常</a:t>
            </a:r>
            <a:r>
              <a:rPr lang="zh-CN" altLang="en-US" b="1" dirty="0"/>
              <a:t>首选</a:t>
            </a:r>
            <a:r>
              <a:rPr lang="zh-CN" altLang="en-US" dirty="0"/>
              <a:t>该方法，因为它比动态规划等其他优化方法更快。</a:t>
            </a:r>
            <a:endParaRPr lang="en-US" altLang="zh-CN" dirty="0"/>
          </a:p>
          <a:p>
            <a:r>
              <a:rPr lang="zh-CN" altLang="en-US" dirty="0"/>
              <a:t>例：最小生成树的</a:t>
            </a:r>
            <a:r>
              <a:rPr lang="en-US" altLang="zh-CN" dirty="0"/>
              <a:t>Kruskal </a:t>
            </a:r>
            <a:r>
              <a:rPr lang="zh-CN" altLang="en-US" dirty="0"/>
              <a:t>算法和</a:t>
            </a:r>
            <a:r>
              <a:rPr lang="en-US" altLang="zh-CN" dirty="0"/>
              <a:t>Prim </a:t>
            </a:r>
            <a:r>
              <a:rPr lang="zh-CN" altLang="en-US" dirty="0"/>
              <a:t>算法；</a:t>
            </a:r>
            <a:r>
              <a:rPr lang="en-US" altLang="zh-CN" dirty="0"/>
              <a:t>Huffman </a:t>
            </a:r>
            <a:r>
              <a:rPr lang="zh-CN" altLang="en-US" dirty="0"/>
              <a:t>树算法。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E97FA6-5670-DD38-7204-D8B3475C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83" y="365125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737CC6-8B99-4368-1CC3-7C3A4D7556F2}"/>
              </a:ext>
            </a:extLst>
          </p:cNvPr>
          <p:cNvSpPr txBox="1"/>
          <p:nvPr/>
        </p:nvSpPr>
        <p:spPr>
          <a:xfrm>
            <a:off x="8647349" y="2339460"/>
            <a:ext cx="303816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为了达到最大和，在每一步，贪心算法都会直接选择当前看来最优的决策，所以它会在第二步选择 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12 </a:t>
            </a:r>
            <a:r>
              <a:rPr lang="zh-CN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而不是 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，并且不会达到包含 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99 </a:t>
            </a:r>
            <a:r>
              <a:rPr lang="zh-CN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的最优解。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101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FA3C-0D5D-952A-DA3B-201ACDBF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贪心算法：</a:t>
            </a:r>
            <a:r>
              <a:rPr lang="en-US" altLang="zh-CN" dirty="0"/>
              <a:t>0/1</a:t>
            </a:r>
            <a:r>
              <a:rPr lang="zh-CN" altLang="en-US" dirty="0"/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0301C1-8925-8A40-5D1D-8395A243B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贪心准则：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从剩余物品中选择可装入背包的</a:t>
                </a:r>
                <a:r>
                  <a:rPr lang="zh-CN" altLang="en-US" b="1" dirty="0"/>
                  <a:t>价值最大</a:t>
                </a:r>
                <a:r>
                  <a:rPr lang="zh-CN" altLang="en-US" dirty="0"/>
                  <a:t>的物品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从剩余物品中选择可装入背包的</a:t>
                </a:r>
                <a:r>
                  <a:rPr lang="zh-CN" altLang="en-US" b="1" dirty="0"/>
                  <a:t>重量最小</a:t>
                </a:r>
                <a:r>
                  <a:rPr lang="zh-CN" altLang="en-US" dirty="0"/>
                  <a:t>的物品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从剩余物品中选择可装入背包的</a:t>
                </a:r>
                <a:r>
                  <a:rPr lang="zh-CN" altLang="en-US" b="1" dirty="0"/>
                  <a:t>价值密度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最大的物品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但这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种策略均无法保证最优解。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0301C1-8925-8A40-5D1D-8395A243B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19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1627</Words>
  <Application>Microsoft Office PowerPoint</Application>
  <PresentationFormat>宽屏</PresentationFormat>
  <Paragraphs>160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Helvetica Neue</vt:lpstr>
      <vt:lpstr>Helvetica Neue</vt:lpstr>
      <vt:lpstr>Arial</vt:lpstr>
      <vt:lpstr>Calibri</vt:lpstr>
      <vt:lpstr>Cambria Math</vt:lpstr>
      <vt:lpstr>Ubuntu</vt:lpstr>
      <vt:lpstr>Office 主题</vt:lpstr>
      <vt:lpstr> 算法设计 </vt:lpstr>
      <vt:lpstr>最优化问题</vt:lpstr>
      <vt:lpstr>五种基本算法</vt:lpstr>
      <vt:lpstr>分而治之（ Divide and Conquer ）</vt:lpstr>
      <vt:lpstr>分治法与归并排序</vt:lpstr>
      <vt:lpstr>分治法与快速排序</vt:lpstr>
      <vt:lpstr>分治法与0/1背包问题</vt:lpstr>
      <vt:lpstr>贪心算法（Greedy Algorithm）</vt:lpstr>
      <vt:lpstr>贪心算法：0/1背包问题</vt:lpstr>
      <vt:lpstr>贪心算法与最小生成树 Kruskal和Prime算法</vt:lpstr>
      <vt:lpstr>贪心算法与最小生成树 破圈法（不要求掌握）</vt:lpstr>
      <vt:lpstr>贪心算法与单源最短路径 Dijkstra算法 权重非负</vt:lpstr>
      <vt:lpstr>休息：在vscode中debug c++</vt:lpstr>
      <vt:lpstr>动态规划（Dynamic programming）</vt:lpstr>
      <vt:lpstr>动态规划与所有结点最短路 Floyd算法 允许负权重边，不允许负权重环</vt:lpstr>
      <vt:lpstr>动态规划与0/1背包问题</vt:lpstr>
      <vt:lpstr>动态规划与0/1背包问题</vt:lpstr>
      <vt:lpstr>回溯法（Backtracking）</vt:lpstr>
      <vt:lpstr>回溯法与0/1背包问题</vt:lpstr>
      <vt:lpstr>分支定界（ Branch and Bound）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算法设计 </dc:title>
  <dc:creator>蒋文馨</dc:creator>
  <cp:lastModifiedBy>蒋文馨</cp:lastModifiedBy>
  <cp:revision>30</cp:revision>
  <dcterms:created xsi:type="dcterms:W3CDTF">2022-05-28T08:12:34Z</dcterms:created>
  <dcterms:modified xsi:type="dcterms:W3CDTF">2022-06-05T10:56:12Z</dcterms:modified>
</cp:coreProperties>
</file>