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88.xml.rels" ContentType="application/vnd.openxmlformats-package.relationships+xml"/>
  <Override PartName="/ppt/slides/_rels/slide115.xml.rels" ContentType="application/vnd.openxmlformats-package.relationships+xml"/>
  <Override PartName="/ppt/slides/_rels/slide82.xml.rels" ContentType="application/vnd.openxmlformats-package.relationships+xml"/>
  <Override PartName="/ppt/slides/_rels/slide38.xml.rels" ContentType="application/vnd.openxmlformats-package.relationships+xml"/>
  <Override PartName="/ppt/slides/_rels/slide11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113.xml.rels" ContentType="application/vnd.openxmlformats-package.relationships+xml"/>
  <Override PartName="/ppt/slides/_rels/slide36.xml.rels" ContentType="application/vnd.openxmlformats-package.relationships+xml"/>
  <Override PartName="/ppt/slides/_rels/slide80.xml.rels" ContentType="application/vnd.openxmlformats-package.relationships+xml"/>
  <Override PartName="/ppt/slides/_rels/slide106.xml.rels" ContentType="application/vnd.openxmlformats-package.relationships+xml"/>
  <Override PartName="/ppt/slides/_rels/slide73.xml.rels" ContentType="application/vnd.openxmlformats-package.relationships+xml"/>
  <Override PartName="/ppt/slides/_rels/slide76.xml.rels" ContentType="application/vnd.openxmlformats-package.relationships+xml"/>
  <Override PartName="/ppt/slides/_rels/slide109.xml.rels" ContentType="application/vnd.openxmlformats-package.relationships+xml"/>
  <Override PartName="/ppt/slides/_rels/slide31.xml.rels" ContentType="application/vnd.openxmlformats-package.relationships+xml"/>
  <Override PartName="/ppt/slides/_rels/slide131.xml.rels" ContentType="application/vnd.openxmlformats-package.relationships+xml"/>
  <Override PartName="/ppt/slides/_rels/slide137.xml.rels" ContentType="application/vnd.openxmlformats-package.relationships+xml"/>
  <Override PartName="/ppt/slides/_rels/slide53.xml.rels" ContentType="application/vnd.openxmlformats-package.relationships+xml"/>
  <Override PartName="/ppt/slides/_rels/slide142.xml.rels" ContentType="application/vnd.openxmlformats-package.relationships+xml"/>
  <Override PartName="/ppt/slides/_rels/slide138.xml.rels" ContentType="application/vnd.openxmlformats-package.relationships+xml"/>
  <Override PartName="/ppt/slides/_rels/slide77.xml.rels" ContentType="application/vnd.openxmlformats-package.relationships+xml"/>
  <Override PartName="/ppt/slides/_rels/slide133.xml.rels" ContentType="application/vnd.openxmlformats-package.relationships+xml"/>
  <Override PartName="/ppt/slides/_rels/slide139.xml.rels" ContentType="application/vnd.openxmlformats-package.relationships+xml"/>
  <Override PartName="/ppt/slides/_rels/slide84.xml.rels" ContentType="application/vnd.openxmlformats-package.relationships+xml"/>
  <Override PartName="/ppt/slides/_rels/slide117.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54.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44.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97.xml.rels" ContentType="application/vnd.openxmlformats-package.relationships+xml"/>
  <Override PartName="/ppt/slides/_rels/slide28.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29.xml.rels" ContentType="application/vnd.openxmlformats-package.relationships+xml"/>
  <Override PartName="/ppt/slides/_rels/slide132.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129.xml.rels" ContentType="application/vnd.openxmlformats-package.relationships+xml"/>
  <Override PartName="/ppt/slides/_rels/slide96.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4.xml.rels" ContentType="application/vnd.openxmlformats-package.relationships+xml"/>
  <Override PartName="/ppt/slides/_rels/slide134.xml.rels" ContentType="application/vnd.openxmlformats-package.relationships+xml"/>
  <Override PartName="/ppt/slides/_rels/slide78.xml.rels" ContentType="application/vnd.openxmlformats-package.relationships+xml"/>
  <Override PartName="/ppt/slides/_rels/slide85.xml.rels" ContentType="application/vnd.openxmlformats-package.relationships+xml"/>
  <Override PartName="/ppt/slides/_rels/slide118.xml.rels" ContentType="application/vnd.openxmlformats-package.relationships+xml"/>
  <Override PartName="/ppt/slides/_rels/slide33.xml.rels" ContentType="application/vnd.openxmlformats-package.relationships+xml"/>
  <Override PartName="/ppt/slides/_rels/slide110.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34.xml.rels" ContentType="application/vnd.openxmlformats-package.relationships+xml"/>
  <Override PartName="/ppt/slides/_rels/slide111.xml.rels" ContentType="application/vnd.openxmlformats-package.relationships+xml"/>
  <Override PartName="/ppt/slides/_rels/slide128.xml.rels" ContentType="application/vnd.openxmlformats-package.relationships+xml"/>
  <Override PartName="/ppt/slides/_rels/slide95.xml.rels" ContentType="application/vnd.openxmlformats-package.relationships+xml"/>
  <Override PartName="/ppt/slides/_rels/slide40.xml.rels" ContentType="application/vnd.openxmlformats-package.relationships+xml"/>
  <Override PartName="/ppt/slides/_rels/slide135.xml.rels" ContentType="application/vnd.openxmlformats-package.relationships+xml"/>
  <Override PartName="/ppt/slides/_rels/slide5.xml.rels" ContentType="application/vnd.openxmlformats-package.relationships+xml"/>
  <Override PartName="/ppt/slides/_rels/slide55.xml.rels" ContentType="application/vnd.openxmlformats-package.relationships+xml"/>
  <Override PartName="/ppt/slides/_rels/slide59.xml.rels" ContentType="application/vnd.openxmlformats-package.relationships+xml"/>
  <Override PartName="/ppt/slides/_rels/slide136.xml.rels" ContentType="application/vnd.openxmlformats-package.relationships+xml"/>
  <Override PartName="/ppt/slides/_rels/slide130.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4.xml.rels" ContentType="application/vnd.openxmlformats-package.relationships+xml"/>
  <Override PartName="/ppt/slides/_rels/slide86.xml.rels" ContentType="application/vnd.openxmlformats-package.relationships+xml"/>
  <Override PartName="/ppt/slides/_rels/slide119.xml.rels" ContentType="application/vnd.openxmlformats-package.relationships+xml"/>
  <Override PartName="/ppt/slides/_rels/slide89.xml.rels" ContentType="application/vnd.openxmlformats-package.relationships+xml"/>
  <Override PartName="/ppt/slides/_rels/slide35.xml.rels" ContentType="application/vnd.openxmlformats-package.relationships+xml"/>
  <Override PartName="/ppt/slides/_rels/slide112.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58.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3.xml.rels" ContentType="application/vnd.openxmlformats-package.relationships+xml"/>
  <Override PartName="/ppt/slides/_rels/slide46.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127.xml.rels" ContentType="application/vnd.openxmlformats-package.relationships+xml"/>
  <Override PartName="/ppt/slides/_rels/slide94.xml.rels" ContentType="application/vnd.openxmlformats-package.relationships+xml"/>
  <Override PartName="/ppt/slides/_rels/slide124.xml.rels" ContentType="application/vnd.openxmlformats-package.relationships+xml"/>
  <Override PartName="/ppt/slides/_rels/slide47.xml.rels" ContentType="application/vnd.openxmlformats-package.relationships+xml"/>
  <Override PartName="/ppt/slides/_rels/slide91.xml.rels" ContentType="application/vnd.openxmlformats-package.relationships+xml"/>
  <Override PartName="/ppt/slides/_rels/slide62.xml.rels" ContentType="application/vnd.openxmlformats-package.relationships+xml"/>
  <Override PartName="/ppt/slides/_rels/slide140.xml.rels" ContentType="application/vnd.openxmlformats-package.relationships+xml"/>
  <Override PartName="/ppt/slides/_rels/slide63.xml.rels" ContentType="application/vnd.openxmlformats-package.relationships+xml"/>
  <Override PartName="/ppt/slides/_rels/slide141.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121.xml.rels" ContentType="application/vnd.openxmlformats-package.relationships+xml"/>
  <Override PartName="/ppt/slides/_rels/slide66.xml.rels" ContentType="application/vnd.openxmlformats-package.relationships+xml"/>
  <Override PartName="/ppt/slides/_rels/slide122.xml.rels" ContentType="application/vnd.openxmlformats-package.relationships+xml"/>
  <Override PartName="/ppt/slides/_rels/slide67.xml.rels" ContentType="application/vnd.openxmlformats-package.relationships+xml"/>
  <Override PartName="/ppt/slides/_rels/slide125.xml.rels" ContentType="application/vnd.openxmlformats-package.relationships+xml"/>
  <Override PartName="/ppt/slides/_rels/slide48.xml.rels" ContentType="application/vnd.openxmlformats-package.relationships+xml"/>
  <Override PartName="/ppt/slides/_rels/slide92.xml.rels" ContentType="application/vnd.openxmlformats-package.relationships+xml"/>
  <Override PartName="/ppt/slides/_rels/slide120.xml.rels" ContentType="application/vnd.openxmlformats-package.relationships+xml"/>
  <Override PartName="/ppt/slides/_rels/slide83.xml.rels" ContentType="application/vnd.openxmlformats-package.relationships+xml"/>
  <Override PartName="/ppt/slides/_rels/slide116.xml.rels" ContentType="application/vnd.openxmlformats-package.relationships+xml"/>
  <Override PartName="/ppt/slides/_rels/slide39.xml.rels" ContentType="application/vnd.openxmlformats-package.relationships+xml"/>
  <Override PartName="/ppt/slides/_rels/slide68.xml.rels" ContentType="application/vnd.openxmlformats-package.relationships+xml"/>
  <Override PartName="/ppt/slides/_rels/slide126.xml.rels" ContentType="application/vnd.openxmlformats-package.relationships+xml"/>
  <Override PartName="/ppt/slides/_rels/slide93.xml.rels" ContentType="application/vnd.openxmlformats-package.relationships+xml"/>
  <Override PartName="/ppt/slides/_rels/slide49.xml.rels" ContentType="application/vnd.openxmlformats-package.relationships+xml"/>
  <Override PartName="/ppt/slides/_rels/slide69.xml.rels" ContentType="application/vnd.openxmlformats-package.relationships+xml"/>
  <Override PartName="/ppt/slides/_rels/slide23.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102.xml.rels" ContentType="application/vnd.openxmlformats-package.relationships+xml"/>
  <Override PartName="/ppt/slides/_rels/slide71.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107.xml.rels" ContentType="application/vnd.openxmlformats-package.relationships+xml"/>
  <Override PartName="/ppt/slides/_rels/slide108.xml.rels" ContentType="application/vnd.openxmlformats-package.relationships+xml"/>
  <Override PartName="/ppt/slides/_rels/slide75.xml.rels" ContentType="application/vnd.openxmlformats-package.relationships+xml"/>
  <Override PartName="/ppt/slides/_rels/slide72.xml.rels" ContentType="application/vnd.openxmlformats-package.relationships+xml"/>
  <Override PartName="/ppt/slides/_rels/slide105.xml.rels" ContentType="application/vnd.openxmlformats-package.relationships+xml"/>
  <Override PartName="/ppt/slides/_rels/slide103.xml.rels" ContentType="application/vnd.openxmlformats-package.relationships+xml"/>
  <Override PartName="/ppt/slides/_rels/slide70.xml.rels" ContentType="application/vnd.openxmlformats-package.relationships+xml"/>
  <Override PartName="/ppt/slides/_rels/slide26.xml.rels" ContentType="application/vnd.openxmlformats-package.relationships+xml"/>
  <Override PartName="/ppt/slides/slide127.xml" ContentType="application/vnd.openxmlformats-officedocument.presentationml.slide+xml"/>
  <Override PartName="/ppt/slides/slide99.xml" ContentType="application/vnd.openxmlformats-officedocument.presentationml.slide+xml"/>
  <Override PartName="/ppt/slides/slide126.xml" ContentType="application/vnd.openxmlformats-officedocument.presentationml.slide+xml"/>
  <Override PartName="/ppt/slides/slide98.xml" ContentType="application/vnd.openxmlformats-officedocument.presentationml.slide+xml"/>
  <Override PartName="/ppt/slides/slide125.xml" ContentType="application/vnd.openxmlformats-officedocument.presentationml.slide+xml"/>
  <Override PartName="/ppt/slides/slide97.xml" ContentType="application/vnd.openxmlformats-officedocument.presentationml.slide+xml"/>
  <Override PartName="/ppt/slides/slide29.xml" ContentType="application/vnd.openxmlformats-officedocument.presentationml.slide+xml"/>
  <Override PartName="/ppt/slides/slide124.xml" ContentType="application/vnd.openxmlformats-officedocument.presentationml.slide+xml"/>
  <Override PartName="/ppt/slides/slide96.xml" ContentType="application/vnd.openxmlformats-officedocument.presentationml.slide+xml"/>
  <Override PartName="/ppt/slides/slide28.xml" ContentType="application/vnd.openxmlformats-officedocument.presentationml.slide+xml"/>
  <Override PartName="/ppt/slides/slide123.xml" ContentType="application/vnd.openxmlformats-officedocument.presentationml.slide+xml"/>
  <Override PartName="/ppt/slides/slide95.xml" ContentType="application/vnd.openxmlformats-officedocument.presentationml.slide+xml"/>
  <Override PartName="/ppt/slides/slide27.xml" ContentType="application/vnd.openxmlformats-officedocument.presentationml.slide+xml"/>
  <Override PartName="/ppt/slides/slide118.xml" ContentType="application/vnd.openxmlformats-officedocument.presentationml.slide+xml"/>
  <Override PartName="/ppt/slides/slide1.xml" ContentType="application/vnd.openxmlformats-officedocument.presentationml.slide+xml"/>
  <Override PartName="/ppt/slides/slide108.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109.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0.xml" ContentType="application/vnd.openxmlformats-officedocument.presentationml.slide+xml"/>
  <Override PartName="/ppt/slides/slide139.xml" ContentType="application/vnd.openxmlformats-officedocument.presentationml.slide+xml"/>
  <Override PartName="/ppt/slides/slide5.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1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53.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80.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81.xml" ContentType="application/vnd.openxmlformats-officedocument.presentationml.slide+xml"/>
  <Override PartName="/ppt/slides/slide140.xml" ContentType="application/vnd.openxmlformats-officedocument.presentationml.slide+xml"/>
  <Override PartName="/ppt/slides/slide44.xml" ContentType="application/vnd.openxmlformats-officedocument.presentationml.slide+xml"/>
  <Override PartName="/ppt/slides/slide130.xml" ContentType="application/vnd.openxmlformats-officedocument.presentationml.slide+xml"/>
  <Override PartName="/ppt/slides/slide34.xml" ContentType="application/vnd.openxmlformats-officedocument.presentationml.slide+xml"/>
  <Override PartName="/ppt/slides/slide49.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50.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117.xml" ContentType="application/vnd.openxmlformats-officedocument.presentationml.slide+xml"/>
  <Override PartName="/ppt/slides/slide89.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135.xml" ContentType="application/vnd.openxmlformats-officedocument.presentationml.slide+xml"/>
  <Override PartName="/ppt/slides/slide47.xml" ContentType="application/vnd.openxmlformats-officedocument.presentationml.slide+xml"/>
  <Override PartName="/ppt/slides/slide38.xml" ContentType="application/vnd.openxmlformats-officedocument.presentationml.slide+xml"/>
  <Override PartName="/ppt/slides/slide134.xml" ContentType="application/vnd.openxmlformats-officedocument.presentationml.slide+xml"/>
  <Override PartName="/ppt/slides/slide142.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133.xml" ContentType="application/vnd.openxmlformats-officedocument.presentationml.slide+xml"/>
  <Override PartName="/ppt/slides/slide141.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132.xml" ContentType="application/vnd.openxmlformats-officedocument.presentationml.slide+xml"/>
  <Override PartName="/ppt/slides/slide107.xml" ContentType="application/vnd.openxmlformats-officedocument.presentationml.slide+xml"/>
  <Override PartName="/ppt/slides/slide79.xml" ContentType="application/vnd.openxmlformats-officedocument.presentationml.slide+xml"/>
  <Override PartName="/ppt/slides/slide131.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110.xml" ContentType="application/vnd.openxmlformats-officedocument.presentationml.slide+xml"/>
  <Override PartName="/ppt/slides/slide82.xml" ContentType="application/vnd.openxmlformats-officedocument.presentationml.slide+xml"/>
  <Override PartName="/ppt/slides/slide20.xml" ContentType="application/vnd.openxmlformats-officedocument.presentationml.slide+xml"/>
  <Override PartName="/ppt/slides/slide119.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111.xml" ContentType="application/vnd.openxmlformats-officedocument.presentationml.slide+xml"/>
  <Override PartName="/ppt/slides/slide83.xml" ContentType="application/vnd.openxmlformats-officedocument.presentationml.slide+xml"/>
  <Override PartName="/ppt/slides/slide21.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112.xml" ContentType="application/vnd.openxmlformats-officedocument.presentationml.slide+xml"/>
  <Override PartName="/ppt/slides/slide84.xml" ContentType="application/vnd.openxmlformats-officedocument.presentationml.slide+xml"/>
  <Override PartName="/ppt/slides/slide22.xml" ContentType="application/vnd.openxmlformats-officedocument.presentationml.slide+xml"/>
  <Override PartName="/ppt/slides/slide90.xml" ContentType="application/vnd.openxmlformats-officedocument.presentationml.slide+xml"/>
  <Override PartName="/ppt/slides/slide23.xml" ContentType="application/vnd.openxmlformats-officedocument.presentationml.slide+xml"/>
  <Override PartName="/ppt/slides/slide9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120.xml" ContentType="application/vnd.openxmlformats-officedocument.presentationml.slide+xml"/>
  <Override PartName="/ppt/slides/slide24.xml" ContentType="application/vnd.openxmlformats-officedocument.presentationml.slide+xml"/>
  <Override PartName="/ppt/slides/slide92.xml" ContentType="application/vnd.openxmlformats-officedocument.presentationml.slide+xml"/>
  <Override PartName="/ppt/slides/slide68.xml" ContentType="application/vnd.openxmlformats-officedocument.presentationml.slide+xml"/>
  <Override PartName="/ppt/slides/slide25.xml" ContentType="application/vnd.openxmlformats-officedocument.presentationml.slide+xml"/>
  <Override PartName="/ppt/slides/slide121.xml" ContentType="application/vnd.openxmlformats-officedocument.presentationml.slide+xml"/>
  <Override PartName="/ppt/slides/slide93.xml" ContentType="application/vnd.openxmlformats-officedocument.presentationml.slide+xml"/>
  <Override PartName="/ppt/slides/slide69.xml" ContentType="application/vnd.openxmlformats-officedocument.presentationml.slide+xml"/>
  <Override PartName="/ppt/slides/slide26.xml" ContentType="application/vnd.openxmlformats-officedocument.presentationml.slide+xml"/>
  <Override PartName="/ppt/slides/slide122.xml" ContentType="application/vnd.openxmlformats-officedocument.presentationml.slide+xml"/>
  <Override PartName="/ppt/slides/slide9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100.xml" ContentType="application/vnd.openxmlformats-officedocument.presentationml.slide+xml"/>
  <Override PartName="/ppt/slides/slide72.xml" ContentType="application/vnd.openxmlformats-officedocument.presentationml.slide+xml"/>
  <Override PartName="/ppt/slides/slide101.xml" ContentType="application/vnd.openxmlformats-officedocument.presentationml.slide+xml"/>
  <Override PartName="/ppt/slides/slide73.xml" ContentType="application/vnd.openxmlformats-officedocument.presentationml.slide+xml"/>
  <Override PartName="/ppt/slides/slide102.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103.xml" ContentType="application/vnd.openxmlformats-officedocument.presentationml.slide+xml"/>
  <Override PartName="/ppt/slides/slide76.xml" ContentType="application/vnd.openxmlformats-officedocument.presentationml.slide+xml"/>
  <Override PartName="/ppt/slides/slide104.xml" ContentType="application/vnd.openxmlformats-officedocument.presentationml.slide+xml"/>
  <Override PartName="/ppt/slides/slide77.xml" ContentType="application/vnd.openxmlformats-officedocument.presentationml.slide+xml"/>
  <Override PartName="/ppt/slides/slide105.xml" ContentType="application/vnd.openxmlformats-officedocument.presentationml.slide+xml"/>
  <Override PartName="/ppt/slides/slide78.xml" ContentType="application/vnd.openxmlformats-officedocument.presentationml.slide+xml"/>
  <Override PartName="/ppt/slides/slide106.xml" ContentType="application/vnd.openxmlformats-officedocument.presentationml.slide+xml"/>
  <Override PartName="/ppt/slides/slide17.xml" ContentType="application/vnd.openxmlformats-officedocument.presentationml.slide+xml"/>
  <Override PartName="/ppt/slides/slide85.xml" ContentType="application/vnd.openxmlformats-officedocument.presentationml.slide+xml"/>
  <Override PartName="/ppt/slides/slide113.xml" ContentType="application/vnd.openxmlformats-officedocument.presentationml.slide+xml"/>
  <Override PartName="/ppt/slides/slide18.xml" ContentType="application/vnd.openxmlformats-officedocument.presentationml.slide+xml"/>
  <Override PartName="/ppt/slides/slide86.xml" ContentType="application/vnd.openxmlformats-officedocument.presentationml.slide+xml"/>
  <Override PartName="/ppt/slides/slide114.xml" ContentType="application/vnd.openxmlformats-officedocument.presentationml.slide+xml"/>
  <Override PartName="/ppt/slides/slide87.xml" ContentType="application/vnd.openxmlformats-officedocument.presentationml.slide+xml"/>
  <Override PartName="/ppt/slides/slide19.xml" ContentType="application/vnd.openxmlformats-officedocument.presentationml.slide+xml"/>
  <Override PartName="/ppt/slides/slide115.xml" ContentType="application/vnd.openxmlformats-officedocument.presentationml.slide+xml"/>
  <Override PartName="/ppt/slides/slide88.xml" ContentType="application/vnd.openxmlformats-officedocument.presentationml.slide+xml"/>
  <Override PartName="/ppt/slides/slide1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it-IT"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it-IT"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it-IT"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it-IT"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it-IT"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it-IT"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it-IT"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it-IT"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it-IT"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it-IT"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it-IT"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it-IT"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it-IT"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it-IT"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it-IT" sz="3200" spc="-1" strike="noStrike">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it-IT"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it-IT" sz="3200" spc="-1" strike="noStrike">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it-IT"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it-IT"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it-IT"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it-IT"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it-IT"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it-IT"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8920" cy="125892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8920" cy="125892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8920" cy="53892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8920" cy="53892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8920" cy="53892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it-IT" sz="4400" spc="-1" strike="noStrike">
                <a:latin typeface="Arial"/>
              </a:rPr>
              <a:t>Fai clic per modificare il formato del testo del titolo</a:t>
            </a:r>
            <a:endParaRPr b="0" lang="it-IT"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33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Linux kernel porting to Microcontrollers</a:t>
            </a:r>
            <a:endParaRPr b="0" lang="it-IT" sz="3200" spc="-1" strike="noStrike">
              <a:latin typeface="Arial"/>
            </a:endParaRPr>
          </a:p>
        </p:txBody>
      </p:sp>
      <p:sp>
        <p:nvSpPr>
          <p:cNvPr id="82" name="CustomShape 2"/>
          <p:cNvSpPr/>
          <p:nvPr/>
        </p:nvSpPr>
        <p:spPr>
          <a:xfrm>
            <a:off x="540000" y="4680000"/>
            <a:ext cx="9178920" cy="2518920"/>
          </a:xfrm>
          <a:prstGeom prst="rect">
            <a:avLst/>
          </a:prstGeom>
          <a:noFill/>
          <a:ln>
            <a:noFill/>
          </a:ln>
        </p:spPr>
        <p:style>
          <a:lnRef idx="0"/>
          <a:fillRef idx="0"/>
          <a:effectRef idx="0"/>
          <a:fontRef idx="minor"/>
        </p:style>
        <p:txBody>
          <a:bodyPr lIns="0" rIns="0" tIns="0" bIns="0">
            <a:noAutofit/>
          </a:bodyPr>
          <a:p>
            <a:pPr>
              <a:lnSpc>
                <a:spcPct val="100000"/>
              </a:lnSpc>
            </a:pPr>
            <a:r>
              <a:rPr b="0" lang="it-IT" sz="2200" spc="-1" strike="noStrike">
                <a:solidFill>
                  <a:srgbClr val="1c1c1c"/>
                </a:solidFill>
                <a:latin typeface="Ubuntu Mono"/>
                <a:ea typeface="DejaVu Sans"/>
              </a:rPr>
              <a:t>A possible embedded-systems frontier</a:t>
            </a:r>
            <a:endParaRPr b="0" lang="it-IT"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Customized Bootloader</a:t>
            </a:r>
            <a:endParaRPr b="0" lang="it-IT" sz="3200" spc="-1" strike="noStrike">
              <a:latin typeface="Arial"/>
            </a:endParaRPr>
          </a:p>
        </p:txBody>
      </p:sp>
      <p:sp>
        <p:nvSpPr>
          <p:cNvPr id="10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chosen bootloader has been forked from mcoquelin's af-boot fork. This customized fork is done in order to introduce the support for the NUCLEO-F401RE board, since the mcoquelin's one on GitHub only supports the boards based on STM32F429, STM32F469, STM32F746, STM32F769 and STM32H743 microcontrollers.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new files are obtained by copying the existing ones and modifying the parts which differs in terms of architecture performance and hardware resources.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77000"/>
          </a:bodyPr>
          <a:p>
            <a:pPr>
              <a:lnSpc>
                <a:spcPct val="100000"/>
              </a:lnSpc>
              <a:spcAft>
                <a:spcPts val="1142"/>
              </a:spcAft>
            </a:pPr>
            <a:r>
              <a:rPr b="1" lang="it-IT" sz="2600" spc="-1" strike="noStrike">
                <a:solidFill>
                  <a:srgbClr val="1c1c1c"/>
                </a:solidFill>
                <a:latin typeface="Ubuntu Mono"/>
                <a:ea typeface="DejaVu Sans"/>
              </a:rPr>
              <a:t>But this time, let's try to do something for these broken references. After a change, a new compilation is performed to check which references remain.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principle of this solution is to provide a group of definintions in-place for the function bodies that have been removed with ntp.o altogether.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Of course these function bodies are enclosed around the classic conditional compilation structure with a test over the label.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construct is added at the top of the file (because of C language matters).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5000"/>
          </a:bodyPr>
          <a:p>
            <a:pPr>
              <a:lnSpc>
                <a:spcPct val="100000"/>
              </a:lnSpc>
              <a:spcAft>
                <a:spcPts val="1142"/>
              </a:spcAft>
            </a:pPr>
            <a:r>
              <a:rPr b="1" lang="it-IT" sz="2600" spc="-1" strike="noStrike">
                <a:solidFill>
                  <a:srgbClr val="1c1c1c"/>
                </a:solidFill>
                <a:latin typeface="Ubuntu Mono"/>
                <a:ea typeface="DejaVu Sans"/>
              </a:rPr>
              <a:t>kernel/time/timekeeping.c: undefined reference to `ntp_clear':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ntp_clear() call can be directly defined as an empty function,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since the clearing operations are not needed.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kernel/time/timekeeping.c: undefined reference to `ntp_get_next_leap':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the function ntp_get_next_leap() will simply return KTIME_MAX,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condition for no leapsecond pending.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kernel/time/timekeeping.c: undefined reference to `second_overflow':</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this is function will just return 0, which is the condition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where leap detection tells that no leap is present (the amount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of seconds to add or remove which have been accumulated due to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errors)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32000"/>
          </a:bodyPr>
          <a:p>
            <a:pPr>
              <a:lnSpc>
                <a:spcPct val="100000"/>
              </a:lnSpc>
              <a:spcAft>
                <a:spcPts val="1142"/>
              </a:spcAft>
            </a:pPr>
            <a:r>
              <a:rPr b="1" lang="it-IT" sz="2600" spc="-1" strike="noStrike">
                <a:solidFill>
                  <a:srgbClr val="1c1c1c"/>
                </a:solidFill>
                <a:latin typeface="Ubuntu Mono"/>
                <a:ea typeface="DejaVu Sans"/>
              </a:rPr>
              <a:t>kernel/time/timekeeping.c: undefined reference to `ntp_tick_length':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In this case it is quite difficult to understand what the default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value should be... A safe value to be returned can be the value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stored by default into the variable "ntpinterval". This value is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equal to NTP_INTERVAL_LENGTH &lt;&lt; clock-&gt;shift. So, under the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hypothesys that no shift in needed, it can return the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NTP_INTERVAL_LENGTH value.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kernel/time/timekeeping.c: undefined reference to `__do_adjtimex':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For the moment, just return that everything is ok with TIME_OK.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kernel/time/timekeeping.c: undefined reference to `ntp_init':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An empty function (because calls ntp_clear, already empty, and since no</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cmos clock is on board, the called function ntp_init_cmos_sync already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exists in the empty variant).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85000"/>
          </a:bodyPr>
          <a:p>
            <a:pPr>
              <a:lnSpc>
                <a:spcPct val="100000"/>
              </a:lnSpc>
              <a:spcAft>
                <a:spcPts val="1142"/>
              </a:spcAft>
            </a:pPr>
            <a:r>
              <a:rPr b="1" lang="it-IT" sz="2600" spc="-1" strike="noStrike">
                <a:solidFill>
                  <a:srgbClr val="1c1c1c"/>
                </a:solidFill>
                <a:latin typeface="Ubuntu Mono"/>
                <a:ea typeface="DejaVu Sans"/>
              </a:rPr>
              <a:t>Now the linking can proceed without errors. The resulting kernel is the following: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818620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84513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42164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945297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e6c91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2/23 grow/shrink: 1/13 up/down: 564/-2718 (-2154)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many lines...]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Before=830844, After=828690, chg -0.26%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That's not a big change, but still appreciated...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But a closer look in the kernel/time/timekeeping.c file reveals that a lot of functions are inlining their code...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means that the same code will be replicated whenever a call to it is performed. What happens if those functions are un-inlined? Let's find out…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Also in this situation, the un-inlining is made conditional with a test over a macro. In order to support this functionality, a new label is introduced in the init/Kconfig, under the option: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51000"/>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menuconfig INLINE_INFRASTRUCTURE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"Enable function inlining"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Avoid the inlining of function code to reduce the overall code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if INLINE_INFRASTRUCTURE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config TIMEKEEP_INLINE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"Keep inlining the functions inside kernel/time/timekeep.c"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endif # INLINE_INFRASTRUCTURE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Then, for every occurrence of the functions having "inline" give two headers, one which is the original inlined, and one having "noinline" instead.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Only one between these two is selected using the label.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same thing has to be done over the functions prototypes in the respective headers.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kernel/time/timekeeping_internal.h: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#ifdef CONFIG_TIMEKEEP_INLINE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static inline u64 clocksource_delta(u64 now, u64 last, u64 mask)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#else</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static noinline u64 clocksource_delta(u64 now, u64 last, u64 mask)</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29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kernel/time/ntp_internal.h: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Few functions are present and single line statements. Not modified.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kernel/time/tick-internal.h: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 large amount of function is present (31). Well, the inline can be left on the empty or return-only-statement functions. So this file is untouched.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30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kernel/time/timekeeping.c: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Here large inlined-code is present. Wrap every non-empty-body function's header around the test over the label.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There are functions with "__always_inline", so those are ignored (performance crucial for 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First, compile without the new symbol to test that everything is still defined as it should be. Then, compile without the inlines. The result is the following: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Customized Bootloader</a:t>
            </a:r>
            <a:endParaRPr b="0" lang="it-IT" sz="3200" spc="-1" strike="noStrike">
              <a:latin typeface="Arial"/>
            </a:endParaRPr>
          </a:p>
        </p:txBody>
      </p:sp>
      <p:sp>
        <p:nvSpPr>
          <p:cNvPr id="10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2000"/>
          </a:bodyPr>
          <a:p>
            <a:pPr>
              <a:lnSpc>
                <a:spcPct val="100000"/>
              </a:lnSpc>
              <a:spcAft>
                <a:spcPts val="1142"/>
              </a:spcAft>
            </a:pPr>
            <a:r>
              <a:rPr b="1" lang="it-IT" sz="2600" spc="-1" strike="noStrike">
                <a:solidFill>
                  <a:srgbClr val="1c1c1c"/>
                </a:solidFill>
                <a:latin typeface="Ubuntu Mono"/>
                <a:ea typeface="DejaVu Sans"/>
              </a:rPr>
              <a:t>The bootloader is designed to start at every reset event (whether HW or SW resets), so it is located in the lowest section of the Flash memory.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once the bootloader is compiled, its size can be used to determine at which address the kernel should be placed, in order to optimally use the Flash address space.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bootloader's size is the offset from the Flash starting address. So, in the kernel configuration (see “Kconfig” section), at the "XIP Kernel Physical Location", set the address as:</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FLASH_STARTING_ADDRESS + BOOTLOADER_SIZE + DTB_ADDRESS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un-inlining functions</a:t>
            </a:r>
            <a:endParaRPr b="0" lang="it-IT" sz="3200" spc="-1" strike="noStrike">
              <a:latin typeface="Arial"/>
            </a:endParaRPr>
          </a:p>
        </p:txBody>
      </p:sp>
      <p:sp>
        <p:nvSpPr>
          <p:cNvPr id="30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81000"/>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817844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84521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42132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944497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e6971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7/0 grow/shrink: 18/16 up/down: 508/-1340 (-832)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Before=828690, After=827858, chg -0.10%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reduction is not so important also in this case, but shows the potential to be applied on large scale over the whole kernel components. Of course, this concept must be applied with consciousness...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RCU</a:t>
            </a:r>
            <a:endParaRPr b="0" lang="it-IT" sz="3200" spc="-1" strike="noStrike">
              <a:latin typeface="Arial"/>
            </a:endParaRPr>
          </a:p>
        </p:txBody>
      </p:sp>
      <p:sp>
        <p:nvSpPr>
          <p:cNvPr id="30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What can be done now to further shrink the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there is something that has been already stumbled upon: RCU.</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About the rcu subsystem, the kernel provides some features to reduce the size of the internal kernel data structures and code related to it, but the support for this is not available anymore for the preemptive kernel (since 3.11 because of marginal gains in space and thus it has been preferred to drop the TINY_PREEMPT_RCU support).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RCU</a:t>
            </a:r>
            <a:endParaRPr b="0" lang="it-IT" sz="3200" spc="-1" strike="noStrike">
              <a:latin typeface="Arial"/>
            </a:endParaRPr>
          </a:p>
        </p:txBody>
      </p:sp>
      <p:sp>
        <p:nvSpPr>
          <p:cNvPr id="30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80000"/>
          </a:bodyPr>
          <a:p>
            <a:pPr>
              <a:lnSpc>
                <a:spcPct val="100000"/>
              </a:lnSpc>
              <a:spcAft>
                <a:spcPts val="1142"/>
              </a:spcAft>
            </a:pPr>
            <a:r>
              <a:rPr b="1" lang="it-IT" sz="2600" spc="-1" strike="noStrike">
                <a:solidFill>
                  <a:srgbClr val="1c1c1c"/>
                </a:solidFill>
                <a:latin typeface="Ubuntu Mono"/>
                <a:ea typeface="DejaVu Sans"/>
              </a:rPr>
              <a:t>This means that only TINY_RCU, TREE_RCU and TREE_PREEMPT_RCU kernel configurations remains.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What can be done practically speaking? Well, if it is possible, sacrifice the kernel's preemptivity. If the system can still ensure the soft real-time property, the non-realtime kernel can be adopted (more details in the KERNEL TINYFICATION: PREEMPT-RT section).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since the preemptivity have been abandoned, TINY_RCU is already applied by default. So, for the gains, refer to the mentioned section.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Reference: https://lwn.net/Articles/541037/</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preempt-rt</a:t>
            </a:r>
            <a:endParaRPr b="0" lang="it-IT" sz="3200" spc="-1" strike="noStrike">
              <a:latin typeface="Arial"/>
            </a:endParaRPr>
          </a:p>
        </p:txBody>
      </p:sp>
      <p:sp>
        <p:nvSpPr>
          <p:cNvPr id="30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initial kernel has been desired to be preemptible in order to provide soft real-time performance...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is it really needed? Well, the specific application of this kernel is not defined, the author desired it to be soft real-time because he likes embedded systems and devices…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the standard non-realtime kernel still satisfy the timing requirements, there's no need for forcing the preemption. Moreover... The premptive property has a cost: more memory usage (ROM &amp; RAM).</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preempt-rt</a:t>
            </a:r>
            <a:endParaRPr b="0" lang="it-IT" sz="3200" spc="-1" strike="noStrike">
              <a:latin typeface="Arial"/>
            </a:endParaRPr>
          </a:p>
        </p:txBody>
      </p:sp>
      <p:sp>
        <p:nvSpPr>
          <p:cNvPr id="31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85000"/>
          </a:bodyPr>
          <a:p>
            <a:pPr>
              <a:lnSpc>
                <a:spcPct val="100000"/>
              </a:lnSpc>
              <a:spcAft>
                <a:spcPts val="1142"/>
              </a:spcAft>
            </a:pPr>
            <a:r>
              <a:rPr b="1" lang="it-IT" sz="2600" spc="-1" strike="noStrike">
                <a:solidFill>
                  <a:srgbClr val="1c1c1c"/>
                </a:solidFill>
                <a:latin typeface="Ubuntu Mono"/>
                <a:ea typeface="DejaVu Sans"/>
              </a:rPr>
              <a:t>Let's now evaluate the PREEMPT_RT cost using the reference kernel (preemptive) as the model to compare against a new kernel (non-preeemptive). The result is: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892984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85629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42260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1020873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f93c9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92/437 grow/shrink: 180/1117 up/down: 3236/-80417 (-77181)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+1000 lines of functions...]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After=896807, chg -7.92%</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preempt-rt</a:t>
            </a:r>
            <a:endParaRPr b="0" lang="it-IT" sz="3200" spc="-1" strike="noStrike">
              <a:latin typeface="Arial"/>
            </a:endParaRPr>
          </a:p>
        </p:txBody>
      </p:sp>
      <p:sp>
        <p:nvSpPr>
          <p:cNvPr id="31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Well, that's quite of a change! The .text, .data and .bss sections have all shrinked.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since the main aim is to first fit the target and then ensure the performance, the preemptivity property can be dropped (not the author's light-hearted decision...)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1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But how about modules?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Some modules have been built in the kernel in order to support some feature and not rely on some user-space utility. In the file "modules.builtin", a list of kernel inbuilt modules is stored.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By reading its lines, what catches the attention is the psmouse module...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Why would an embedded system, which is intended to only support the serial communication, support the PS2 mouse?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1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module can be removed to further reduce the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do so, disable in the graphical menu:</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Device Drivers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Input device support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Generic input layer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Mice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1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 new compilation reveals the gains: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853632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84733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42244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980609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ef681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0/275 grow/shrink: 0/4 up/down: 0/-34156 (-34156)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+250 lines...]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Before=896807, After=862651, chg -3.81%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2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Another good result.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same thing can be applied to the keyboard, since the kernel will only communicate bidirectionally on the serial line (well, not supporting the video output makes impossible to get a feedback over the sent characters... every I/O will be on the host machine through emulated tty).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option is located near the mice ones. The relative gain is the following: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Customized Bootloader</a:t>
            </a:r>
            <a:endParaRPr b="0" lang="it-IT" sz="3200" spc="-1" strike="noStrike">
              <a:latin typeface="Arial"/>
            </a:endParaRPr>
          </a:p>
        </p:txBody>
      </p:sp>
      <p:sp>
        <p:nvSpPr>
          <p:cNvPr id="10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analyzing the compiled bootloader reveals its final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arm-none-eabi-size stm32f401re-nucleo.elf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1106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452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in order to set the right kernel start position, also the Device Tree Blob (flat device tree) dimension is needed.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also the bootloader's Makefile should be update with the new size info and recompiled.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2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845572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84597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972405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ed675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0/46 grow/shrink: 0/5 up/down: 0/-7343 (-7343)</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+50 lines...]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Before=862651, After=855308, chg -0.85%</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That's a marginal improvement, but still welcomed.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2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Again, as a consequence of the previous selections, the libps2 module can now be removed because no device will use a PS/2 port.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option is near the previous two, but under the "Hardware I/O ports" section. The result is: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modules</a:t>
            </a:r>
            <a:endParaRPr b="0" lang="it-IT" sz="3200" spc="-1" strike="noStrike">
              <a:latin typeface="Arial"/>
            </a:endParaRPr>
          </a:p>
        </p:txBody>
      </p:sp>
      <p:sp>
        <p:nvSpPr>
          <p:cNvPr id="32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85000"/>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844108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970933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ed0b5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0/14 grow/shrink: 0/0 up/down: 0/-1314 (-1314)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some lines...]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Before=855308, After=853994, chg -0.15%</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What else can be done? Well, regarding the modules, it would be nice to be able to drop the crc32 and zlib_inflate modules...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crc32</a:t>
            </a:r>
            <a:endParaRPr b="0" lang="it-IT" sz="3200" spc="-1" strike="noStrike">
              <a:latin typeface="Arial"/>
            </a:endParaRPr>
          </a:p>
        </p:txBody>
      </p:sp>
      <p:sp>
        <p:nvSpPr>
          <p:cNvPr id="32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About the crc32, it cannot be removed because of other routines using it… But the implementation can be chosen. This can help reduce the memory footprint by reducing the look-up table dimension. In the graphical menu:</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Library routines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CRC32/CRC32c functions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CRC32 implementation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Slice by 8 bytes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Slice by 4 bytes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Sarwate's Algorithm (one byte at a time)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crc32</a:t>
            </a:r>
            <a:endParaRPr b="0" lang="it-IT" sz="3200" spc="-1" strike="noStrike">
              <a:latin typeface="Arial"/>
            </a:endParaRPr>
          </a:p>
        </p:txBody>
      </p:sp>
      <p:sp>
        <p:nvSpPr>
          <p:cNvPr id="33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From top to bottom are the lesser expensive and performant.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Slice by 8 B is the default.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this particular case, having a slower but smaller implementation can be beneficial.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the effect on the kernel are analyzed in the remaining cases, and the smaller is kept: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crc32</a:t>
            </a:r>
            <a:endParaRPr b="0" lang="it-IT" sz="3200" spc="-1" strike="noStrike">
              <a:latin typeface="Arial"/>
            </a:endParaRPr>
          </a:p>
        </p:txBody>
      </p:sp>
      <p:sp>
        <p:nvSpPr>
          <p:cNvPr id="33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38000"/>
          </a:bodyPr>
          <a:p>
            <a:pPr>
              <a:lnSpc>
                <a:spcPct val="100000"/>
              </a:lnSpc>
              <a:spcAft>
                <a:spcPts val="1142"/>
              </a:spcAft>
            </a:pPr>
            <a:r>
              <a:rPr b="1" lang="it-IT" sz="2600" spc="-1" strike="noStrike">
                <a:solidFill>
                  <a:srgbClr val="1c1c1c"/>
                </a:solidFill>
                <a:latin typeface="Ubuntu Mono"/>
                <a:ea typeface="DejaVu Sans"/>
              </a:rPr>
              <a:t>Slice by 4B: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831724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958549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ea055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0/0 grow/shrink: 0/5 up/down: 0/-12376 (-12376)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crc32_le_base                                 10       8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crc32_body                                   228     142     -86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crc32table_le                               8192    4096   -4096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crc32table_be                               8192    4096   -4096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crc32ctable_le                              8192    4096   -4096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Before=853994, After=841618, chg -1.45%</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crc32</a:t>
            </a:r>
            <a:endParaRPr b="0" lang="it-IT" sz="3200" spc="-1" strike="noStrike">
              <a:latin typeface="Arial"/>
            </a:endParaRPr>
          </a:p>
        </p:txBody>
      </p:sp>
      <p:sp>
        <p:nvSpPr>
          <p:cNvPr id="33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30000"/>
          </a:bodyPr>
          <a:p>
            <a:pPr>
              <a:lnSpc>
                <a:spcPct val="100000"/>
              </a:lnSpc>
              <a:spcAft>
                <a:spcPts val="1142"/>
              </a:spcAft>
            </a:pPr>
            <a:r>
              <a:rPr b="1" lang="it-IT" sz="2600" spc="-1" strike="noStrike">
                <a:solidFill>
                  <a:srgbClr val="1c1c1c"/>
                </a:solidFill>
                <a:latin typeface="Ubuntu Mono"/>
                <a:ea typeface="DejaVu Sans"/>
              </a:rPr>
              <a:t>Slice by 1B: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822432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84589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949257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e7c09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 grow/shrink: 3/3 up/down: 76/-21732 (-21656)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__crc32c_le_base                               8      40     +32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crc32_le_base                                 10      34     +24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crc32_be                                      20      40     +20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crc32_body                                   228       -    -228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crc32table_le                               8192    1024   -7168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crc32table_be                               8192    1024   -7168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crc32ctable_le                              8192    1024   -7168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Before=853994, After=832338, chg -2.54%</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zlib</a:t>
            </a:r>
            <a:endParaRPr b="0" lang="it-IT" sz="3200" spc="-1" strike="noStrike">
              <a:latin typeface="Arial"/>
            </a:endParaRPr>
          </a:p>
        </p:txBody>
      </p:sp>
      <p:sp>
        <p:nvSpPr>
          <p:cNvPr id="33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One of the already in-kernel packed modules is the zlib library.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used to uncompress (with zlib_inflate) the data on-the-fly by the CRAMFS routines, even tho the minimal filesystem to be written in the same Flash as the kernel will not be compressed (less ROM efficient, but more RAM efficient).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zlib</a:t>
            </a:r>
            <a:endParaRPr b="0" lang="it-IT" sz="3200" spc="-1" strike="noStrike">
              <a:latin typeface="Arial"/>
            </a:endParaRPr>
          </a:p>
        </p:txBody>
      </p:sp>
      <p:sp>
        <p:nvSpPr>
          <p:cNvPr id="33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 possible solution is a similar approach seen for the syscall: rely on tests over macros and avoid the call of the zlib routines in the cramfs functions' bodies, then rely on the linker which won't link functions code without a caller.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That's not a thing that the author will do during this initial development because of the complexity of the filesystem interactions and decompression.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An interesting analysis is the one regarding the basic "tinyconfig" 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Why? Its code size is the minimum provided by the original source tree: it needs 595287 B.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quite close to the target Flash (524288 B).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What if the printk and serial communication are dropped, but the flat binaries ad cramfs support are kept?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 new compilation reveals that: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Device Tree Blob</a:t>
            </a:r>
            <a:endParaRPr b="0" lang="it-IT" sz="3200" spc="-1" strike="noStrike">
              <a:latin typeface="Arial"/>
            </a:endParaRPr>
          </a:p>
        </p:txBody>
      </p:sp>
      <p:sp>
        <p:nvSpPr>
          <p:cNvPr id="10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DTB is the data structure used to describe the hardware of the system.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Usually, it must be generated with a proper description language and then compiled.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Finally, it must be packed with everything else in a proper image and writtent into the Flash.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the Linux source tree provides a mean to embed the DTB directly into the kernel thanks to the file arch/arm/mach-stm32/board-dt.c: it contains the DTBs for the supported STMicroelectronics boards.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645300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47373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22332</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715005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ae8fd</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461/1 grow/shrink: 20/2 up/down: 48305/-156 (48149)</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Before=595287, After=643436, chg +8.09%</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Just these simple modifications require a lot of code and variables… But at least the RAM constraint is met!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Let's now try to apply all the patches explored until now and see the result compared againt the tinyconfig: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619164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47289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22236</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688689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a8231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469/37 grow/shrink: 45/36 up/down: 49295/-27266 (22029)</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Before=595287, After=617316, chg +3.70%</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step is performed just to have a feedback regarding the direction of this experimental port.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means that the direction of this project is the right one in the sense of the common idea behind the already known concept of "bloat-hunt" in the Linux kernel community.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still a lot of work has to be done in order to fit the kernel in a so limited SoC. If the target were one of the already supported MCUs, well of course it would have fit (that's why already supported by the kernel).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4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51000"/>
          </a:bodyPr>
          <a:p>
            <a:pPr>
              <a:lnSpc>
                <a:spcPct val="100000"/>
              </a:lnSpc>
              <a:spcAft>
                <a:spcPts val="1142"/>
              </a:spcAft>
            </a:pPr>
            <a:r>
              <a:rPr b="1" lang="it-IT" sz="2600" spc="-1" strike="noStrike">
                <a:solidFill>
                  <a:srgbClr val="1c1c1c"/>
                </a:solidFill>
                <a:latin typeface="Ubuntu Mono"/>
                <a:ea typeface="DejaVu Sans"/>
              </a:rPr>
              <a:t>The already supported MCUs are still interesting because of the provided performance to cost parameter: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STM32H743ZI (most powerful, already suported):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core: M7</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price: ~18€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performance: 1027 DMIPS/ 2.14 DMIPS/MHz (Dhrystone 2.1)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power consumption: 160 mA @ 400Mhz, Tj = 25°C, peripherals off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400 μA/MHz) (worst case: 750 mA @ higher Tj)</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STM32F401RE (the project case):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core: M4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price ~8€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performance: 105 DMIPS/1.25 DMIPS/MHz (Dhrystone 2.1))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power consumption: 146 μA/MHz (peripheral off)</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tinyconfig+customization</a:t>
            </a:r>
            <a:endParaRPr b="0" lang="it-IT" sz="3200" spc="-1" strike="noStrike">
              <a:latin typeface="Arial"/>
            </a:endParaRPr>
          </a:p>
        </p:txBody>
      </p:sp>
      <p:sp>
        <p:nvSpPr>
          <p:cNvPr id="35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But why is it still interesting?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the MCU itself can provide enough performance for the target application, a lower hardware design cost is achieved.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Compared to a MPU system, no additional FLASH, RAM chips and their relative controllers, compact PCB area to host the system, less EMC design cost because of less PCB copper lines, and so 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Applications</a:t>
            </a:r>
            <a:endParaRPr b="0" lang="it-IT" sz="3200" spc="-1" strike="noStrike">
              <a:latin typeface="Arial"/>
            </a:endParaRPr>
          </a:p>
        </p:txBody>
      </p:sp>
      <p:sp>
        <p:nvSpPr>
          <p:cNvPr id="35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Well, since the result is not the hoped one, this step cannot be performed. But at least its flow can presented.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programs to be executed in the user space will be of course simple, because of the majority of the resources already taken by the kernel.</a:t>
            </a:r>
            <a:endParaRPr b="0" lang="it-IT" sz="2600" spc="-1" strike="noStrike">
              <a:latin typeface="Arial"/>
            </a:endParaRPr>
          </a:p>
          <a:p>
            <a:pPr>
              <a:lnSpc>
                <a:spcPct val="100000"/>
              </a:lnSpc>
              <a:spcAft>
                <a:spcPts val="1142"/>
              </a:spcAft>
            </a:pP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Applications</a:t>
            </a:r>
            <a:endParaRPr b="0" lang="it-IT" sz="3200" spc="-1" strike="noStrike">
              <a:latin typeface="Arial"/>
            </a:endParaRPr>
          </a:p>
        </p:txBody>
      </p:sp>
      <p:sp>
        <p:nvSpPr>
          <p:cNvPr id="35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applications will then be compiled with the same compiler as the kernel, and then linked with a customized linkerscript.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linkerscript must be adapted in order to take into account that not having a MMU forces the programs to have absolute addresses, and so all the programs need to be linked with consciousness about the others, in order to not overlap.</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Init process</a:t>
            </a:r>
            <a:endParaRPr b="0" lang="it-IT" sz="3200" spc="-1" strike="noStrike">
              <a:latin typeface="Arial"/>
            </a:endParaRPr>
          </a:p>
        </p:txBody>
      </p:sp>
      <p:sp>
        <p:nvSpPr>
          <p:cNvPr id="35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Packed into the filesystem, also the init program is stored.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this very simple embedded system, with not so many services planned to be running, it is better to also have a small init.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 possible solution can be writing one from scratch, or better, adapt an already existing simple-one.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the latter path is chosen, a possible init can be "dumb-init", released by Yelp.</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Init process</a:t>
            </a:r>
            <a:endParaRPr b="0" lang="it-IT" sz="3200" spc="-1" strike="noStrike">
              <a:latin typeface="Arial"/>
            </a:endParaRPr>
          </a:p>
        </p:txBody>
      </p:sp>
      <p:sp>
        <p:nvSpPr>
          <p:cNvPr id="35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In fact, this init is designed for Linux containers, but since it support signal passing, it can be interesting because of simplicity.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Also this step is still not implemented, and probably will need to be a fork from the original repository.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dumb-init source: https://github.com/Yelp/dumb-init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Filesystem compilation</a:t>
            </a:r>
            <a:endParaRPr b="0" lang="it-IT" sz="3200" spc="-1" strike="noStrike">
              <a:latin typeface="Arial"/>
            </a:endParaRPr>
          </a:p>
        </p:txBody>
      </p:sp>
      <p:sp>
        <p:nvSpPr>
          <p:cNvPr id="36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filesystem should be obtained by compiling a file using some tools. These tools are provided as source code in a repository.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tools take as input a file in which the programs have been packed and then, using the proper options, produce an uncompressed cramfs archive.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Cramfs-tools source: https://github.com/npitre/cramfs-tools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Device Tree Blob</a:t>
            </a:r>
            <a:endParaRPr b="0" lang="it-IT" sz="3200" spc="-1" strike="noStrike">
              <a:latin typeface="Arial"/>
            </a:endParaRPr>
          </a:p>
        </p:txBody>
      </p:sp>
      <p:sp>
        <p:nvSpPr>
          <p:cNvPr id="11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Since no board is selected (during the Kconfig step), it defaults to "NULL" and then a compiled dtb is produced.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not code, but read-only data. By using the "size" command on board-dt.o, the required dimension is obtained: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235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235</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eb</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arch/arm/mach-</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stm32/board-dt.o</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Flash burning</a:t>
            </a:r>
            <a:endParaRPr b="0" lang="it-IT" sz="3200" spc="-1" strike="noStrike">
              <a:latin typeface="Arial"/>
            </a:endParaRPr>
          </a:p>
        </p:txBody>
      </p:sp>
      <p:sp>
        <p:nvSpPr>
          <p:cNvPr id="36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Once everything is complete, all the read-only files (bootloader, kernel and filesystem) must be packed in a single binary file, and then using a proper tool load it into the MCU's Flash.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can be obtained by following the approach provided in the Makefile of the af-boot 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should be modified in order to pack also the filesystem and using openocd, send it to the board.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Final Considerations</a:t>
            </a:r>
            <a:endParaRPr b="0" lang="it-IT" sz="3200" spc="-1" strike="noStrike">
              <a:latin typeface="Arial"/>
            </a:endParaRPr>
          </a:p>
        </p:txBody>
      </p:sp>
      <p:sp>
        <p:nvSpPr>
          <p:cNvPr id="36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Unfortunalety, this experimental port is not complete...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not successful because of the MCU constraints on Flash and RAM memories, so it would not be possible to load it on the board and test it in its current state…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the chosen path is promising: the Linux mainline kernel can be further shrinked by applying some more modifications to it (still just a little part of the kernel source and its toolchain have been modified).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Final Considerations</a:t>
            </a:r>
            <a:endParaRPr b="0" lang="it-IT" sz="3200" spc="-1" strike="noStrike">
              <a:latin typeface="Arial"/>
            </a:endParaRPr>
          </a:p>
        </p:txBody>
      </p:sp>
      <p:sp>
        <p:nvSpPr>
          <p:cNvPr id="36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amount of work ahead is quite large, but it is still promising.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port project is very interesting and challenging, besides it being a way to expand the knowledge on how an OS kernel is structured and implemented.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quite probable that the author will still develop this project as a hobby, hoping he will get something useful, for the community.</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The author</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Luca Lombardini</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Device Tree Blob</a:t>
            </a:r>
            <a:endParaRPr b="0" lang="it-IT" sz="3200" spc="-1" strike="noStrike">
              <a:latin typeface="Arial"/>
            </a:endParaRPr>
          </a:p>
        </p:txBody>
      </p:sp>
      <p:sp>
        <p:nvSpPr>
          <p:cNvPr id="11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But in reality, this is not something to be worried about because this piece of information is already embedded into the kernel and linked in the arch/arm/mach-stm32/Makefile.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only the bootloader size is needed to find the kernel starting address. So the final starting kernel address is:</a:t>
            </a:r>
            <a:r>
              <a:rPr b="1" lang="it-IT" sz="2600" spc="-1" strike="noStrike">
                <a:solidFill>
                  <a:srgbClr val="1c1c1c"/>
                </a:solidFill>
                <a:latin typeface="Ubuntu Mono"/>
                <a:ea typeface="DejaVu Sans"/>
              </a:rPr>
              <a:t>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0x08000000 + 0x0452 = 0x08000452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the kernel configuration can now be adapted accordingly.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Filesystem</a:t>
            </a:r>
            <a:endParaRPr b="0" lang="it-IT" sz="3200" spc="-1" strike="noStrike">
              <a:latin typeface="Arial"/>
            </a:endParaRPr>
          </a:p>
        </p:txBody>
      </p:sp>
      <p:sp>
        <p:nvSpPr>
          <p:cNvPr id="11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filesystem is a block of memory arranged in a suitable way for the kernel to be read and understood.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contains the executables and files related to the execution of the processes.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chosen filesystem is CRAMFS, which support the in-place execution of uncompressed binaries.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Decompression would be too computational heavy and it would require even more RAM.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Also, CRAMFS can nicely fit in an embedded Flash memory.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1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First of all, the kernel needs to be configured before compiling it. This is done by using the tools provided with the Linux' Source Code.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starting point is the minimal base configuration. This is obtained with "make" targeting "tinyconfig":</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make ARCH=arm O=build/stm32f401re tinyconfig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Then after that, a more useful configuration is produced (using the graphical menu):</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make ARCH=arm O=build/stm32f401re menuconfig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1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while further specific Kconfig exist for STM32-based development boards, those boards use microcontrollers different from the STM32F401RE in clock frequency and most importantly in Flash and Sram size.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stm32_defconfig target already exists, but it supports by default too many features which rely on the additional HW resources provided by the boards (mentioned in arch/arm/mach-stm32/board-dt.c).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pointless to start from this target and then remove most of the default configurations shipped with 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2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In the graphical menu, various modification to the configuration are performed.The following functionalities have been added: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General setup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Preemption Model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Preemptible 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Configure standard kernel features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Enable support for printk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System Type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STMicroelectronics STM32 family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The Linux Kernel</a:t>
            </a:r>
            <a:endParaRPr b="0" lang="it-IT" sz="3200" spc="-1" strike="noStrike">
              <a:latin typeface="Arial"/>
            </a:endParaRPr>
          </a:p>
        </p:txBody>
      </p:sp>
      <p:sp>
        <p:nvSpPr>
          <p:cNvPr id="8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Linux is a mainstream free open-source kernel with high customization properties.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a monolithic kernel, which supports a large number of architectures.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most known to be used in servers, computers and some embedded systems.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it relies on several HW resources and its size grows over development time…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2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kernel supports STM32F429, STM32F469, STM32F746, STM32F769 and STM32H743. STM32F401 not present, so at the moment, none of the sub-selections is active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Boot options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 Execute-In-Place from ROM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XIP Kernel Physical Location (0x08000452)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Executable file formats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 support for flat binaries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2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Device Drivers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Character Devices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Enable TTY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Serial drivers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STMicroelectronics STM32 s- </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erial port support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Support for console on STM-</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Memory Technology Device (MTD) support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Kconfig: Kernel Configuration</a:t>
            </a:r>
            <a:endParaRPr b="0" lang="it-IT" sz="3200" spc="-1" strike="noStrike">
              <a:latin typeface="Arial"/>
            </a:endParaRPr>
          </a:p>
        </p:txBody>
      </p:sp>
      <p:sp>
        <p:nvSpPr>
          <p:cNvPr id="12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 systems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Miscellaneous filesystems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Compressed ROM file system support-</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(cramfs)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Support CramFs image directly mapp-</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ed in physical memory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kernel needs to be executed in-place and stored in an uncompressed way in order to be RAM efficient and not pay for decompression's computational cost.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Compilation</a:t>
            </a:r>
            <a:endParaRPr b="0" lang="it-IT" sz="3200" spc="-1" strike="noStrike">
              <a:latin typeface="Arial"/>
            </a:endParaRPr>
          </a:p>
        </p:txBody>
      </p:sp>
      <p:sp>
        <p:nvSpPr>
          <p:cNvPr id="12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7000"/>
          </a:bodyPr>
          <a:p>
            <a:pPr>
              <a:lnSpc>
                <a:spcPct val="100000"/>
              </a:lnSpc>
              <a:spcAft>
                <a:spcPts val="1142"/>
              </a:spcAft>
            </a:pPr>
            <a:r>
              <a:rPr b="1" lang="it-IT" sz="2600" spc="-1" strike="noStrike">
                <a:solidFill>
                  <a:srgbClr val="1c1c1c"/>
                </a:solidFill>
                <a:latin typeface="Ubuntu Mono"/>
                <a:ea typeface="DejaVu Sans"/>
              </a:rPr>
              <a:t>The kernel now needs to be compiled. The first concern is about the proper cross-compilation toolchain.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compiler used is gcc-arm-linux-gnueabihf.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targets to the ARMhf architectures (which can also take advantage of DSP instructions), uses glibc as C library (either newlibc or uClib can be used, but those are not standard).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compiler is invoked by the Makefile (in the kernel’s root directory) with the correct flag set for CROSS_COMPILE. The resulting command is:</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make ARCH=arm CROSS_COMPILE=arm-linux-gnueabihf-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-C build/stm32f401re -j4</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Compilation</a:t>
            </a:r>
            <a:endParaRPr b="0" lang="it-IT" sz="3200" spc="-1" strike="noStrike">
              <a:latin typeface="Arial"/>
            </a:endParaRPr>
          </a:p>
        </p:txBody>
      </p:sp>
      <p:sp>
        <p:nvSpPr>
          <p:cNvPr id="13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the -jN is only for the host machine, which will dedicate 4 threads to the "make" workload.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quite short time, the object file vmlinux.o, the executable vmlinux and the executable image xipImage are produced.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code is compiled already with the flag -Os, thus optimizing it for size reduction.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Compilation</a:t>
            </a:r>
            <a:endParaRPr b="0" lang="it-IT" sz="3200" spc="-1" strike="noStrike">
              <a:latin typeface="Arial"/>
            </a:endParaRPr>
          </a:p>
        </p:txBody>
      </p:sp>
      <p:sp>
        <p:nvSpPr>
          <p:cNvPr id="13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In order to do so, the compiler exploits the ARM's Thumb Instruction set, which is a 16-bits Instruction Set.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means that every Flash address can hold two instructions, if properly alligned during linking.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after having the the executable kernel, it must be evaluated if it is suitable for the microcontroller…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it's not!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3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kernel's memory footprint is divided into two categories: ROM footprint and RAM footprint.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upper limit is set by the STM32F401's Flash size and Sram size respectively.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ROM footprint is basically composed by the .text and .rodata sections, while the RAM footprint is basically composed by the .data and .bss sections.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3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After an initial compilation (as seen in “Kernel Compilation”), the resulting kernel have been analyzed with the “size” command to evaluate the kernel's memory footprint. The result: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size 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974288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492333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169300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1635921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18f651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3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kernel's .text and .data sections are very large with respect to the available Flash (512kB) and Sram (96kB) respectively…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quite clear that Linux will not fit in the former and will not have enough of the latter…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after the first compilation, the aim is to reduce the total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first approach is to search for unused/not so useful parts of the kernel.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4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is done by using the command nm, useful to analyze the code's symbols. The used command is: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arm-linux-gnueabi-nm --size-sort --reverse-sort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vmlinux | less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less is used only as a utility to enclose and search textually inside the stream produced by nm.</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Aim of the project</a:t>
            </a:r>
            <a:endParaRPr b="0" lang="it-IT" sz="3200" spc="-1" strike="noStrike">
              <a:latin typeface="Arial"/>
            </a:endParaRPr>
          </a:p>
        </p:txBody>
      </p:sp>
      <p:sp>
        <p:nvSpPr>
          <p:cNvPr id="8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didactictal scope of the project is to replicate the design flow for a soft real-time embedded system, based on Linux (mainline v5.12) on a MMU-less device.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must also take into account the memory footprint for the minimal OS obtained with the kernel, init and some small executables.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Furthermore, the system will be headless. It will only support a connection using a usart as a tty serial port to send kernel and programs info to a pc and eventually get input from 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printk buffers</a:t>
            </a:r>
            <a:endParaRPr b="0" lang="it-IT" sz="3200" spc="-1" strike="noStrike">
              <a:latin typeface="Arial"/>
            </a:endParaRPr>
          </a:p>
        </p:txBody>
      </p:sp>
      <p:sp>
        <p:nvSpPr>
          <p:cNvPr id="14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first elements in the list are related to the added printk support. To be more precise, the buffers and ring buffers used to store temporarily the data to be sent over the console.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kernel configuration's documentation states that the ring buffer size can be adjusted using a parameter (N), where the size is 1 &lt;&lt; 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parameter can vary in the range of 12 to 17 (in this architecture). So by chosing 12, the obtained buffer size is 4kB.</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printk buffers</a:t>
            </a:r>
            <a:endParaRPr b="0" lang="it-IT" sz="3200" spc="-1" strike="noStrike">
              <a:latin typeface="Arial"/>
            </a:endParaRPr>
          </a:p>
        </p:txBody>
      </p:sp>
      <p:sp>
        <p:nvSpPr>
          <p:cNvPr id="14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So, in the graphical configuration menu:</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General setup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 log buffer size = 12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Another parameter related to these buffers is temporary printk buffer. It follows the same rules as the previous one, so:</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General setup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Temporary per-CPU printk log buffer size = </a:t>
            </a:r>
            <a:endParaRPr b="0" lang="it-IT" sz="2600" spc="-1" strike="noStrike">
              <a:latin typeface="Arial"/>
            </a:endParaRPr>
          </a:p>
          <a:p>
            <a:pPr algn="r">
              <a:lnSpc>
                <a:spcPct val="100000"/>
              </a:lnSpc>
              <a:spcAft>
                <a:spcPts val="1142"/>
              </a:spcAft>
            </a:pPr>
            <a:r>
              <a:rPr b="1" lang="it-IT" sz="2600" spc="-1" strike="noStrike">
                <a:solidFill>
                  <a:srgbClr val="1c1c1c"/>
                </a:solidFill>
                <a:latin typeface="Ubuntu Mono"/>
                <a:ea typeface="DejaVu Sans"/>
              </a:rPr>
              <a:t>12</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printk buffers</a:t>
            </a:r>
            <a:endParaRPr b="0" lang="it-IT" sz="3200" spc="-1" strike="noStrike">
              <a:latin typeface="Arial"/>
            </a:endParaRPr>
          </a:p>
        </p:txBody>
      </p:sp>
      <p:sp>
        <p:nvSpPr>
          <p:cNvPr id="14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After a new compilation, the result is: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size 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text    data    bss     dec      hex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974288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87341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1103953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10d851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kernel’s source tree also provides a mean to evaluate the gain. Inside the scripts directory, the useful tool bloat-o-meter is placed. It is used to evaluate the changes in the kernel.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Let’s see what it has to say...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printk buffers</a:t>
            </a:r>
            <a:endParaRPr b="0" lang="it-IT" sz="3200" spc="-1" strike="noStrike">
              <a:latin typeface="Arial"/>
            </a:endParaRPr>
          </a:p>
        </p:txBody>
      </p:sp>
      <p:sp>
        <p:nvSpPr>
          <p:cNvPr id="14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3000"/>
          </a:bodyPr>
          <a:p>
            <a:pPr>
              <a:lnSpc>
                <a:spcPct val="100000"/>
              </a:lnSpc>
              <a:spcAft>
                <a:spcPts val="1142"/>
              </a:spcAft>
            </a:pPr>
            <a:r>
              <a:rPr b="1" lang="it-IT" sz="2600" spc="-1" strike="noStrike">
                <a:solidFill>
                  <a:srgbClr val="1c1c1c"/>
                </a:solidFill>
                <a:latin typeface="Ubuntu Mono"/>
                <a:ea typeface="DejaVu Sans"/>
              </a:rPr>
              <a:t>The bloat-o-meter report: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0/0 grow/shrink: 0/7 up/down: 0/-270872 (-270872)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printk_safe_log_store                        164     156      -8</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__printk_safe_flush                          344     328     -16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_printk_rb_static_descs                     3072    1536   -1536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__log_buf                                   8192    4096   -4096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_printk_rb_static_infos                    22528   11264  -11264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safe_print_seq                            131072    4096 -126976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nmi_print_seq                             131072    4096 -126976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Before=1244860, After=973988, chg -21.76%</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5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As can be seen, the kernel has quite shrinked in dimension, but is still not enough…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re-analyzing the symbols reveals that now the biggest portion is a global text symbol related to the Human Interface Device support (~11kB).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subsystem is the one responsible for the management of the various input peripherals.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since the this kernel is aimed to a system which only support the serial port, the HID is still needed in order to allow this kind of communication.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5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 possible solution is to reduce the complexity of this code section, but this means that the code must be modified adding architecture specific code optimizations selected by means of customized macros (in order to exclude code portions).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proposed solution is quite complex to implement and require knowledge that is not owned by the author of this experimental kernel port.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What can be done?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syscalls</a:t>
            </a:r>
            <a:endParaRPr b="0" lang="it-IT" sz="3200" spc="-1" strike="noStrike">
              <a:latin typeface="Arial"/>
            </a:endParaRPr>
          </a:p>
        </p:txBody>
      </p:sp>
      <p:sp>
        <p:nvSpPr>
          <p:cNvPr id="15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 different solution can be the one aiming to a different target: the system calls.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Basically, since this kernel is designed to be very simple and limited in functionalities, for sure some of the syscalls can be removed.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 list of the implemented syscalls can be obtained by composing the command (1):</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arm-linux-gnueabi-nm --size-sort --reverse-sort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vmlinux | grep "[t|T] sys_"</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5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in this way, only the syscalls having a strong .text section are shown.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reason for this filtering is explained in the "Kernel Tinyfication: ptrace syscall remotion" section.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Piping the output to wc, it says that 227 syscalls are implemented (228, but one is the table of syscalls).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There are a LOT of syscalls, almost certainly some of those can be removed. But which ones?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5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For example in this specific embedded system it is not expected to have processes tracing other processes.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means that the ptrace system call can be removed.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Following this principle, some of those are chosen.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list of syscalls (preceeded by their size and section membership), is available on project repository (it is pointless to fill +30 slides with a list...)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a:t>
            </a:r>
            <a:endParaRPr b="0" lang="it-IT" sz="3200" spc="-1" strike="noStrike">
              <a:latin typeface="Arial"/>
            </a:endParaRPr>
          </a:p>
        </p:txBody>
      </p:sp>
      <p:sp>
        <p:nvSpPr>
          <p:cNvPr id="16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7000"/>
          </a:bodyPr>
          <a:p>
            <a:pPr>
              <a:lnSpc>
                <a:spcPct val="100000"/>
              </a:lnSpc>
              <a:spcAft>
                <a:spcPts val="1142"/>
              </a:spcAft>
            </a:pPr>
            <a:r>
              <a:rPr b="1" lang="it-IT" sz="2600" spc="-1" strike="noStrike">
                <a:solidFill>
                  <a:srgbClr val="1c1c1c"/>
                </a:solidFill>
                <a:latin typeface="Ubuntu Mono"/>
                <a:ea typeface="DejaVu Sans"/>
              </a:rPr>
              <a:t>Note: removing a syscall reduce not simply by its .text shown by the (1) command. All the nested calls are also removed and so all their .text, .rodata, .data and .bss sections. This gain may be very significant.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some syscalls are present in more variants. The best practice to reduce size without losing functionalities is to keep the most complete one and removing the others.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be able to manipulate these (and the next ones) changes to the kernel code during its configuration, the kernel's build toolchain is also modified.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Aim of the project</a:t>
            </a:r>
            <a:endParaRPr b="0" lang="it-IT" sz="3200" spc="-1" strike="noStrike">
              <a:latin typeface="Arial"/>
            </a:endParaRPr>
          </a:p>
        </p:txBody>
      </p:sp>
      <p:sp>
        <p:nvSpPr>
          <p:cNvPr id="8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Note: the project is still under development.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whole project can be found on GitHub.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Bootloader source: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https://github.com/LucaLombardini/afboot-stm32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Kernel source: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https://github.com/LucaLombardini/stm32f401re_lnx_5.12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Project source: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https://github.com/LucaLombardini/full_embedding_linux</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6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In order to be able to conditionally select or remove a feature, for example remove a system call, a series of changes have to be applied to the kernel source tree and its building chain.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First of all, the said syscall has to be made selectable by adding a related Kconfig symbol int the init/Kconfig file (so graphically configurable by menuconfig).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6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600" spc="-1" strike="noStrike">
                <a:solidFill>
                  <a:srgbClr val="1c1c1c"/>
                </a:solidFill>
                <a:latin typeface="Ubuntu Mono"/>
                <a:ea typeface="DejaVu Sans"/>
              </a:rPr>
              <a:t>The structure of these customizations, inside menuconfig, is placed under "General setup -&gt; Configure standard kernel features" and is the following: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 ! ! ! ALLOW DANGEROUS CUSTOMIZATIONS ! ! ! ---&gt;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Enable ptrace() 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Enable fallocate() 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Enable time related system calls ---&gt;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Enable times() 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6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structure is organized in this way to enable/disable system calls singularly (like "Enable ptrace() syscall" or "Enable times() 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functionality group (like "Enable time related system calls") enables or disables the access to the selection.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default of every syscall selection is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added Kconfig structure is structured in order to support menu hierarchy and is the following: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6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78000"/>
          </a:bodyPr>
          <a:p>
            <a:pPr>
              <a:lnSpc>
                <a:spcPct val="100000"/>
              </a:lnSpc>
              <a:spcAft>
                <a:spcPts val="1142"/>
              </a:spcAft>
            </a:pPr>
            <a:r>
              <a:rPr b="1" lang="it-IT" sz="2600" spc="-1" strike="noStrike">
                <a:solidFill>
                  <a:srgbClr val="1c1c1c"/>
                </a:solidFill>
                <a:latin typeface="Ubuntu Mono"/>
                <a:ea typeface="DejaVu Sans"/>
              </a:rPr>
              <a:t>menuconfig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 ! ! ALLOW DANGEROUS CUSTOMIZATIONS ! ! !" if EXPERT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config XXX_SYSCALL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"Enable xxx() syscall" if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7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87000"/>
          </a:bodyPr>
          <a:p>
            <a:pPr>
              <a:lnSpc>
                <a:spcPct val="100000"/>
              </a:lnSpc>
              <a:spcAft>
                <a:spcPts val="1142"/>
              </a:spcAft>
            </a:pPr>
            <a:r>
              <a:rPr b="1" lang="it-IT" sz="2600" spc="-1" strike="noStrike">
                <a:solidFill>
                  <a:srgbClr val="1c1c1c"/>
                </a:solidFill>
                <a:latin typeface="Ubuntu Mono"/>
                <a:ea typeface="DejaVu Sans"/>
              </a:rPr>
              <a:t>menuconfig YYYGROUP_SYSCALLS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"Enable yyy related system 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YYYGROUP_SYSCALLS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config ZZZ_SYSCALL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bool "Enable xxx() syscall" if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7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endif # YYYGROUP_SYSCALLS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endif # TINY_EXPERIMENTAL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TINY_EXPERIMENTAL is a boolean variable added to allow the selection of these custom changes on the syscalls. It acts as an enable for the customizations to the kernel.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7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Then, to every syscall which is intended to be made conditional is associated a unique Kconfig symbol.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symbol will be used inside the respective source file and Makefile (which is responsible for the linkage).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the latter keeps track, inside in the variable obj-y, the object files to be linked by the linker at the end of compilation.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Kernel-build toolchain customization</a:t>
            </a:r>
            <a:endParaRPr b="0" lang="it-IT" sz="3200" spc="-1" strike="noStrike">
              <a:latin typeface="Arial"/>
            </a:endParaRPr>
          </a:p>
        </p:txBody>
      </p:sp>
      <p:sp>
        <p:nvSpPr>
          <p:cNvPr id="17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conditonal object inclusion is obtainted by expanding the relative label defined during configuration, now associated to a variable, after the "obj-" string.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if the label contains "y", the object file ends inside the obj-y list, conversely by containg "n" it ends in the "obj-n", which is ignored.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7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Basically, every conditional syscall is made so by making its symbol weak and fall to the function sys_ni_syscall if no strong linkage is made on the symbol.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sys_ni_syscall is a "parachute" syscall which will simply return ENOSYS, the error for the missing system call.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Then, the system call is made conditional by modifying the file kernel/sys_ni.c and using the macro COND_SYSCALL(&lt;syscall&gt;), which is defined inside the file include/linux/linkage.h (the effective actor of the weak linkage).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macro is placed in the file line with the a comment regarding the source of that syscall (these comments are already present for every syscall).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Target Architecture</a:t>
            </a:r>
            <a:endParaRPr b="0" lang="it-IT" sz="3200" spc="-1" strike="noStrike">
              <a:latin typeface="Arial"/>
            </a:endParaRPr>
          </a:p>
        </p:txBody>
      </p:sp>
      <p:sp>
        <p:nvSpPr>
          <p:cNvPr id="9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chosen target is the microcontroller STM32F401RE, which is a commercial and easy to retrieve uC.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a Cortex-M4 based MCU (32-bit CPU), with a base clock frequency of 84MHz, 512kB of Flash memory and 96kB of static RAM.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MCU does not support an external interfacing BUS for memory chips.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Finally, the respective Makefile is modified in order to change the set of object file to include in the kernel (so, the syscall won't have a strong link to its code, but fall as just said above).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correct Makefile is inside the directory which contains the sources file where the syscall are defined.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in reality, is not always possible to remove the object file, like it will be shown shortly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in order to test if the new changes affect the system in a bad way, a test over the ptrace() syscall is performed.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only modification is now made around ptrace() only, and a new compilation is performed leaving the PTRACE_SYSCALL symbol active, just to test if the produced kernel is the same as the one obtained in the previous step.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previous kernel has been renamed as "vmlinux.ref" and it will be used as the reference kernel (to evaluate the successive kernels).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This is performed around the script "new_compile.sh" (in the "Project" repository), just to automate things and avoid human errors.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is executed with the argument "-ref", in order to compare the new kernel against "vmlinux.ref" instead of "vmlinux.old" (.old is used to track the previous kernel for step-by-step compilation comparisons).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report around this compilation is: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8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974288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87341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1103953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10d851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0/0 grow/shrink: 0/0 up/down: 0/0 (0)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After=973988, chg +0.00%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Which means that the two kernels ("vmlinux" and "vmlinux.ref") are identical.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let's try to see what happens if the ptrace() only is removed.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do so, un-check the "Enable ptrace() syscall" in menuconfig.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Then, a new compilation is performed and compared against "vmlinux.ref"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some errors occurred...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21000"/>
          </a:bodyPr>
          <a:p>
            <a:pPr>
              <a:lnSpc>
                <a:spcPct val="100000"/>
              </a:lnSpc>
              <a:spcAft>
                <a:spcPts val="1142"/>
              </a:spcAft>
            </a:pPr>
            <a:r>
              <a:rPr b="1" lang="it-IT" sz="2600" spc="-1" strike="noStrike">
                <a:solidFill>
                  <a:srgbClr val="1c1c1c"/>
                </a:solidFill>
                <a:latin typeface="Ubuntu Mono"/>
                <a:ea typeface="DejaVu Sans"/>
              </a:rPr>
              <a:t>arm-linux-gnueabihf-ld: arch/arm/kernel/ptrace.o: in function `arch_ptrace':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ptrace.c:(.text+0x316): undefined reference to `ptrace_request'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kernel/fork.o: in function `mm_access':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fork.c:(.text+0x802): undefined reference to `ptrace_may_access'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kernel/fork.o: in function `copy_process':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fork.c:(.text+0x116e): undefined reference to `__ptrace_link'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kernel/exit.o: in function `release_task':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exit.c:(.text+0x298): undefined reference to `__ptrace_unlink'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kernel/exit.o: in function `wait_consider_task':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exit.c:(.text+0x83a): undefined reference to `__ptrace_unlink'</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kernel/exit.o: in function `do_exit':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exit.c:(.text+0xf5e): undefined reference to `exit_ptrace'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kernel/pid.o: in function `__se_sys_pidfd_getfd':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pid.c:(.text+0x752): undefined reference to `ptrace_may_access'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kernel/nsproxy.o: in function `__se_sys_setns':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nsproxy.c:(.text+0x406): undefined reference to `ptrace_may_access'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As can be read, this is due to the dependencies of other functions to some functions which were defined inside the ptrace.o object file, which was removed by the Makefile obj-y's default list.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overcome these issues, two solutions exist: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link ptrace.o anyway for the other 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analyze the other dependencies and search for possible simplifications (partial in-place re-write or add macros to avoid the call if possible, keeping in mind that having removed the ptrace() also removes the race conditions over kernel's data structures, related to 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What happens if in the Makefile is kept the ptrace.o unconditionally?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idea relies on the fact that the compilation toolchain is enough smart to not include in the final executable the functions which not have any caller.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done so, the compiled kernel result in: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19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36000"/>
          </a:bodyPr>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973384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87349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1103057</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10d4d1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0/2 grow/shrink: 2/2 up/down: 86/-966 (-880)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ptrace_may_access                             36     120     +84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ptrace_get_syscall_info                      282     284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ptrace_request                              1152    1150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task_unlock.constprop                        270     240     -30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__ptrace_may_access                           80       -     -80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sys_ptrace                                   854       -    -854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After=973108, chg -0.09%</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sys_ptrace is removed, but some things have shrinked, some have grown...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most noticeably, the other functions still hold quite some code...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Quite some questions now arise... Who calls ptrace_request?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answer to this question the obtained kernel is disassembled:</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arm-linux-gnueabihf-objdump -S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build/stm32f401re/vmlinux.o | less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Target Architecture</a:t>
            </a:r>
            <a:endParaRPr b="0" lang="it-IT" sz="3200" spc="-1" strike="noStrike">
              <a:latin typeface="Arial"/>
            </a:endParaRPr>
          </a:p>
        </p:txBody>
      </p:sp>
      <p:sp>
        <p:nvSpPr>
          <p:cNvPr id="9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project should then be demonstrated by means of the NUCLEO-F401RE development board, which is also easily available.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board has also the HW facility to translate usart to USB, which is useful in this context.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Recursively, for each called function, find the caller, then iterate until a mangeable point is found. Starting from "ptrace_request", the one that is desireable to be removed, the relationships are the following: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ptrace_request’s caller:     arch_ptrace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arch_ptrace’s caller:        show_rcu_tasks_gp_kthreads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show_rcu_task_gp_kthreads’caller:  show_rcu_gp_kthreads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show_rcu_gp_kthreads’caller: rcu_fwd_progress_check</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And there it stops: no explicit caller can be found.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group of "*_rcu_*" has to do with the Read-Copy Update subsystem, more precisely with the forward progress check, due to threads synchronization...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It doesn't sound too easy to overcome…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With regard to ptrace_may_access, it is called by: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mm_access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__se_sys_pidfd_getfd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__se_sys_setns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What can be done?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a possibility is to modify the ptrace_may_access's code by analyzing what the function should return, keeping in mind that now, no ptrace can occurr.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Unfortunately, the name of this functions is misleading: its general usage is to check whether the caller is permitted to access a target task, so not limited to ptrace case. This means that it cannot be removed...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0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let's analyze another thing that is referred into ptrace.o: exit_ptrace.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function is called by do_exit, which is called after one of the possible process exit scenarios. The exit_ptrace is called by the process which exits, because in case it is a tracer for a set of tracee processes, those must be detached or killed.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yes, in this case, since no ptrace can be executed, no process can be a tracer, and thus this code can be removed without problems.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the best practice in terms of code organization is not to modify every source file which calls the exit_ptrace, but instead keep the ptrace-related changes as little and as centralized as possible.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leave those functions which call it as they are and modify the exit_ptrace body by means of conditional compilation around the CONFIG_PTRACE_SYSCALL symbol.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new exit_ptrace function looks like this: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5000"/>
          </a:bodyPr>
          <a:p>
            <a:pPr>
              <a:lnSpc>
                <a:spcPct val="100000"/>
              </a:lnSpc>
              <a:spcAft>
                <a:spcPts val="1142"/>
              </a:spcAft>
            </a:pPr>
            <a:r>
              <a:rPr b="1" lang="it-IT" sz="2600" spc="-1" strike="noStrike">
                <a:solidFill>
                  <a:srgbClr val="1c1c1c"/>
                </a:solidFill>
                <a:latin typeface="Ubuntu Mono"/>
                <a:ea typeface="DejaVu Sans"/>
              </a:rPr>
              <a:t>void exit_ptrace(struct task_struct *tracer, struct list_head *dead)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#ifdef CONFIG_PTRACE_SYSCALL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struct task_struct *p, *n;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list_for_each_entry_safe(p, n, &amp;tracer-&gt;ptraced, ptrace_entry)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if (unlikely(p-&gt;ptrace &amp; PT_EXITKILL))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send_sig_info(SIGKILL, SEND_SIG_PRIV, 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if (__ptrace_detach(tracer, 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list_add(&amp;p-&gt;ptrace_entry, dead);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2000"/>
          </a:bodyPr>
          <a:p>
            <a:pPr>
              <a:lnSpc>
                <a:spcPct val="100000"/>
              </a:lnSpc>
              <a:spcAft>
                <a:spcPts val="1142"/>
              </a:spcAft>
            </a:pPr>
            <a:r>
              <a:rPr b="1" lang="it-IT" sz="2600" spc="-1" strike="noStrike">
                <a:solidFill>
                  <a:srgbClr val="1c1c1c"/>
                </a:solidFill>
                <a:latin typeface="Ubuntu Mono"/>
                <a:ea typeface="DejaVu Sans"/>
              </a:rPr>
              <a:t>A new compilation reveals how much has been saved in terms of .text: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973288</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87349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1102961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10d471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 grow/shrink: 2/1 up/down: 128/-248 (-120)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ptrace_request                              1150    1276    +126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ptrace_resume                                152     154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exit_ptrace                                  108       2    -106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__ptrace_detach.part                         142       -    -142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Before=973108, After=972988, chg -0.01%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Which is still very little... But the exit_ptrace effect is visible.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Now, let's deeply analyze the ptrace_request.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Well, until now it has been considered not removable because of a chain of dependencies...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 be honest, the dependency of arch_ptrace to higher hierarchies levels is not explicitly linked to ptrace_request: the code of arch_ptrace is a "switch" statement where only one "case" has the effect of calling ptrace_request.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1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If it is possible to check that the higher level functions never passes the argument which cause the ptrace_request, well, even the latter can be removed.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But something strange happened to the code: disassembling the code, it can be seen that in the object file arch_ptrace is called by show_rcu_task_kthreads, while in the executable code no function ever calls arch_ptrace explicitly...</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2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000" spc="-1" strike="noStrike">
                <a:solidFill>
                  <a:srgbClr val="1c1c1c"/>
                </a:solidFill>
                <a:latin typeface="Ubuntu Mono"/>
                <a:ea typeface="DejaVu Sans"/>
              </a:rPr>
              <a:t>vmlinux.o:</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0001fca0 &lt;show_rcu_tasks_gp_kthreads&gt;:</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   </a:t>
            </a:r>
            <a:r>
              <a:rPr b="1" lang="it-IT" sz="2000" spc="-1" strike="noStrike">
                <a:solidFill>
                  <a:srgbClr val="1c1c1c"/>
                </a:solidFill>
                <a:latin typeface="Ubuntu Mono"/>
                <a:ea typeface="DejaVu Sans"/>
              </a:rPr>
              <a:t>1fca0:   f7ff bffe   b.w   9c8 &lt;arch_ptrace+0x3c&gt;</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vmlinux:</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08028760 &lt;show_rcu_tasks_gp_kthreads&gt;:</a:t>
            </a:r>
            <a:endParaRPr b="0" lang="it-IT" sz="2000" spc="-1" strike="noStrike">
              <a:latin typeface="Arial"/>
            </a:endParaRPr>
          </a:p>
          <a:p>
            <a:pPr>
              <a:lnSpc>
                <a:spcPct val="100000"/>
              </a:lnSpc>
              <a:spcAft>
                <a:spcPts val="1142"/>
              </a:spcAft>
            </a:pPr>
            <a:r>
              <a:rPr b="1" lang="it-IT" sz="2000" spc="-1" strike="noStrike">
                <a:solidFill>
                  <a:srgbClr val="1c1c1c"/>
                </a:solidFill>
                <a:latin typeface="Ubuntu Mono"/>
                <a:ea typeface="DejaVu Sans"/>
              </a:rPr>
              <a:t> </a:t>
            </a:r>
            <a:r>
              <a:rPr b="1" lang="it-IT" sz="2000" spc="-1" strike="noStrike">
                <a:solidFill>
                  <a:srgbClr val="1c1c1c"/>
                </a:solidFill>
                <a:latin typeface="Ubuntu Mono"/>
                <a:ea typeface="DejaVu Sans"/>
              </a:rPr>
              <a:t>8028760:   f093 bb5a   b.w   80bbe18 &lt;show_rcu_tasks_classic_gp_kthread&gt;</a:t>
            </a:r>
            <a:endParaRPr b="0" lang="it-IT" sz="20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this outcome is not expected. This goes beyond the author comprension (which suggests that a link is a matter of address binding, and seems that something different happened since now the extended-32bit-branch goes to a different address/label).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System Layout</a:t>
            </a:r>
            <a:endParaRPr b="0" lang="it-IT" sz="3200" spc="-1" strike="noStrike">
              <a:latin typeface="Arial"/>
            </a:endParaRPr>
          </a:p>
        </p:txBody>
      </p:sp>
      <p:sp>
        <p:nvSpPr>
          <p:cNvPr id="9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The system layout consist of considerations over the whole memory space, regarding which part goes where.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Considering the general structure of a computing system and how an OS works, the ROM memory must contain: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the bootloader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the kernel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 filesystem</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the last one contains the codes to be executed for the init process and all the other processes (supervised by the kernel environment), together with the files needed for their execution.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ptrace syscall remotion</a:t>
            </a:r>
            <a:endParaRPr b="0" lang="it-IT" sz="3200" spc="-1" strike="noStrike">
              <a:latin typeface="Arial"/>
            </a:endParaRPr>
          </a:p>
        </p:txBody>
      </p:sp>
      <p:sp>
        <p:nvSpPr>
          <p:cNvPr id="22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7000"/>
          </a:bodyPr>
          <a:p>
            <a:pPr>
              <a:lnSpc>
                <a:spcPct val="100000"/>
              </a:lnSpc>
              <a:spcAft>
                <a:spcPts val="1142"/>
              </a:spcAft>
            </a:pPr>
            <a:r>
              <a:rPr b="1" lang="it-IT" sz="2600" spc="-1" strike="noStrike">
                <a:solidFill>
                  <a:srgbClr val="1c1c1c"/>
                </a:solidFill>
                <a:latin typeface="Ubuntu Mono"/>
                <a:ea typeface="DejaVu Sans"/>
              </a:rPr>
              <a:t>Note: This is probably a feature, because after dropping a kernel feature (preemptivity), the strange call by the RCU-related function in the object file disappeared. Probably related to resource deallocation due to preemption.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arch_ptrace is hanging by itself with no caller.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This remotion tentative is still in development stage…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Finally, compile out the syscall entry point (SYSCALL_DEFINE.(&lt;syscall&gt;,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order to do so, enclose the header and its body around the test over the respective label.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2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So, the flow is applied in a similar way to all the syscalls that can be removed. The syscalls set which will be removed is (sorted by (1)):</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   tracer-tracee relationship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times:          a process' CPU time won't be track-able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settimeofday:                 time change not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gettimeofday:                 time access not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getitimer:    support instead the POSIX's timer_gettime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setitimer:    support instead the POSIX's timer_settime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clock_adjtime: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do not support kernel clock tuning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2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ntp_adjtime:         do not support kernel clock tuning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adjtimex:            do not support kernel clock tuning</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clock_settime:                    do not support clocks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clock_gettime:                    do not support clocks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clock_getres:                     do not support clocks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clock_nanosleep:</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do not support clocks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utime: file last access modification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utimes:file last access modification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utimensat:           file timestamps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futimens:            file timestamps won't be supported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2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4000"/>
          </a:bodyPr>
          <a:p>
            <a:pPr>
              <a:lnSpc>
                <a:spcPct val="100000"/>
              </a:lnSpc>
              <a:spcAft>
                <a:spcPts val="1142"/>
              </a:spcAft>
            </a:pPr>
            <a:r>
              <a:rPr b="1" lang="it-IT" sz="2600" spc="-1" strike="noStrike">
                <a:solidFill>
                  <a:srgbClr val="1c1c1c"/>
                </a:solidFill>
                <a:latin typeface="Ubuntu Mono"/>
                <a:ea typeface="DejaVu Sans"/>
              </a:rPr>
              <a:t>stime:                            time won't be set-able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futimesat:  file descriptor timestamp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select:   support poll/ppoll instead (more file descr.s)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pselect:                           same reason as select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old_select: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old_mmap: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old_shmctl: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old_semctl: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old_msgctl:          old system calls won't be supported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fallocate:   no real appreciable performance improvement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the support to signals is kept as a way for processes to interact with each other.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since the HW clock on-board is not persistent (external supply needed), time/time32 can be used to get the system up-time. Furthermore, having the possibility to change the HW clock using the NTP protocol is not viable since no way to contact an NTP server is provided.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So time and clocks won't be settable.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the same flow is applied to the other syscalls. A simple but fast and effective way to find the entry point and the syscall definition is to execute the following command at the root of the kernel source tree:</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grep -rn --color=always "SYSCALL_DEFINE.(&lt;name&gt;" .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grep -v "\./build"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Once found the file, add the conditional-izing statement in sys_ni.c file at the right line where the file is cited. Then a compilation is performed and compared against the reference kernel.</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87000"/>
          </a:bodyPr>
          <a:p>
            <a:pPr>
              <a:lnSpc>
                <a:spcPct val="100000"/>
              </a:lnSpc>
              <a:spcAft>
                <a:spcPts val="1142"/>
              </a:spcAft>
            </a:pPr>
            <a:r>
              <a:rPr b="1" lang="it-IT" sz="2600" spc="-1" strike="noStrike">
                <a:solidFill>
                  <a:srgbClr val="1c1c1c"/>
                </a:solidFill>
                <a:latin typeface="Ubuntu Mono"/>
                <a:ea typeface="DejaVu Sans"/>
              </a:rPr>
              <a:t>times: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COND_SYSCALL(times);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kernel/sys.c:       </a:t>
            </a:r>
            <a:r>
              <a:rPr b="1" lang="it-IT" sz="2600" spc="-1" strike="noStrike">
                <a:solidFill>
                  <a:srgbClr val="158466"/>
                </a:solidFill>
                <a:latin typeface="Ubuntu Mono"/>
                <a:ea typeface="DejaVu Sans"/>
              </a:rPr>
              <a:t>#ifdef CONFIG_TIMES_SYSCALL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SYSCALL_DEFINE1(times,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kernel/Makefile: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Net result: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 grow/shrink: 0/0 up/down: 0/-116 (-116)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sys_times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116       -    -116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After=973872, chg -0.01%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4000"/>
          </a:bodyPr>
          <a:p>
            <a:pPr>
              <a:lnSpc>
                <a:spcPct val="100000"/>
              </a:lnSpc>
              <a:spcAft>
                <a:spcPts val="1142"/>
              </a:spcAft>
            </a:pPr>
            <a:r>
              <a:rPr b="1" lang="it-IT" sz="2600" spc="-1" strike="noStrike">
                <a:solidFill>
                  <a:srgbClr val="1c1c1c"/>
                </a:solidFill>
                <a:latin typeface="Ubuntu Mono"/>
                <a:ea typeface="DejaVu Sans"/>
              </a:rPr>
              <a:t>gettimeofday &amp; settimeofday: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COND_SYSCALL(gettimeofday);</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COND_SYSCALL(settimeofday);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kernel/time/time.c: </a:t>
            </a:r>
            <a:r>
              <a:rPr b="1" lang="it-IT" sz="2600" spc="-1" strike="noStrike">
                <a:solidFill>
                  <a:srgbClr val="158466"/>
                </a:solidFill>
                <a:latin typeface="Ubuntu Mono"/>
                <a:ea typeface="DejaVu Sans"/>
              </a:rPr>
              <a:t>#ifdef CONFIG_XETTIMEOFDAY_SYSCALLS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SYSCALL_DEFINE2(gettimeofday,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SYSCALL_DEFINE2(settimeofday,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kernel/Makefile: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Net result: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0/2 grow/shrink: 0/0 up/down: 0/-184 (-184)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sys_gettimeofday</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80       -     -80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sys_settimeofday</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104       -    -104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After=973804, chg -0.02%</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3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an error occurred while loading because the syscall clock_settime use a subroutine of settimeofday. Since it is made possible to select the syscalls independently, the do_sys_settimeofday64 must be kept outside the condition around the CONFIG_XETTIMEOFDAY_SYSCALL.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getitimer &amp; setitimer: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these two syscalls are not present if CONFIG_POSIX_TIMERS is not defined. Skipped.</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26000"/>
          </a:bodyPr>
          <a:p>
            <a:pPr>
              <a:lnSpc>
                <a:spcPct val="100000"/>
              </a:lnSpc>
              <a:spcAft>
                <a:spcPts val="1142"/>
              </a:spcAft>
            </a:pPr>
            <a:r>
              <a:rPr b="1" lang="it-IT" sz="2600" spc="-1" strike="noStrike">
                <a:solidFill>
                  <a:srgbClr val="1c1c1c"/>
                </a:solidFill>
                <a:latin typeface="Ubuntu Mono"/>
                <a:ea typeface="DejaVu Sans"/>
              </a:rPr>
              <a:t>clock_adjtime, clock_adjtime32, adjtimex &amp; adjtimex_time32: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COND_SYSCALL(clock_adjtime);</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COND_SYSCALL(clock_adjtime32);</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COND_SYSCALL(adjtimex);</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COND_SYSCALL(adjtimex_time32);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kernel/time/posix-timers.c: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#ifdef CONFIG_KCLOCKTUNE_SYSCALLS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SYSCALL_DEFINE2(clock_adjtime,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SYSCALL_DEFINE2(clock_adjtime32,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kernel/time/time.c:     </a:t>
            </a:r>
            <a:r>
              <a:rPr b="1" lang="it-IT" sz="2600" spc="-1" strike="noStrike">
                <a:solidFill>
                  <a:srgbClr val="158466"/>
                </a:solidFill>
                <a:latin typeface="Ubuntu Mono"/>
                <a:ea typeface="DejaVu Sans"/>
              </a:rPr>
              <a:t>#ifdef CONFIG_KCLOCKTUNE_SYSCALLS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SYSCALL_DEFINE1(adjtimex,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SYSCALL_DEFINE1(adjtimex_time32,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kernel/time/Makefile:   &lt;un-removable obj module&gt;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System Layout</a:t>
            </a:r>
            <a:endParaRPr b="0" lang="it-IT" sz="3200" spc="-1" strike="noStrike">
              <a:latin typeface="Arial"/>
            </a:endParaRPr>
          </a:p>
        </p:txBody>
      </p:sp>
      <p:sp>
        <p:nvSpPr>
          <p:cNvPr id="96" name="CustomShape 2"/>
          <p:cNvSpPr/>
          <p:nvPr/>
        </p:nvSpPr>
        <p:spPr>
          <a:xfrm>
            <a:off x="3816000" y="1944000"/>
            <a:ext cx="5830920" cy="4678920"/>
          </a:xfrm>
          <a:prstGeom prst="rect">
            <a:avLst/>
          </a:prstGeom>
          <a:noFill/>
          <a:ln>
            <a:noFill/>
          </a:ln>
        </p:spPr>
        <p:style>
          <a:lnRef idx="0"/>
          <a:fillRef idx="0"/>
          <a:effectRef idx="0"/>
          <a:fontRef idx="minor"/>
        </p:style>
        <p:txBody>
          <a:bodyPr lIns="0" rIns="0" tIns="0" bIns="0">
            <a:normAutofit fontScale="30000"/>
          </a:bodyPr>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size(bootloader)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deviceTree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kernel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size(DTB)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size(bootldr)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filesystem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size(DTB) + size(kernel)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p:txBody>
      </p:sp>
      <p:sp>
        <p:nvSpPr>
          <p:cNvPr id="97" name="CustomShape 3"/>
          <p:cNvSpPr/>
          <p:nvPr/>
        </p:nvSpPr>
        <p:spPr>
          <a:xfrm>
            <a:off x="349920" y="1980000"/>
            <a:ext cx="3094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So, the FLASH organization is planned to be as shown: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the labels indicates the starting address for that Flash section.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the syscalls have not been removed! Seems like these functions cannot be removed...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from now on, the results won't be reported for every single remotion, but a final report with everything applied will be given.</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clock_settime, clock_gettime, clock_getres: CONFIG_CLOCKTIME_SYSCALLS.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definitions also exist in kernel/time/posix-stubs.c, but these can't be removed because the stubs are used as a fallback in case POSIX timers are not enabled in the kernel configuration.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also in this case seems to be not possible to remove these syscalls...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32000"/>
          </a:bodyPr>
          <a:p>
            <a:pPr>
              <a:lnSpc>
                <a:spcPct val="100000"/>
              </a:lnSpc>
              <a:spcAft>
                <a:spcPts val="1142"/>
              </a:spcAft>
            </a:pPr>
            <a:r>
              <a:rPr b="1" lang="it-IT" sz="2600" spc="-1" strike="noStrike">
                <a:solidFill>
                  <a:srgbClr val="1c1c1c"/>
                </a:solidFill>
                <a:latin typeface="Ubuntu Mono"/>
                <a:ea typeface="DejaVu Sans"/>
              </a:rPr>
              <a:t>utime, utime32, utimes &amp; utimes_time32: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COND_SYSCALL(utime);</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COND_SYSCALL(utimes);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COND_SYSCALL(utime32);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COND_SYSCALL(utimes_time32);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fs/utimes.c:       </a:t>
            </a:r>
            <a:r>
              <a:rPr b="1" lang="it-IT" sz="2600" spc="-1" strike="noStrike">
                <a:solidFill>
                  <a:srgbClr val="158466"/>
                </a:solidFill>
                <a:latin typeface="Ubuntu Mono"/>
                <a:ea typeface="DejaVu Sans"/>
              </a:rPr>
              <a:t> #ifdef CONFIG_UTIMEX_SYSCALLS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SYSCALL_DEFINE2(utime,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SYSCALL_DEFINE2(utimes,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SYSCALL_DEFINE2(utime32,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SYSCALL_DEFINE2(utimes_time32,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4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8000"/>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fs/Makefile: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also in this case, the kernel haven't changed…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utimensat &amp; utimensat_time32: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COND_SYSCALL(utimensat);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COND_SYSCALL(utimensat_time32);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fs/utimes.c:        </a:t>
            </a:r>
            <a:r>
              <a:rPr b="1" lang="it-IT" sz="2600" spc="-1" strike="noStrike">
                <a:solidFill>
                  <a:srgbClr val="158466"/>
                </a:solidFill>
                <a:latin typeface="Ubuntu Mono"/>
                <a:ea typeface="DejaVu Sans"/>
              </a:rPr>
              <a:t>#ifdef CONFIG_UTIMENSAT_SYSCALLS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SYSCALL_DEFINE4(utimensat,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SYSCALLS_DEFINE4(utimensat_time32)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fs/Makefile: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Note:Total: Before=973988, After=973908, chg -0.01%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94000"/>
          </a:bodyPr>
          <a:p>
            <a:pPr>
              <a:lnSpc>
                <a:spcPct val="100000"/>
              </a:lnSpc>
              <a:spcAft>
                <a:spcPts val="1142"/>
              </a:spcAft>
            </a:pPr>
            <a:r>
              <a:rPr b="1" lang="it-IT" sz="2200" spc="-1" strike="noStrike">
                <a:solidFill>
                  <a:srgbClr val="1c1c1c"/>
                </a:solidFill>
                <a:latin typeface="Ubuntu Mono"/>
                <a:ea typeface="DejaVu Sans"/>
              </a:rPr>
              <a:t>futimesat &amp; futimesat_time32:</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kernel/sys_ni.c:    </a:t>
            </a:r>
            <a:r>
              <a:rPr b="1" lang="it-IT" sz="2200" spc="-1" strike="noStrike">
                <a:solidFill>
                  <a:srgbClr val="158466"/>
                </a:solidFill>
                <a:latin typeface="Ubuntu Mono"/>
                <a:ea typeface="DejaVu Sans"/>
              </a:rPr>
              <a:t>COND_SYSCALL(futimesat);</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 already conditional</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COND_SYSCALL(futimesat_time32);</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fs/utimes.c:        </a:t>
            </a:r>
            <a:r>
              <a:rPr b="1" lang="it-IT" sz="2200" spc="-1" strike="noStrike">
                <a:solidFill>
                  <a:srgbClr val="158466"/>
                </a:solidFill>
                <a:latin typeface="Ubuntu Mono"/>
                <a:ea typeface="DejaVu Sans"/>
              </a:rPr>
              <a:t>#ifdef CONFIG_FUTIMESAT_SYSCALL</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SYSCALL_DEFINE3(futimesat, ...) {...}</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SYSCALL_DEFINE3(futimesat_time32, …) {...}</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58466"/>
                </a:solidFill>
                <a:latin typeface="Ubuntu Mono"/>
                <a:ea typeface="DejaVu Sans"/>
              </a:rPr>
              <a:t>#endif</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fs/Makefile:        &lt;un-removable obj module&gt;</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Note: no kernel size improvement...</a:t>
            </a:r>
            <a:endParaRPr b="0" lang="it-IT" sz="22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73000"/>
          </a:bodyPr>
          <a:p>
            <a:pPr>
              <a:lnSpc>
                <a:spcPct val="100000"/>
              </a:lnSpc>
              <a:spcAft>
                <a:spcPts val="1142"/>
              </a:spcAft>
            </a:pPr>
            <a:r>
              <a:rPr b="1" lang="it-IT" sz="2600" spc="-1" strike="noStrike">
                <a:solidFill>
                  <a:srgbClr val="1c1c1c"/>
                </a:solidFill>
                <a:latin typeface="Ubuntu Mono"/>
                <a:ea typeface="DejaVu Sans"/>
              </a:rPr>
              <a:t>stime &amp; stime32: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COND_SYSCALL(stime);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CONS_SYSCALL(stime32);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kernel/time/time.c: </a:t>
            </a:r>
            <a:r>
              <a:rPr b="1" lang="it-IT" sz="2600" spc="-1" strike="noStrike">
                <a:solidFill>
                  <a:srgbClr val="158466"/>
                </a:solidFill>
                <a:latin typeface="Ubuntu Mono"/>
                <a:ea typeface="DejaVu Sans"/>
              </a:rPr>
              <a:t>#ifdef CONFIG_STIME_SYSCALL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SYSCALL_DEFINE1(stime,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SYSCALL_DEFINE1(stime32,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kernel/time/Makefile:&lt;un-removable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no improvement...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59000"/>
          </a:bodyPr>
          <a:p>
            <a:pPr>
              <a:lnSpc>
                <a:spcPct val="100000"/>
              </a:lnSpc>
              <a:spcAft>
                <a:spcPts val="1142"/>
              </a:spcAft>
            </a:pPr>
            <a:r>
              <a:rPr b="1" lang="it-IT" sz="2600" spc="-1" strike="noStrike">
                <a:solidFill>
                  <a:srgbClr val="1c1c1c"/>
                </a:solidFill>
                <a:latin typeface="Ubuntu Mono"/>
                <a:ea typeface="DejaVu Sans"/>
              </a:rPr>
              <a:t>clock_nanosleep &amp; clock_nanosleep_time32: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COND_SYSCALL(clock_nanosleep);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COND_SYSCALL(clock_nanosleep_time32);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kernel/time/posix-timers.c:</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#ifdef CONFIG_CLOCKNANO_SYSCALL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SYSCALL_DEFINE(clock_nanosleep)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SYSCALL_DEFINE(clock_nanosleep_time32)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kernel/time/Makefile:&lt;un-removable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no improvement...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61000"/>
          </a:bodyPr>
          <a:p>
            <a:pPr>
              <a:lnSpc>
                <a:spcPct val="100000"/>
              </a:lnSpc>
              <a:spcAft>
                <a:spcPts val="1142"/>
              </a:spcAft>
            </a:pPr>
            <a:r>
              <a:rPr b="1" lang="it-IT" sz="2600" spc="-1" strike="noStrike">
                <a:solidFill>
                  <a:srgbClr val="1c1c1c"/>
                </a:solidFill>
                <a:latin typeface="Ubuntu Mono"/>
                <a:ea typeface="DejaVu Sans"/>
              </a:rPr>
              <a:t>old_select, select, pselect6, pselect6_time32 &amp; pselect6_time64: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COND_SYSCALL(old_select);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COND_SYSCALL_COMPAT(old_select);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COND_SYSCALL(select);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COND_SYSCALL_COMPAT(select);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COND_SYSCALL(pselect6n);</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r>
              <a:rPr b="1" lang="it-IT" sz="2600" spc="-1" strike="noStrike">
                <a:solidFill>
                  <a:srgbClr val="158466"/>
                </a:solidFill>
                <a:latin typeface="Ubuntu Mono"/>
                <a:ea typeface="DejaVu Sans"/>
              </a:rPr>
              <a:t>COND_SYSCALL_COMPAT(pselect6_time64);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COND_SYSCALL(pselect6_time32);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already conditional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COND_SYSCALL_COMPAT(pselect6_time32);</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5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51000"/>
          </a:bodyPr>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fs/select.c:    </a:t>
            </a:r>
            <a:r>
              <a:rPr b="1" lang="it-IT" sz="2600" spc="-1" strike="noStrike">
                <a:solidFill>
                  <a:srgbClr val="158466"/>
                </a:solidFill>
                <a:latin typeface="Ubuntu Mono"/>
                <a:ea typeface="DejaVu Sans"/>
              </a:rPr>
              <a:t>#ifdef CONFIG_XSELECT_SYSCALLS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SYSCALL_DEFINE1(old_select)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SYSCALL_DEFINE6(select)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SYSCALL_DEFINE6(pselect6)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SYSCALL_DEFINE6(pselect6_time32)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COMPAT_SYSCALL_DEFINE1(old_select)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COMPAT_SYSCALL_DEFINE6(select)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COMPAT_SYSCALL_DEFINE6(pselect6_time64)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COMPAT_SYSCALL_DEFINE6(pselect6_time32)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fs/Makefile:   &lt;un-removable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Total: Before=973988, After=973654, chg -0.03%</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200" spc="-1" strike="noStrike">
                <a:solidFill>
                  <a:srgbClr val="1c1c1c"/>
                </a:solidFill>
                <a:latin typeface="Ubuntu Mono"/>
                <a:ea typeface="DejaVu Sans"/>
              </a:rPr>
              <a:t>fallocate:</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kernel/sys_ni.c:    </a:t>
            </a:r>
            <a:r>
              <a:rPr b="1" lang="it-IT" sz="2200" spc="-1" strike="noStrike">
                <a:solidFill>
                  <a:srgbClr val="158466"/>
                </a:solidFill>
                <a:latin typeface="Ubuntu Mono"/>
                <a:ea typeface="DejaVu Sans"/>
              </a:rPr>
              <a:t>COND_SYSCALL(fallocate);</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fs/open.c:          </a:t>
            </a:r>
            <a:r>
              <a:rPr b="1" lang="it-IT" sz="2200" spc="-1" strike="noStrike">
                <a:solidFill>
                  <a:srgbClr val="158466"/>
                </a:solidFill>
                <a:latin typeface="Ubuntu Mono"/>
                <a:ea typeface="DejaVu Sans"/>
              </a:rPr>
              <a:t>#ifdef CONFIG_FALLOCATE_SYSCALL</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SYSCALL_DEFINE4(fallocate, ...) {...}</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58466"/>
                </a:solidFill>
                <a:latin typeface="Ubuntu Mono"/>
                <a:ea typeface="DejaVu Sans"/>
              </a:rPr>
              <a:t>#endif</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    </a:t>
            </a:r>
            <a:r>
              <a:rPr b="1" lang="it-IT" sz="2200" spc="-1" strike="noStrike">
                <a:solidFill>
                  <a:srgbClr val="1c1c1c"/>
                </a:solidFill>
                <a:latin typeface="Ubuntu Mono"/>
                <a:ea typeface="DejaVu Sans"/>
              </a:rPr>
              <a:t>fs/Makefile:        &lt;un-removable obj module&gt;</a:t>
            </a:r>
            <a:endParaRPr b="0" lang="it-IT" sz="2200" spc="-1" strike="noStrike">
              <a:latin typeface="Arial"/>
            </a:endParaRPr>
          </a:p>
          <a:p>
            <a:pPr>
              <a:lnSpc>
                <a:spcPct val="100000"/>
              </a:lnSpc>
              <a:spcAft>
                <a:spcPts val="1142"/>
              </a:spcAft>
            </a:pPr>
            <a:r>
              <a:rPr b="1" lang="it-IT" sz="2200" spc="-1" strike="noStrike">
                <a:solidFill>
                  <a:srgbClr val="1c1c1c"/>
                </a:solidFill>
                <a:latin typeface="Ubuntu Mono"/>
                <a:ea typeface="DejaVu Sans"/>
              </a:rPr>
              <a:t>Note: Total: Before=973988, After=973984, chg -0.00% (almost null gain)</a:t>
            </a:r>
            <a:endParaRPr b="0" lang="it-IT"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System Layout</a:t>
            </a:r>
            <a:endParaRPr b="0" lang="it-IT" sz="3200" spc="-1" strike="noStrike">
              <a:latin typeface="Arial"/>
            </a:endParaRPr>
          </a:p>
        </p:txBody>
      </p:sp>
      <p:sp>
        <p:nvSpPr>
          <p:cNvPr id="99" name="CustomShape 2"/>
          <p:cNvSpPr/>
          <p:nvPr/>
        </p:nvSpPr>
        <p:spPr>
          <a:xfrm>
            <a:off x="3816000" y="1944000"/>
            <a:ext cx="5830920" cy="4678920"/>
          </a:xfrm>
          <a:prstGeom prst="rect">
            <a:avLst/>
          </a:prstGeom>
          <a:noFill/>
          <a:ln>
            <a:noFill/>
          </a:ln>
        </p:spPr>
        <p:style>
          <a:lnRef idx="0"/>
          <a:fillRef idx="0"/>
          <a:effectRef idx="0"/>
          <a:fontRef idx="minor"/>
        </p:style>
        <p:txBody>
          <a:bodyPr lIns="0" rIns="0" tIns="0" bIns="0">
            <a:normAutofit fontScale="30000"/>
          </a:bodyPr>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size(bootloader)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deviceTree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size(bootloader)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kernel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size(DTB)</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FLASH_START_ADDRESS + size(bootldr)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filesystem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size(DTB) + size(kernel)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p:txBody>
      </p:sp>
      <p:sp>
        <p:nvSpPr>
          <p:cNvPr id="100" name="CustomShape 3"/>
          <p:cNvSpPr/>
          <p:nvPr/>
        </p:nvSpPr>
        <p:spPr>
          <a:xfrm>
            <a:off x="349920" y="1980000"/>
            <a:ext cx="3094920" cy="4678920"/>
          </a:xfrm>
          <a:prstGeom prst="rect">
            <a:avLst/>
          </a:prstGeom>
          <a:noFill/>
          <a:ln>
            <a:noFill/>
          </a:ln>
        </p:spPr>
        <p:style>
          <a:lnRef idx="0"/>
          <a:fillRef idx="0"/>
          <a:effectRef idx="0"/>
          <a:fontRef idx="minor"/>
        </p:style>
        <p:txBody>
          <a:bodyPr lIns="0" rIns="0" tIns="0" bIns="0">
            <a:normAutofit fontScale="95000"/>
          </a:bodyPr>
          <a:p>
            <a:pPr>
              <a:lnSpc>
                <a:spcPct val="100000"/>
              </a:lnSpc>
              <a:spcAft>
                <a:spcPts val="1142"/>
              </a:spcAft>
            </a:pPr>
            <a:r>
              <a:rPr b="1" lang="it-IT" sz="2600" spc="-1" strike="noStrike">
                <a:solidFill>
                  <a:srgbClr val="1c1c1c"/>
                </a:solidFill>
                <a:latin typeface="Ubuntu Mono"/>
                <a:ea typeface="DejaVu Sans"/>
              </a:rPr>
              <a:t>Note: the final value of size(bootldr) + size(DTB) + size(kernel) + size(filesystem) must be less or equal than size(FLASH).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On this microcontroller, the Flash starting address is 0x08000000.</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9000"/>
          </a:bodyPr>
          <a:p>
            <a:pPr>
              <a:lnSpc>
                <a:spcPct val="100000"/>
              </a:lnSpc>
              <a:spcAft>
                <a:spcPts val="1142"/>
              </a:spcAft>
            </a:pPr>
            <a:r>
              <a:rPr b="1" lang="it-IT" sz="2600" spc="-1" strike="noStrike">
                <a:solidFill>
                  <a:srgbClr val="1c1c1c"/>
                </a:solidFill>
                <a:latin typeface="Ubuntu Mono"/>
                <a:ea typeface="DejaVu Sans"/>
              </a:rPr>
              <a:t>old_mmap, old_shmctl, old_semctl, old_msgctl: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kernel/sys_ni.c:    </a:t>
            </a:r>
            <a:r>
              <a:rPr b="1" lang="it-IT" sz="2600" spc="-1" strike="noStrike">
                <a:solidFill>
                  <a:srgbClr val="158466"/>
                </a:solidFill>
                <a:latin typeface="Ubuntu Mono"/>
                <a:ea typeface="DejaVu Sans"/>
              </a:rPr>
              <a:t>COND_SYSCALL(old_mmap);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mm/mmap.c:          </a:t>
            </a:r>
            <a:r>
              <a:rPr b="1" lang="it-IT" sz="2600" spc="-1" strike="noStrike">
                <a:solidFill>
                  <a:srgbClr val="158466"/>
                </a:solidFill>
                <a:latin typeface="Ubuntu Mono"/>
                <a:ea typeface="DejaVu Sans"/>
              </a:rPr>
              <a:t>#ifdef CONFIG_OLDMMAP_SYSCALL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SYSCALL_DEFINE1(old_mmap,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mm/nommu.c:         </a:t>
            </a:r>
            <a:r>
              <a:rPr b="1" lang="it-IT" sz="2600" spc="-1" strike="noStrike">
                <a:solidFill>
                  <a:srgbClr val="158466"/>
                </a:solidFill>
                <a:latin typeface="Ubuntu Mono"/>
                <a:ea typeface="DejaVu Sans"/>
              </a:rPr>
              <a:t>#ifdef CONFIG_OLDMMAP_SYSCALL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SYSCALL_DEFINE1(old_mmap, ...)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58466"/>
                </a:solidFill>
                <a:latin typeface="Ubuntu Mono"/>
                <a:ea typeface="DejaVu Sans"/>
              </a:rPr>
              <a:t>#endif</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mm/Makefile:</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&lt;un-removable obj module&gt;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Actually, old_shmctl and old_msgctl are already not present in the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final kernel due to ipc communicaiton not being supported. Same goes for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old_semctl.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Note: Total: Before=973988, After=973936, chg -0.01%</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9000"/>
          </a:bodyPr>
          <a:p>
            <a:pPr>
              <a:lnSpc>
                <a:spcPct val="100000"/>
              </a:lnSpc>
              <a:spcAft>
                <a:spcPts val="1142"/>
              </a:spcAft>
            </a:pPr>
            <a:r>
              <a:rPr b="1" lang="it-IT" sz="2600" spc="-1" strike="noStrike">
                <a:solidFill>
                  <a:srgbClr val="1c1c1c"/>
                </a:solidFill>
                <a:latin typeface="Ubuntu Mono"/>
                <a:ea typeface="DejaVu Sans"/>
              </a:rPr>
              <a:t>Now, compiling with everything disabled produce the following result: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New kernel size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text</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data</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bss</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dec</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hex</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filename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972440</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87349</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42324</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1102113</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 10d121</a:t>
            </a: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build/stm32f401re/vmlinux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Bloat-o-meter gain calculation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add/remove: 0/14 grow/shrink: 7/2 up/down: 422/-2192 (-1770)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Function                                     old     new   delta</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sys_ppoll                                     98     304    +206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ptrace_request                              1152    1276    +124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ptrace_may_access                             36     120     +84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38000"/>
          </a:bodyPr>
          <a:p>
            <a:pPr>
              <a:lnSpc>
                <a:spcPct val="100000"/>
              </a:lnSpc>
              <a:spcAft>
                <a:spcPts val="1142"/>
              </a:spcAft>
            </a:pPr>
            <a:r>
              <a:rPr b="1" lang="it-IT" sz="2600" spc="-1" strike="noStrike">
                <a:solidFill>
                  <a:srgbClr val="1c1c1c"/>
                </a:solidFill>
                <a:latin typeface="Ubuntu Mono"/>
                <a:ea typeface="DejaVu Sans"/>
              </a:rPr>
              <a:t>sys_poll                                     130     132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split_vma                                    260     262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ptrace_resume                                152     154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ptrace_get_syscall_info                      282     284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sys_select                                     2       -      -2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sys_fallocate                                  4       -      -4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task_unlock.constprop                        270     240     -30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sys_old_select                                32       -     -32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sys_old_mmap                                  54       -     -54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sys_utimensat                                 80       -     -80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sys_gettimeofday                              80       -     -80</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6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7000"/>
          </a:bodyPr>
          <a:p>
            <a:pPr>
              <a:lnSpc>
                <a:spcPct val="100000"/>
              </a:lnSpc>
              <a:spcAft>
                <a:spcPts val="1142"/>
              </a:spcAft>
            </a:pPr>
            <a:r>
              <a:rPr b="1" lang="it-IT" sz="2600" spc="-1" strike="noStrike">
                <a:solidFill>
                  <a:srgbClr val="1c1c1c"/>
                </a:solidFill>
                <a:latin typeface="Ubuntu Mono"/>
                <a:ea typeface="DejaVu Sans"/>
              </a:rPr>
              <a:t>__ptrace_may_access                           80       -     -80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sys_settimeofday                             104       -    -104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exit_ptrace                                  108       2    -106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kern_select                                  112       -    -112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sys_times                                    116       -    -116</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sys_pselect6                                 132       -    -132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__ptrace_detach.part                         142       -    -142</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poll_select_finish                           264       -    -264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sys_ptrace                                   854       -    -854</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Total: Before=973988, After=972218, chg -0.18%</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7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Well... It is not that much of a saving... 1770 net bytes less... It would be really nice to completely remove the ptrace_request and almost doubling the gain that has been obtained.</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To further search between the implemented syscalls which one could be removed, a list of these can be retrieved by executing the following command:</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arm-linux-gnueabihf-objdump -S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build/stm32f401re/vmlinux | \</a:t>
            </a:r>
            <a:endParaRPr b="0" lang="it-IT" sz="2600" spc="-1" strike="noStrike">
              <a:latin typeface="Arial"/>
            </a:endParaRPr>
          </a:p>
          <a:p>
            <a:pPr algn="ctr">
              <a:lnSpc>
                <a:spcPct val="100000"/>
              </a:lnSpc>
              <a:spcAft>
                <a:spcPts val="1142"/>
              </a:spcAft>
            </a:pPr>
            <a:r>
              <a:rPr b="1" lang="it-IT" sz="2600" spc="-1" strike="noStrike">
                <a:solidFill>
                  <a:srgbClr val="1c1c1c"/>
                </a:solidFill>
                <a:latin typeface="Ubuntu Mono"/>
                <a:ea typeface="DejaVu Sans"/>
              </a:rPr>
              <a:t>grep "^[0-9\|a-f]\+ &lt;.*sys_.*&gt;:" | less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overall syscall remotion</a:t>
            </a:r>
            <a:endParaRPr b="0" lang="it-IT" sz="3200" spc="-1" strike="noStrike">
              <a:latin typeface="Arial"/>
            </a:endParaRPr>
          </a:p>
        </p:txBody>
      </p:sp>
      <p:sp>
        <p:nvSpPr>
          <p:cNvPr id="272"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Note: NOT ALL the lines are syscalls, but sure mostly are.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The syscall remotion way is quite long and it doesn't produce the hoped results.</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74"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it-IT" sz="2600" spc="-1" strike="noStrike">
                <a:solidFill>
                  <a:srgbClr val="1c1c1c"/>
                </a:solidFill>
                <a:latin typeface="Ubuntu Mono"/>
                <a:ea typeface="DejaVu Sans"/>
              </a:rPr>
              <a:t>Now, giving a look inside the disassembled code of the kernel, some ntp-related parts are still there, even after the ntp disabling...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What happens if the respective Makefile is modified in order to remove from the obj-y list the file?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In the case of the ptrace.o, it was not possible... Let's try it out on the ntp.o. In order to support the compile-out, new labels are introduced in the init/Kconfig:</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76"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45000"/>
          </a:bodyPr>
          <a:p>
            <a:pPr>
              <a:lnSpc>
                <a:spcPct val="100000"/>
              </a:lnSpc>
              <a:spcAft>
                <a:spcPts val="1142"/>
              </a:spcAft>
            </a:pPr>
            <a:r>
              <a:rPr b="1" lang="it-IT" sz="2600" spc="-1" strike="noStrike">
                <a:solidFill>
                  <a:srgbClr val="1c1c1c"/>
                </a:solidFill>
                <a:latin typeface="Ubuntu Mono"/>
                <a:ea typeface="DejaVu Sans"/>
              </a:rPr>
              <a:t>menuconfig COMPILE_INFRASTRUCTURE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bool "Enable object file inclusion"</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Remove the unused but still linked object files from the kernel</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to reduce memory footprint.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if COMPILE_INFRASTRUCTURE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config NTP_OBJ</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bool "Keep ntp.o file in linkage list"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default y</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help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  </a:t>
            </a:r>
            <a:r>
              <a:rPr b="1" lang="it-IT" sz="2600" spc="-1" strike="noStrike">
                <a:solidFill>
                  <a:srgbClr val="1c1c1c"/>
                </a:solidFill>
                <a:latin typeface="Ubuntu Mono"/>
                <a:ea typeface="DejaVu Sans"/>
              </a:rPr>
              <a:t>Keep linking the ntp.o file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endif # COMPILE_INFRASTRUCTURE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78"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35000"/>
          </a:bodyPr>
          <a:p>
            <a:pPr>
              <a:lnSpc>
                <a:spcPct val="100000"/>
              </a:lnSpc>
              <a:spcAft>
                <a:spcPts val="1142"/>
              </a:spcAft>
            </a:pPr>
            <a:r>
              <a:rPr b="1" lang="it-IT" sz="2600" spc="-1" strike="noStrike">
                <a:solidFill>
                  <a:srgbClr val="1c1c1c"/>
                </a:solidFill>
                <a:latin typeface="Ubuntu Mono"/>
                <a:ea typeface="DejaVu Sans"/>
              </a:rPr>
              <a:t>The kernel/time/Makefile is modified by splitting the list in a fixed one and a conditionally added element as shown:</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OLD obj-y LIST                                                 #</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obj-y += timekeeping.o ntp.o clocksource.o jiffies.o timer_list.o</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NEW obj-y LIST                                                 #</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obj-$(CONFIG_NTP_OBJ) += ntp.o</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obj-y += timekeeping.o clocksource.o jiffies.o timer_list.o</a:t>
            </a:r>
            <a:endParaRPr b="0" lang="it-IT" sz="2600" spc="-1" strike="noStrike">
              <a:latin typeface="Arial"/>
            </a:endParaRPr>
          </a:p>
          <a:p>
            <a:pPr>
              <a:lnSpc>
                <a:spcPct val="100000"/>
              </a:lnSpc>
              <a:spcAft>
                <a:spcPts val="1142"/>
              </a:spcAft>
            </a:pPr>
            <a:r>
              <a:rPr b="1" lang="it-IT" sz="2600" spc="-1" strike="noStrike">
                <a:solidFill>
                  <a:srgbClr val="158466"/>
                </a:solidFill>
                <a:latin typeface="Ubuntu Mono"/>
                <a:ea typeface="DejaVu Sans"/>
              </a:rPr>
              <a:t> </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Disabling it and recompiling, produce some errors, like the ptrace case:</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360000" y="360000"/>
            <a:ext cx="9358920" cy="898920"/>
          </a:xfrm>
          <a:prstGeom prst="rect">
            <a:avLst/>
          </a:prstGeom>
          <a:noFill/>
          <a:ln>
            <a:noFill/>
          </a:ln>
        </p:spPr>
        <p:style>
          <a:lnRef idx="0"/>
          <a:fillRef idx="0"/>
          <a:effectRef idx="0"/>
          <a:fontRef idx="minor"/>
        </p:style>
        <p:txBody>
          <a:bodyPr lIns="0" rIns="0" tIns="0" bIns="0" anchor="b">
            <a:noAutofit/>
          </a:bodyPr>
          <a:p>
            <a:pPr>
              <a:lnSpc>
                <a:spcPct val="100000"/>
              </a:lnSpc>
            </a:pPr>
            <a:r>
              <a:rPr b="1" lang="it-IT" sz="3200" spc="-1" strike="noStrike">
                <a:solidFill>
                  <a:srgbClr val="ffffff"/>
                </a:solidFill>
                <a:latin typeface="Ubuntu Mono"/>
                <a:ea typeface="DejaVu Sans"/>
              </a:rPr>
              <a:t>Kernel Tinyfication: obj-files compile out</a:t>
            </a:r>
            <a:endParaRPr b="0" lang="it-IT" sz="3200" spc="-1" strike="noStrike">
              <a:latin typeface="Arial"/>
            </a:endParaRPr>
          </a:p>
        </p:txBody>
      </p:sp>
      <p:sp>
        <p:nvSpPr>
          <p:cNvPr id="280" name="CustomShape 2"/>
          <p:cNvSpPr/>
          <p:nvPr/>
        </p:nvSpPr>
        <p:spPr>
          <a:xfrm>
            <a:off x="360000" y="1980000"/>
            <a:ext cx="9178920" cy="4678920"/>
          </a:xfrm>
          <a:prstGeom prst="rect">
            <a:avLst/>
          </a:prstGeom>
          <a:noFill/>
          <a:ln>
            <a:noFill/>
          </a:ln>
        </p:spPr>
        <p:style>
          <a:lnRef idx="0"/>
          <a:fillRef idx="0"/>
          <a:effectRef idx="0"/>
          <a:fontRef idx="minor"/>
        </p:style>
        <p:txBody>
          <a:bodyPr lIns="0" rIns="0" tIns="0" bIns="0">
            <a:normAutofit fontScale="26000"/>
          </a:bodyPr>
          <a:p>
            <a:pPr>
              <a:lnSpc>
                <a:spcPct val="100000"/>
              </a:lnSpc>
              <a:spcAft>
                <a:spcPts val="1142"/>
              </a:spcAft>
            </a:pPr>
            <a:r>
              <a:rPr b="1" lang="it-IT" sz="2600" spc="-1" strike="noStrike">
                <a:solidFill>
                  <a:srgbClr val="1c1c1c"/>
                </a:solidFill>
                <a:latin typeface="Ubuntu Mono"/>
                <a:ea typeface="DejaVu Sans"/>
              </a:rPr>
              <a:t>arm-linux-gnueabihf-ld: kernel/time/timekeeping.o: in function `timekeeping_update':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timekeeping.c:(.text+0x46e): undefined reference to `ntp_clear'</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timekeeping.c:(.text+0x472): undefined reference to `ntp_get_next_leap'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kernel/time/timekeeping.o: in function `accumulate_nsecs_to_secs.constprop.0':</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timekeeping.c:(.text+0x72e): undefined reference to `second_overflow'</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kernel/time/timekeeping.o: in function `timekeeping_advance':</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timekeeping.c:(.text+0x804): undefined reference to `ntp_tick_length'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timekeeping.c:(.text+0x832): undefined reference to `ntp_tick_length'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timekeeping.c:(.text+0xa90): undefined reference to `ntp_tick_length'</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kernel/time/timekeeping.o: in function `do_adjtimex':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timekeeping.c:(.text+0x200a): undefined reference to `__do_adjtimex'</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timekeeping.c:(.text+0x2032): undefined reference to `ntp_get_next_leap'</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arm-linux-gnueabihf-ld: kernel/time/timekeeping.o: in function `timekeeping_init':</a:t>
            </a:r>
            <a:endParaRPr b="0" lang="it-IT" sz="2600" spc="-1" strike="noStrike">
              <a:latin typeface="Arial"/>
            </a:endParaRPr>
          </a:p>
          <a:p>
            <a:pPr>
              <a:lnSpc>
                <a:spcPct val="100000"/>
              </a:lnSpc>
              <a:spcAft>
                <a:spcPts val="1142"/>
              </a:spcAft>
            </a:pPr>
            <a:r>
              <a:rPr b="1" lang="it-IT" sz="2600" spc="-1" strike="noStrike">
                <a:solidFill>
                  <a:srgbClr val="1c1c1c"/>
                </a:solidFill>
                <a:latin typeface="Ubuntu Mono"/>
                <a:ea typeface="DejaVu Sans"/>
              </a:rPr>
              <a:t>timekeeping.c:(.init.text+0xd2): undefined reference to `ntp_init'</a:t>
            </a:r>
            <a:endParaRPr b="0" lang="it-IT"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2021-12-07T12:08:23Z</dcterms:created>
  <dc:creator/>
  <dc:description/>
  <dc:language>it-IT</dc:language>
  <cp:lastModifiedBy/>
  <dcterms:modified xsi:type="dcterms:W3CDTF">2022-02-16T15:07:07Z</dcterms:modified>
  <cp:revision>82</cp:revision>
  <dc:subject/>
  <dc:title>Alizarin</dc:title>
</cp:coreProperties>
</file>