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4" r:id="rId2"/>
  </p:sldMasterIdLst>
  <p:sldIdLst>
    <p:sldId id="306" r:id="rId3"/>
  </p:sldIdLst>
  <p:sldSz cx="51206400" cy="38404800"/>
  <p:notesSz cx="6858000" cy="9144000"/>
  <p:defaultTextStyle>
    <a:defPPr>
      <a:defRPr lang="en-US"/>
    </a:defPPr>
    <a:lvl1pPr marL="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1pPr>
    <a:lvl2pPr marL="2150669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2pPr>
    <a:lvl3pPr marL="4301338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3pPr>
    <a:lvl4pPr marL="6452006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4pPr>
    <a:lvl5pPr marL="8602675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5pPr>
    <a:lvl6pPr marL="10753344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6pPr>
    <a:lvl7pPr marL="12904013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7pPr>
    <a:lvl8pPr marL="15054682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8pPr>
    <a:lvl9pPr marL="1720535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6BB"/>
    <a:srgbClr val="BF5700"/>
    <a:srgbClr val="DBEDF4"/>
    <a:srgbClr val="D9EBF2"/>
    <a:srgbClr val="E1E8EE"/>
    <a:srgbClr val="E5E8EE"/>
    <a:srgbClr val="DBE8EA"/>
    <a:srgbClr val="E2E5E8"/>
    <a:srgbClr val="E3EBF7"/>
    <a:srgbClr val="D3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2" autoAdjust="0"/>
    <p:restoredTop sz="94678"/>
  </p:normalViewPr>
  <p:slideViewPr>
    <p:cSldViewPr snapToGrid="0" snapToObjects="1" showGuides="1">
      <p:cViewPr>
        <p:scale>
          <a:sx n="30" d="100"/>
          <a:sy n="30" d="100"/>
        </p:scale>
        <p:origin x="600" y="-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1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COLUM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2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7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7512" userDrawn="1">
          <p15:clr>
            <a:srgbClr val="F26B43"/>
          </p15:clr>
        </p15:guide>
        <p15:guide id="5" pos="8664" userDrawn="1">
          <p15:clr>
            <a:srgbClr val="F26B43"/>
          </p15:clr>
        </p15:guide>
        <p15:guide id="6" pos="9096" userDrawn="1">
          <p15:clr>
            <a:srgbClr val="F26B43"/>
          </p15:clr>
        </p15:guide>
        <p15:guide id="7" pos="15312" userDrawn="1">
          <p15:clr>
            <a:srgbClr val="F26B43"/>
          </p15:clr>
        </p15:guide>
        <p15:guide id="8" pos="7944" userDrawn="1">
          <p15:clr>
            <a:srgbClr val="F26B43"/>
          </p15:clr>
        </p15:guide>
        <p15:guide id="9" pos="15768" userDrawn="1">
          <p15:clr>
            <a:srgbClr val="F26B43"/>
          </p15:clr>
        </p15:guide>
        <p15:guide id="10" pos="16488" userDrawn="1">
          <p15:clr>
            <a:srgbClr val="F26B43"/>
          </p15:clr>
        </p15:guide>
        <p15:guide id="11" pos="16920" userDrawn="1">
          <p15:clr>
            <a:srgbClr val="F26B43"/>
          </p15:clr>
        </p15:guide>
        <p15:guide id="12" pos="23136" userDrawn="1">
          <p15:clr>
            <a:srgbClr val="F26B43"/>
          </p15:clr>
        </p15:guide>
        <p15:guide id="13" pos="23568" userDrawn="1">
          <p15:clr>
            <a:srgbClr val="F26B43"/>
          </p15:clr>
        </p15:guide>
        <p15:guide id="14" pos="24288" userDrawn="1">
          <p15:clr>
            <a:srgbClr val="F26B43"/>
          </p15:clr>
        </p15:guide>
        <p15:guide id="15" pos="24720" userDrawn="1">
          <p15:clr>
            <a:srgbClr val="F26B43"/>
          </p15:clr>
        </p15:guide>
        <p15:guide id="16" pos="30960" userDrawn="1">
          <p15:clr>
            <a:srgbClr val="F26B43"/>
          </p15:clr>
        </p15:guide>
        <p15:guide id="17" pos="31392" userDrawn="1">
          <p15:clr>
            <a:srgbClr val="F26B43"/>
          </p15:clr>
        </p15:guide>
        <p15:guide id="18" orient="horz" pos="1152" userDrawn="1">
          <p15:clr>
            <a:srgbClr val="F26B43"/>
          </p15:clr>
        </p15:guide>
        <p15:guide id="19" orient="horz" pos="4320" userDrawn="1">
          <p15:clr>
            <a:srgbClr val="F26B43"/>
          </p15:clr>
        </p15:guide>
        <p15:guide id="20" orient="horz" pos="4032" userDrawn="1">
          <p15:clr>
            <a:srgbClr val="F26B43"/>
          </p15:clr>
        </p15:guide>
        <p15:guide id="21" orient="horz" pos="5184" userDrawn="1">
          <p15:clr>
            <a:srgbClr val="F26B43"/>
          </p15:clr>
        </p15:guide>
        <p15:guide id="22" orient="horz" pos="5472" userDrawn="1">
          <p15:clr>
            <a:srgbClr val="F26B43"/>
          </p15:clr>
        </p15:guide>
        <p15:guide id="23" orient="horz" pos="23328" userDrawn="1">
          <p15:clr>
            <a:srgbClr val="F26B43"/>
          </p15:clr>
        </p15:guide>
        <p15:guide id="24" orient="horz" pos="23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8640" userDrawn="1">
          <p15:clr>
            <a:srgbClr val="F26B43"/>
          </p15:clr>
        </p15:guide>
        <p15:guide id="5" pos="9072" userDrawn="1">
          <p15:clr>
            <a:srgbClr val="F26B43"/>
          </p15:clr>
        </p15:guide>
        <p15:guide id="6" pos="9792" userDrawn="1">
          <p15:clr>
            <a:srgbClr val="F26B43"/>
          </p15:clr>
        </p15:guide>
        <p15:guide id="7" pos="10224" userDrawn="1">
          <p15:clr>
            <a:srgbClr val="F26B43"/>
          </p15:clr>
        </p15:guide>
        <p15:guide id="8" pos="22032" userDrawn="1">
          <p15:clr>
            <a:srgbClr val="F26B43"/>
          </p15:clr>
        </p15:guide>
        <p15:guide id="9" pos="22440" userDrawn="1">
          <p15:clr>
            <a:srgbClr val="F26B43"/>
          </p15:clr>
        </p15:guide>
        <p15:guide id="10" pos="23184" userDrawn="1">
          <p15:clr>
            <a:srgbClr val="F26B43"/>
          </p15:clr>
        </p15:guide>
        <p15:guide id="11" pos="23616" userDrawn="1">
          <p15:clr>
            <a:srgbClr val="F26B43"/>
          </p15:clr>
        </p15:guide>
        <p15:guide id="12" pos="30960" userDrawn="1">
          <p15:clr>
            <a:srgbClr val="F26B43"/>
          </p15:clr>
        </p15:guide>
        <p15:guide id="13" pos="31392" userDrawn="1">
          <p15:clr>
            <a:srgbClr val="F26B43"/>
          </p15:clr>
        </p15:guide>
        <p15:guide id="14" orient="horz" pos="1152" userDrawn="1">
          <p15:clr>
            <a:srgbClr val="F26B43"/>
          </p15:clr>
        </p15:guide>
        <p15:guide id="15" orient="horz" pos="4032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  <p15:guide id="17" orient="horz" pos="5184" userDrawn="1">
          <p15:clr>
            <a:srgbClr val="F26B43"/>
          </p15:clr>
        </p15:guide>
        <p15:guide id="18" orient="horz" pos="5472" userDrawn="1">
          <p15:clr>
            <a:srgbClr val="F26B43"/>
          </p15:clr>
        </p15:guide>
        <p15:guide id="19" orient="horz" pos="23328" userDrawn="1">
          <p15:clr>
            <a:srgbClr val="F26B43"/>
          </p15:clr>
        </p15:guide>
        <p15:guide id="20" orient="horz" pos="2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9AE6D-D5B4-2ED7-2221-73527083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8CB509D-CE27-25C7-A588-B9DCB61ECB94}"/>
              </a:ext>
            </a:extLst>
          </p:cNvPr>
          <p:cNvSpPr txBox="1"/>
          <p:nvPr/>
        </p:nvSpPr>
        <p:spPr>
          <a:xfrm>
            <a:off x="39449450" y="35032909"/>
            <a:ext cx="9710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would like to thank Dr. David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Harwath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his guidance in audio representation and analysis techniques.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73C4CA7-4162-C021-3965-34098C1B480C}"/>
              </a:ext>
            </a:extLst>
          </p:cNvPr>
          <p:cNvSpPr/>
          <p:nvPr/>
        </p:nvSpPr>
        <p:spPr>
          <a:xfrm>
            <a:off x="1371600" y="7806039"/>
            <a:ext cx="11239500" cy="14637920"/>
          </a:xfrm>
          <a:prstGeom prst="roundRect">
            <a:avLst>
              <a:gd name="adj" fmla="val 6117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FAB9D7-7129-2CA6-F28A-7B9F060976E4}"/>
              </a:ext>
            </a:extLst>
          </p:cNvPr>
          <p:cNvSpPr/>
          <p:nvPr/>
        </p:nvSpPr>
        <p:spPr>
          <a:xfrm>
            <a:off x="1371600" y="27924368"/>
            <a:ext cx="11239500" cy="9108831"/>
          </a:xfrm>
          <a:prstGeom prst="roundRect">
            <a:avLst>
              <a:gd name="adj" fmla="val 10857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2FE04FC-625E-E93D-E503-2B0A72CDEEE5}"/>
              </a:ext>
            </a:extLst>
          </p:cNvPr>
          <p:cNvSpPr/>
          <p:nvPr/>
        </p:nvSpPr>
        <p:spPr>
          <a:xfrm>
            <a:off x="13748656" y="7806037"/>
            <a:ext cx="23665543" cy="14699735"/>
          </a:xfrm>
          <a:prstGeom prst="roundRect">
            <a:avLst>
              <a:gd name="adj" fmla="val 10006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9B51A53-4D3D-E7FC-2A55-267973063B31}"/>
              </a:ext>
            </a:extLst>
          </p:cNvPr>
          <p:cNvSpPr/>
          <p:nvPr/>
        </p:nvSpPr>
        <p:spPr>
          <a:xfrm>
            <a:off x="38878390" y="8112850"/>
            <a:ext cx="11266714" cy="13398951"/>
          </a:xfrm>
          <a:prstGeom prst="roundRect">
            <a:avLst>
              <a:gd name="adj" fmla="val 5912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548FFD3-B5AD-465C-66B8-E56E5A32832E}"/>
              </a:ext>
            </a:extLst>
          </p:cNvPr>
          <p:cNvSpPr/>
          <p:nvPr/>
        </p:nvSpPr>
        <p:spPr>
          <a:xfrm>
            <a:off x="13759541" y="23634248"/>
            <a:ext cx="23890047" cy="13473548"/>
          </a:xfrm>
          <a:prstGeom prst="roundRect">
            <a:avLst>
              <a:gd name="adj" fmla="val 6325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1977E2A-4C4D-C838-D9A4-A4AE295414D3}"/>
              </a:ext>
            </a:extLst>
          </p:cNvPr>
          <p:cNvSpPr/>
          <p:nvPr/>
        </p:nvSpPr>
        <p:spPr>
          <a:xfrm>
            <a:off x="38878390" y="22443958"/>
            <a:ext cx="11266714" cy="10270291"/>
          </a:xfrm>
          <a:prstGeom prst="roundRect">
            <a:avLst>
              <a:gd name="adj" fmla="val 6328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3738A8B-CA8C-673E-9687-5F3418AA3CF9}"/>
              </a:ext>
            </a:extLst>
          </p:cNvPr>
          <p:cNvSpPr/>
          <p:nvPr/>
        </p:nvSpPr>
        <p:spPr>
          <a:xfrm>
            <a:off x="38676942" y="33641519"/>
            <a:ext cx="11266714" cy="3396898"/>
          </a:xfrm>
          <a:prstGeom prst="roundRect">
            <a:avLst>
              <a:gd name="adj" fmla="val 11136"/>
            </a:avLst>
          </a:prstGeom>
          <a:noFill/>
          <a:ln w="101600">
            <a:solidFill>
              <a:srgbClr val="B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23BDB7-9E7B-AF6C-2743-2FF14C4B102C}"/>
              </a:ext>
            </a:extLst>
          </p:cNvPr>
          <p:cNvSpPr/>
          <p:nvPr/>
        </p:nvSpPr>
        <p:spPr>
          <a:xfrm>
            <a:off x="2444749" y="7131768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2B66F17-9DA0-40A2-B6C9-59209D4E33F4}"/>
              </a:ext>
            </a:extLst>
          </p:cNvPr>
          <p:cNvSpPr/>
          <p:nvPr/>
        </p:nvSpPr>
        <p:spPr>
          <a:xfrm>
            <a:off x="2408616" y="27209221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EFABEC3-96DB-53D8-EB9C-1E582EB5C016}"/>
              </a:ext>
            </a:extLst>
          </p:cNvPr>
          <p:cNvSpPr/>
          <p:nvPr/>
        </p:nvSpPr>
        <p:spPr>
          <a:xfrm>
            <a:off x="21056600" y="7131768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Design Solution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A27484D-AFE5-6575-754C-273671A51FFF}"/>
              </a:ext>
            </a:extLst>
          </p:cNvPr>
          <p:cNvSpPr/>
          <p:nvPr/>
        </p:nvSpPr>
        <p:spPr>
          <a:xfrm>
            <a:off x="39965147" y="21773253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9E46479-26F2-573D-9A55-7C241AEA1797}"/>
              </a:ext>
            </a:extLst>
          </p:cNvPr>
          <p:cNvSpPr/>
          <p:nvPr/>
        </p:nvSpPr>
        <p:spPr>
          <a:xfrm>
            <a:off x="39777307" y="33171451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EFEFBF-14D2-4FD6-D88C-7D96F28E65D3}"/>
              </a:ext>
            </a:extLst>
          </p:cNvPr>
          <p:cNvSpPr txBox="1"/>
          <p:nvPr/>
        </p:nvSpPr>
        <p:spPr>
          <a:xfrm>
            <a:off x="1954324" y="29866598"/>
            <a:ext cx="10074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Web Hosted: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Our product will be a web service similar in style to the GPT website, providing interactive data analysis via chat.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Flexible: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Users can input data in multiple formats, access chat history, and send language-based queries for insights.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Domain Adaptable: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system should allow plug and play of different LLM models as well as configuration of the information database.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C03ED-B06F-BE14-97E8-6B5F11E22710}"/>
              </a:ext>
            </a:extLst>
          </p:cNvPr>
          <p:cNvSpPr txBox="1"/>
          <p:nvPr/>
        </p:nvSpPr>
        <p:spPr>
          <a:xfrm>
            <a:off x="39471617" y="23676425"/>
            <a:ext cx="1041185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Early testing with data confirms system responsiveness and alignment with performance targets, including sub-2-minute response times and ≥70% precision.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Initial performance tests show the architecture meets key benchmarks for speed, accuracy, and scalability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work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includes adding more datasets to train the model on, optimizing RAG with improved hallucination detection and ranking mechanisms, and refining cost-aware deployment strategies for full-scale AWS migration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C5F40-6350-5837-75CB-2FA142AF3842}"/>
              </a:ext>
            </a:extLst>
          </p:cNvPr>
          <p:cNvSpPr txBox="1"/>
          <p:nvPr/>
        </p:nvSpPr>
        <p:spPr>
          <a:xfrm>
            <a:off x="39494053" y="13705384"/>
            <a:ext cx="9867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Accuracy Info: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Accuracy data about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Chart comparison between each iteration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E9C1FA-8D51-ADFD-E2CF-21C4F7CE8DBB}"/>
              </a:ext>
            </a:extLst>
          </p:cNvPr>
          <p:cNvSpPr txBox="1"/>
          <p:nvPr/>
        </p:nvSpPr>
        <p:spPr>
          <a:xfrm>
            <a:off x="14213099" y="8684872"/>
            <a:ext cx="23338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Underlying Theory: Retrieval-Augmented Generation (RAG):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RAG enhances LLM accuracy by grounding responses in retrieved, relevant information through semantic search and generative AI, reducing hallucinations.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5D8859-306C-BF4E-6D73-6E542E33689D}"/>
              </a:ext>
            </a:extLst>
          </p:cNvPr>
          <p:cNvSpPr txBox="1"/>
          <p:nvPr/>
        </p:nvSpPr>
        <p:spPr>
          <a:xfrm>
            <a:off x="1371600" y="1016000"/>
            <a:ext cx="33223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>
                <a:latin typeface="Arial" panose="020B0604020202020204" pitchFamily="34" charset="0"/>
                <a:cs typeface="Arial" panose="020B0604020202020204" pitchFamily="34" charset="0"/>
              </a:rPr>
              <a:t>Generative AI For Data Analysis (Name Pending, it will fill up two lines)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245D3-240F-B5A6-9084-B2D7312E24DB}"/>
              </a:ext>
            </a:extLst>
          </p:cNvPr>
          <p:cNvSpPr txBox="1"/>
          <p:nvPr/>
        </p:nvSpPr>
        <p:spPr>
          <a:xfrm>
            <a:off x="1371600" y="4788515"/>
            <a:ext cx="3185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Luca Macesanu, Aarin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Mhashelkar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Aayush Dwivedi,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Euni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Wu, Farhan Majid, Nick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Otwani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Kamyrin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Paiz 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Mentored by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Dr.Emmanuel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Tutuc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Industry Contact: Thomas Lai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89CF6-B7A6-BC0C-5B02-6E392668C527}"/>
              </a:ext>
            </a:extLst>
          </p:cNvPr>
          <p:cNvSpPr txBox="1"/>
          <p:nvPr/>
        </p:nvSpPr>
        <p:spPr>
          <a:xfrm>
            <a:off x="39743595" y="8700084"/>
            <a:ext cx="986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I/O: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Image of frontend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Image of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/o with or without frontend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6C732-AC53-FD0F-8D39-9B241868EEE9}"/>
              </a:ext>
            </a:extLst>
          </p:cNvPr>
          <p:cNvSpPr txBox="1"/>
          <p:nvPr/>
        </p:nvSpPr>
        <p:spPr>
          <a:xfrm>
            <a:off x="14075291" y="10404480"/>
            <a:ext cx="22576909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Operating Principles: </a:t>
            </a:r>
          </a:p>
          <a:p>
            <a:pPr marL="457200" indent="-457200" algn="l" fontAlgn="base">
              <a:spcBef>
                <a:spcPts val="300"/>
              </a:spcBef>
              <a:spcAft>
                <a:spcPts val="300"/>
              </a:spcAft>
              <a:buSzPct val="103000"/>
              <a:buFont typeface="System Font Regular"/>
              <a:buChar char="-"/>
            </a:pP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 Ingestion &amp; Routing: User questions via a web interface are sent to a scalable AWS backend.</a:t>
            </a:r>
          </a:p>
          <a:p>
            <a:pPr marL="457200" indent="-457200" algn="l" fontAlgn="base">
              <a:spcBef>
                <a:spcPts val="300"/>
              </a:spcBef>
              <a:spcAft>
                <a:spcPts val="300"/>
              </a:spcAft>
              <a:buFont typeface="System Font Regular"/>
              <a:buChar char="-"/>
            </a:pP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 Document Retrieval: The query is vectorized into a semantic embedding (BGE model) and used to find relevant document snippets within an indexed knowledge base (FAISS).</a:t>
            </a:r>
          </a:p>
          <a:p>
            <a:pPr marL="457200" indent="-457200" algn="l" fontAlgn="base">
              <a:spcBef>
                <a:spcPts val="300"/>
              </a:spcBef>
              <a:spcAft>
                <a:spcPts val="300"/>
              </a:spcAft>
              <a:buFont typeface="System Font Regular"/>
              <a:buChar char="-"/>
            </a:pP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Contextualized Response Generation: The user's query and the retrieved document snippets are combined into a prompt for the </a:t>
            </a:r>
            <a:r>
              <a:rPr lang="en-US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 model on AWS.</a:t>
            </a:r>
          </a:p>
          <a:p>
            <a:pPr marL="457200" indent="-457200" algn="l" fontAlgn="base">
              <a:spcBef>
                <a:spcPts val="300"/>
              </a:spcBef>
              <a:spcAft>
                <a:spcPts val="300"/>
              </a:spcAft>
              <a:buFont typeface="System Font Regular"/>
              <a:buChar char="-"/>
            </a:pP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Confidence-Driven Refinement: The generated response is evaluated for confidence. Low-confidence answers trigger automatic query refinement and regeneration (up to 3 attempts).</a:t>
            </a:r>
          </a:p>
          <a:p>
            <a:pPr marL="457200" indent="-457200" algn="l" fontAlgn="base">
              <a:spcBef>
                <a:spcPts val="300"/>
              </a:spcBef>
              <a:spcAft>
                <a:spcPts val="300"/>
              </a:spcAft>
              <a:buFont typeface="System Font Regular"/>
              <a:buChar char="-"/>
            </a:pP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&amp; Persistence: The final, confident answer is displayed to the user via the web interface and stored with metadata for future use.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10180A0D-BEC0-30A8-5188-F7EBB27ADAF2}"/>
              </a:ext>
            </a:extLst>
          </p:cNvPr>
          <p:cNvSpPr/>
          <p:nvPr/>
        </p:nvSpPr>
        <p:spPr>
          <a:xfrm>
            <a:off x="39881403" y="7340407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" name="Rounded Rectangle 51">
            <a:extLst>
              <a:ext uri="{FF2B5EF4-FFF2-40B4-BE49-F238E27FC236}">
                <a16:creationId xmlns:a16="http://schemas.microsoft.com/office/drawing/2014/main" id="{AB24818F-09B6-6041-3744-7EDA570F28B9}"/>
              </a:ext>
            </a:extLst>
          </p:cNvPr>
          <p:cNvSpPr/>
          <p:nvPr/>
        </p:nvSpPr>
        <p:spPr>
          <a:xfrm>
            <a:off x="21034827" y="22991876"/>
            <a:ext cx="9093200" cy="1404257"/>
          </a:xfrm>
          <a:prstGeom prst="roundRect">
            <a:avLst/>
          </a:prstGeom>
          <a:solidFill>
            <a:srgbClr val="BF57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RAG Module</a:t>
            </a:r>
          </a:p>
        </p:txBody>
      </p:sp>
      <p:sp>
        <p:nvSpPr>
          <p:cNvPr id="34" name="AutoShape 9">
            <a:extLst>
              <a:ext uri="{FF2B5EF4-FFF2-40B4-BE49-F238E27FC236}">
                <a16:creationId xmlns:a16="http://schemas.microsoft.com/office/drawing/2014/main" id="{1621ACA1-46AD-718C-5A8B-3F1459872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50800" y="1905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3" descr="Texas ECE Logo">
            <a:extLst>
              <a:ext uri="{FF2B5EF4-FFF2-40B4-BE49-F238E27FC236}">
                <a16:creationId xmlns:a16="http://schemas.microsoft.com/office/drawing/2014/main" id="{3696DF12-0307-D5B0-74C3-543D53063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03200" y="16744164"/>
            <a:ext cx="2763036" cy="27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2997813-30BC-78C0-B9DC-B853AB4B2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429" y="4100365"/>
            <a:ext cx="7106854" cy="26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AE126-294A-5DFB-1448-080DA17F082A}"/>
              </a:ext>
            </a:extLst>
          </p:cNvPr>
          <p:cNvSpPr txBox="1"/>
          <p:nvPr/>
        </p:nvSpPr>
        <p:spPr>
          <a:xfrm>
            <a:off x="1880827" y="8930605"/>
            <a:ext cx="10147547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Abstract: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project introduces a cloud-based platform that allows users to ask healthcare-related questions and receive precise, context-specific insights from extensive technical datasets. Utilizing a Retrieval-Augmented Generation (RAG) architecture, the system uses BGE embeddings to process and index domain-specific documents, retrieves pertinent information with the FAISS library, and produces accurate, grounded answers using the advanced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3 language model. The platform is engineered for flexibility, supporting multiple domains and scaling effectively to handle thousands of documents for Texas Instruments. Users can interact seamlessly through a user-friendly chat interface and are guaranteed rapid retrieval and accurate synthesis of information due to the robust backend architecture.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64A1B-6C49-E80D-31B9-5469C06D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02" y="18544194"/>
            <a:ext cx="10637995" cy="246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CD99FE-2782-AF85-E283-507BE081FE98}"/>
              </a:ext>
            </a:extLst>
          </p:cNvPr>
          <p:cNvSpPr txBox="1"/>
          <p:nvPr/>
        </p:nvSpPr>
        <p:spPr>
          <a:xfrm>
            <a:off x="14213099" y="15790153"/>
            <a:ext cx="21586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Aspects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Seamless web-hosted platform with an intuitive user interface. Scalable architecture on AWS enables adaptability to new data/LLMs.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A diagram of a computer&#10;&#10;AI-generated content may be incorrect.">
            <a:extLst>
              <a:ext uri="{FF2B5EF4-FFF2-40B4-BE49-F238E27FC236}">
                <a16:creationId xmlns:a16="http://schemas.microsoft.com/office/drawing/2014/main" id="{8123D250-9D15-29FB-4F38-CF066D2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776" y="16867371"/>
            <a:ext cx="15552732" cy="53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576"/>
      </p:ext>
    </p:extLst>
  </p:cSld>
  <p:clrMapOvr>
    <a:masterClrMapping/>
  </p:clrMapOvr>
</p:sld>
</file>

<file path=ppt/theme/theme1.xml><?xml version="1.0" encoding="utf-8"?>
<a:theme xmlns:a="http://schemas.openxmlformats.org/drawingml/2006/main" name="FOUR COLUMN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12740</TotalTime>
  <Words>549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System Font Regular</vt:lpstr>
      <vt:lpstr>FOUR COLUMN - 1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Luecke, Jenna C</dc:creator>
  <cp:lastModifiedBy>Aarin Mhashelkar</cp:lastModifiedBy>
  <cp:revision>118</cp:revision>
  <cp:lastPrinted>2018-05-29T17:54:30Z</cp:lastPrinted>
  <dcterms:created xsi:type="dcterms:W3CDTF">2018-05-04T16:01:53Z</dcterms:created>
  <dcterms:modified xsi:type="dcterms:W3CDTF">2025-04-17T01:45:29Z</dcterms:modified>
</cp:coreProperties>
</file>