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F0327-6B2D-4903-FEC1-CCAEA8476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3F5472-0CA2-7001-E691-A82D43ABE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F3F21-D0B6-2561-5083-BF47BE73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69D78F-8B09-6AB2-755E-DF3309C6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206106-4B6B-5954-6A32-8CF34FE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A54C4C-0D6F-5D9B-8992-340648D6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F0FC6B-AE46-20B6-1340-079ED6C2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A94C33-3BBD-7F1D-FA9A-BB8BA031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553764-014C-8B27-40F2-43127204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D716D-37E5-B9FC-1A21-9658D9B9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6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C7D4C5-347E-7F8A-5518-16DFF524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EC3CE5-14E7-E53E-9F17-799D7C73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844AB1-926D-CE1E-D22C-2A5B5E70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D63910-7CD0-EC38-4163-60547B5F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291BEA-C747-8BF2-A2DD-74D36F80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43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7A929-DF37-60BD-C984-2492233E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7E57C2-3096-B10F-4206-520617BC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EFE1F3-1D50-5FA5-9A4D-41F7AC00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E8BD57-F300-7E61-D855-6AFA19A5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B0A11A-C9A3-198B-48D4-6D26A0D0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8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63DF7-534C-7E75-EC42-D9672D22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2681A2-3240-6694-967F-E0D1FAD2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4795E8-60B1-1ED3-A23F-8E6B8A84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5B30F6-AF15-1AAB-CFA0-A4B83C87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08D0C4-FD9F-A91C-5B70-191E1B14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3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AAF18-67FE-F7A7-8B50-9E7D041D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A4F98C-9CB8-A53B-6947-C81DB76D5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FC764E-6701-A758-9908-4F96D00BB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A9CF5A-9FEC-1FAC-ADB7-81CC24A7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EC3EC0-6713-359B-1CBC-7CCC7B67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FF333F-7DF9-0A1E-2C2B-75F5D719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3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D1DAC-446E-B081-6E4E-AB63E5FC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361F05-904E-E62F-2E5E-A2C2B31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C12D50-B22F-58A7-C03C-B295BC53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3CCE15-3E60-AF93-9D94-8C1556A7B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CDB9B1-A2F4-726A-396F-6342E6726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9867CB-9CE8-9B07-8C4E-FE816E1E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A12C14D-82BE-C36E-6A36-2BD98D81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C0EEF9-914B-6FD1-3220-4178147F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35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F7AB4-DF25-9EFF-7DE6-F5AA963E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3CE4D1-28C7-1AD2-4137-B76B0251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D7E339-4797-1ADC-75E8-A0E72514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B700F8-77B3-50FE-D45D-5CFA7FC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02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717F069-75C9-71CE-CF09-72241B1C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E757BB-7A7C-8B6A-BCE0-87D46493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6BFF8F-4FA7-7A96-567F-320CDF71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43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1F896-1DC3-1B11-1D62-803B5F72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82412E-5186-C679-E8A1-9BEAB6333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226B28-2E73-23CC-70A2-DEF7FAED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3BDDEA-91E5-B0A1-B484-74F53067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3AF855-3BC8-87A9-99F0-3DB7521E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6A5451-36C0-7FBF-DFAC-682A58E7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5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095C2-50D7-0DF9-7393-B33B7FE4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17608B-F0F7-3AB4-B8D9-1B98AD074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9A4B74-C4A8-D0C2-C780-E0B91E89F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9DE753-74C5-BE42-4456-01ACFC90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311137-DF79-4AC9-3544-5B1BF402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369080-8894-D8FF-85B9-8CDDD263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45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6D9FC4-B52A-090E-C885-7F7B7940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9A7FCE-D2CE-1261-F807-896828D3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BB5210-773F-8F15-AB0A-0F299107E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3982-720F-40BB-8A2F-22F8575EC636}" type="datetimeFigureOut">
              <a:rPr lang="it-IT" smtClean="0"/>
              <a:t>05/03/2023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2B9537-6725-7CC9-EE08-D7BB2945C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6C55CB-DF5A-B5AE-103F-1901CF858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6BB1-A832-4F3B-9B87-2110FA5188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2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73C36-8337-66F5-BB63-EEF1AEB3F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b="1" dirty="0" err="1"/>
              <a:t>Epicode</a:t>
            </a:r>
            <a:r>
              <a:rPr lang="it-IT" sz="3600" b="1" dirty="0"/>
              <a:t> - Esercitazione 8 SQL progetto esame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8AA5E1-0053-FF96-454E-82DD14F3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Creazione di un modello di </a:t>
            </a:r>
            <a:r>
              <a:rPr lang="it-IT" dirty="0" err="1"/>
              <a:t>costing</a:t>
            </a:r>
            <a:r>
              <a:rPr lang="it-IT" dirty="0"/>
              <a:t> per il calcolo della marginalità dei prodotti per una Azienda metalmeccanica</a:t>
            </a:r>
          </a:p>
        </p:txBody>
      </p:sp>
    </p:spTree>
    <p:extLst>
      <p:ext uri="{BB962C8B-B14F-4D97-AF65-F5344CB8AC3E}">
        <p14:creationId xmlns:p14="http://schemas.microsoft.com/office/powerpoint/2010/main" val="160923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90C09-B1FF-2C84-858D-EA44AAD0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/>
              <a:t>Descrizione del progetto:</a:t>
            </a:r>
          </a:p>
          <a:p>
            <a:pPr marL="0" indent="0" algn="just">
              <a:buNone/>
            </a:pPr>
            <a:r>
              <a:rPr lang="it-IT" sz="2000" dirty="0"/>
              <a:t>A partire dalle seguenti tabelle/anagrafiche di partenza, sono state create delle tabelle relazionali per andare a calcolare la ripartizione dei costi diretti ed indiretti sui singoli prodotti venduti e, successivamente, secondo lo stesso principio, la relativa marginalità per prodotto.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Tabelle del database di partenza:</a:t>
            </a:r>
          </a:p>
          <a:p>
            <a:pPr>
              <a:buFontTx/>
              <a:buChar char="-"/>
            </a:pPr>
            <a:r>
              <a:rPr lang="it-IT" sz="2000" dirty="0"/>
              <a:t>Vendite (quali prodotti venduti, a quali clienti, a che prezzo unitario)</a:t>
            </a:r>
          </a:p>
          <a:p>
            <a:pPr>
              <a:buFontTx/>
              <a:buChar char="-"/>
            </a:pPr>
            <a:r>
              <a:rPr lang="it-IT" sz="2000" dirty="0"/>
              <a:t>Settori industriali (in che settori sono venduti i prodotti)</a:t>
            </a:r>
          </a:p>
          <a:p>
            <a:pPr>
              <a:buFontTx/>
              <a:buChar char="-"/>
            </a:pPr>
            <a:r>
              <a:rPr lang="it-IT" sz="2000" dirty="0"/>
              <a:t>Clienti (e relativo settore di appartenenza)</a:t>
            </a:r>
          </a:p>
          <a:p>
            <a:pPr>
              <a:buFontTx/>
              <a:buChar char="-"/>
            </a:pPr>
            <a:r>
              <a:rPr lang="it-IT" sz="2000" dirty="0"/>
              <a:t>Articoli (prodotti venduti e costo materia prima)</a:t>
            </a:r>
          </a:p>
          <a:p>
            <a:pPr>
              <a:buFontTx/>
              <a:buChar char="-"/>
            </a:pPr>
            <a:r>
              <a:rPr lang="it-IT" sz="2000" dirty="0"/>
              <a:t>Personale (elenco dipendenti, ruoli, costi)</a:t>
            </a:r>
          </a:p>
          <a:p>
            <a:pPr>
              <a:buFontTx/>
              <a:buChar char="-"/>
            </a:pPr>
            <a:r>
              <a:rPr lang="it-IT" sz="2000" dirty="0"/>
              <a:t>Macchinari (elenco macchine utilizzate e relativo ammortamento)</a:t>
            </a:r>
          </a:p>
          <a:p>
            <a:pPr>
              <a:buFontTx/>
              <a:buChar char="-"/>
            </a:pPr>
            <a:r>
              <a:rPr lang="it-IT" sz="2000" dirty="0"/>
              <a:t>Centri di costo (diretti e indiretti)</a:t>
            </a:r>
          </a:p>
          <a:p>
            <a:pPr>
              <a:buFontTx/>
              <a:buChar char="-"/>
            </a:pPr>
            <a:r>
              <a:rPr lang="it-IT" sz="2000" dirty="0"/>
              <a:t>Driver di ripartizione (regole per ripartire i costi)</a:t>
            </a:r>
          </a:p>
        </p:txBody>
      </p:sp>
    </p:spTree>
    <p:extLst>
      <p:ext uri="{BB962C8B-B14F-4D97-AF65-F5344CB8AC3E}">
        <p14:creationId xmlns:p14="http://schemas.microsoft.com/office/powerpoint/2010/main" val="29974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90C09-B1FF-2C84-858D-EA44AAD0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/>
              <a:t>Tabelle e relazioni di partenza: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548DD2F-F205-E8B9-4BA9-0067260B9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85" y="1058677"/>
            <a:ext cx="7978831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6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90C09-B1FF-2C84-858D-EA44AAD0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/>
              <a:t>Tabelle relazionali:</a:t>
            </a:r>
          </a:p>
          <a:p>
            <a:pPr marL="0" indent="0" algn="just">
              <a:buNone/>
            </a:pPr>
            <a:r>
              <a:rPr lang="it-IT" sz="2000" dirty="0"/>
              <a:t>Per arrivare al risultato finale, ovvero al calcolo della marginalità per prodotto, sono state create numerose tabelle relazionali a partire dalle tabelle di partenza; di seguito l’elenco di tutte le tabelle che compongono il database.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A27D82-15C4-7B70-C3E1-46CF7326B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1" y="2075625"/>
            <a:ext cx="3694539" cy="43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290C09-B1FF-2C84-858D-EA44AAD0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/>
              <a:t>Output:</a:t>
            </a:r>
          </a:p>
          <a:p>
            <a:pPr marL="0" indent="0" algn="just">
              <a:buNone/>
            </a:pPr>
            <a:r>
              <a:rPr lang="it-IT" sz="2000" dirty="0"/>
              <a:t>Per ottenere il risultato finale, si può concludere che tutto si basa sulle seguenti tabelle:</a:t>
            </a:r>
          </a:p>
          <a:p>
            <a:pPr algn="just">
              <a:buFontTx/>
              <a:buChar char="-"/>
            </a:pPr>
            <a:r>
              <a:rPr lang="it-IT" sz="2000" dirty="0"/>
              <a:t>Fatturato (per prodotto, è anche uno dei driver utilizzati per la ripartizione dei costi)</a:t>
            </a:r>
          </a:p>
          <a:p>
            <a:pPr algn="just">
              <a:buFontTx/>
              <a:buChar char="-"/>
            </a:pPr>
            <a:r>
              <a:rPr lang="it-IT" sz="2000" dirty="0"/>
              <a:t>Costo totale assoluto (sempre per prodotto, si basa su sotto tabelle in cui vengono calcolati tutti i costi, diretti, indiretti, macchinari e materiale)</a:t>
            </a:r>
          </a:p>
          <a:p>
            <a:pPr algn="just">
              <a:buFontTx/>
              <a:buChar char="-"/>
            </a:pPr>
            <a:r>
              <a:rPr lang="it-IT" sz="2000" dirty="0"/>
              <a:t>Quantità totale (venduta per prodotto, è uno dei driver utilizzati per la ripartizione dei costi)</a:t>
            </a:r>
          </a:p>
          <a:p>
            <a:pPr algn="just">
              <a:buFontTx/>
              <a:buChar char="-"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/>
              <a:t>Dalla combinazione quindi di Fatturato e Costo totale assoluto, si ottiene quindi il margine per prodotto:</a:t>
            </a:r>
          </a:p>
          <a:p>
            <a:pPr marL="0" indent="0">
              <a:buNone/>
            </a:pPr>
            <a:endParaRPr lang="it-IT" sz="2000" dirty="0"/>
          </a:p>
          <a:p>
            <a:pPr>
              <a:buFontTx/>
              <a:buChar char="-"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B5BA82-5ED9-F697-008E-4382B848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53" y="4103584"/>
            <a:ext cx="2455894" cy="25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Epicode - Esercitazione 8 SQL progetto esame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Mattera</dc:creator>
  <cp:lastModifiedBy>Luca Mattera</cp:lastModifiedBy>
  <cp:revision>8</cp:revision>
  <dcterms:created xsi:type="dcterms:W3CDTF">2023-03-05T09:21:49Z</dcterms:created>
  <dcterms:modified xsi:type="dcterms:W3CDTF">2023-03-05T10:17:29Z</dcterms:modified>
</cp:coreProperties>
</file>