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jL9t8DIADCyoCVuECmuuCXHGY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2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3" name="Google Shape;43;p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5" name="Google Shape;65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71" name="Google Shape;71;p2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7" name="Google Shape;77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4" name="Google Shape;84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3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9" name="Google Shape;99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3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11" Type="http://schemas.openxmlformats.org/officeDocument/2006/relationships/image" Target="../media/image30.pn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354595" y="1862395"/>
            <a:ext cx="3259720" cy="35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" sz="1600"/>
              <a:t>Final Project - FINTECH</a:t>
            </a:r>
            <a:endParaRPr sz="16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167576" y="364506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Emanuele Bellini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Vincent Karakoseian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Luca Meanti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Eddie Nevander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Guido Rossoni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970"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6820865" y="4548891"/>
            <a:ext cx="30567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Academic Year 2023-2024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170"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3332003" y="2086172"/>
            <a:ext cx="5440656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200"/>
              <a:t>ESTIMATING FINANCIAL NEEDS</a:t>
            </a:r>
            <a:endParaRPr b="1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2062543" y="22419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 sz="3200"/>
              <a:t>CLASSIFICATION</a:t>
            </a:r>
            <a:endParaRPr b="1" sz="3200"/>
          </a:p>
        </p:txBody>
      </p:sp>
      <p:sp>
        <p:nvSpPr>
          <p:cNvPr id="215" name="Google Shape;215;p10"/>
          <p:cNvSpPr txBox="1"/>
          <p:nvPr/>
        </p:nvSpPr>
        <p:spPr>
          <a:xfrm>
            <a:off x="149156" y="1997400"/>
            <a:ext cx="1993304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1" i="0" lang="it" sz="8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155645" y="240363"/>
            <a:ext cx="4857606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>
                <a:solidFill>
                  <a:schemeClr val="dk1"/>
                </a:solidFill>
              </a:rPr>
              <a:t>GOAL &amp; METHODOLOGY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1" name="Google Shape;221;p11"/>
          <p:cNvSpPr txBox="1"/>
          <p:nvPr>
            <p:ph type="title"/>
          </p:nvPr>
        </p:nvSpPr>
        <p:spPr>
          <a:xfrm>
            <a:off x="4492459" y="246862"/>
            <a:ext cx="3874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>
                <a:solidFill>
                  <a:schemeClr val="dk1"/>
                </a:solidFill>
              </a:rPr>
              <a:t>EVALUATION METRICS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217967" y="978196"/>
            <a:ext cx="4183912" cy="392943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>
            <p:ph idx="4294967295" type="body"/>
          </p:nvPr>
        </p:nvSpPr>
        <p:spPr>
          <a:xfrm>
            <a:off x="351075" y="1137250"/>
            <a:ext cx="39408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2670"/>
              <a:buNone/>
            </a:pPr>
            <a:r>
              <a:rPr b="1" lang="it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Goal: 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2670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315"/>
              <a:buChar char="●"/>
            </a:pPr>
            <a:r>
              <a:rPr lang="it" sz="15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Classify client investment preferences for</a:t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315"/>
              <a:buNone/>
            </a:pPr>
            <a:r>
              <a:rPr lang="it" sz="15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     'IncomeInvestment’</a:t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315"/>
              <a:buNone/>
            </a:pPr>
            <a:r>
              <a:rPr lang="it" sz="15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     'AccumulationInvestment'.</a:t>
            </a:r>
            <a:endParaRPr sz="15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2670"/>
              <a:buNone/>
            </a:pPr>
            <a:r>
              <a:rPr b="1" lang="it" sz="17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r>
              <a:rPr lang="it" sz="17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7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2670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315"/>
              <a:buChar char="●"/>
            </a:pPr>
            <a:r>
              <a:rPr lang="it" sz="15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Utilize 9 different classifiers;</a:t>
            </a:r>
            <a:endParaRPr sz="15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315"/>
              <a:buChar char="●"/>
            </a:pPr>
            <a:r>
              <a:rPr lang="it" sz="15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select the top 5 classifiers based on accuracy.</a:t>
            </a:r>
            <a:endParaRPr sz="15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315"/>
              <a:buChar char="●"/>
            </a:pPr>
            <a:r>
              <a:rPr lang="it" sz="1500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Perform majority voting (bagging) for the final prediction.</a:t>
            </a:r>
            <a:endParaRPr sz="15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492459" y="978197"/>
            <a:ext cx="4353832" cy="3922798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>
            <p:ph idx="4294967295" type="body"/>
          </p:nvPr>
        </p:nvSpPr>
        <p:spPr>
          <a:xfrm>
            <a:off x="4572000" y="1137225"/>
            <a:ext cx="44001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percentage of correct predictions.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proportion of true positive predictions to the total actual positives.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Considerations: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ensures overall prediction correctness.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was prioritized</a:t>
            </a: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ensure the model effectively identifies clients likely to invest, thereby </a:t>
            </a:r>
            <a:r>
              <a:rPr b="1"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reducing the risk of missing potential investors</a:t>
            </a: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857978" y="2537191"/>
            <a:ext cx="58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152400" y="250564"/>
            <a:ext cx="7225975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INVESTMENT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Matrices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12" title="ConfusionMatrix_II_KNN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15" y="1079923"/>
            <a:ext cx="1960550" cy="16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0065" y="988226"/>
            <a:ext cx="2372457" cy="177932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2365431" y="2524621"/>
            <a:ext cx="205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AdaBoost + Dec. Tree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7140" y="988213"/>
            <a:ext cx="2372457" cy="177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4574665" y="2529197"/>
            <a:ext cx="205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5265" y="1000729"/>
            <a:ext cx="2372457" cy="177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6860665" y="2529197"/>
            <a:ext cx="205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7">
            <a:alphaModFix/>
          </a:blip>
          <a:srcRect b="4554" l="0" r="0" t="6476"/>
          <a:stretch/>
        </p:blipFill>
        <p:spPr>
          <a:xfrm>
            <a:off x="0" y="3049430"/>
            <a:ext cx="2205200" cy="14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-285412" y="4472276"/>
            <a:ext cx="30000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Multi-layer Perceptron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12"/>
          <p:cNvPicPr preferRelativeResize="0"/>
          <p:nvPr/>
        </p:nvPicPr>
        <p:blipFill rotWithShape="1">
          <a:blip r:embed="rId8">
            <a:alphaModFix/>
          </a:blip>
          <a:srcRect b="0" l="0" r="0" t="4607"/>
          <a:stretch/>
        </p:blipFill>
        <p:spPr>
          <a:xfrm>
            <a:off x="1787575" y="3003252"/>
            <a:ext cx="2205200" cy="15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1847071" y="4466446"/>
            <a:ext cx="16638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Naive Bayes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08375" y="2927052"/>
            <a:ext cx="2205209" cy="16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/>
        </p:nvSpPr>
        <p:spPr>
          <a:xfrm>
            <a:off x="3486600" y="4512727"/>
            <a:ext cx="19035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Isolation Forest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25550" y="3003690"/>
            <a:ext cx="1856035" cy="15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5016175" y="4511852"/>
            <a:ext cx="24825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55125" y="2927052"/>
            <a:ext cx="2205200" cy="16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/>
        </p:nvSpPr>
        <p:spPr>
          <a:xfrm>
            <a:off x="7378375" y="4511852"/>
            <a:ext cx="24825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154673" y="445775"/>
            <a:ext cx="7537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INVESTMENT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Ensemble model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34467"/>
            <a:ext cx="41148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/>
        </p:nvSpPr>
        <p:spPr>
          <a:xfrm>
            <a:off x="489915" y="1952260"/>
            <a:ext cx="34737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Classifiers selected: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Multi-layer Perceptron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Isolation Forest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Trees + AdaBoost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302708" y="1966966"/>
            <a:ext cx="3527400" cy="2090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idx="1" type="body"/>
          </p:nvPr>
        </p:nvSpPr>
        <p:spPr>
          <a:xfrm>
            <a:off x="151075" y="442950"/>
            <a:ext cx="6738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INVESTMENT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analysis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21" y="1135860"/>
            <a:ext cx="6075425" cy="18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800" y="3055385"/>
            <a:ext cx="6075446" cy="18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/>
          <p:nvPr/>
        </p:nvSpPr>
        <p:spPr>
          <a:xfrm>
            <a:off x="6594056" y="1419227"/>
            <a:ext cx="2373300" cy="3002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Analyzing the distributions of the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most important features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after the classification has been performed, it emerged that the clients more prone to invest in an </a:t>
            </a:r>
            <a:r>
              <a:rPr b="0" i="0" lang="it" sz="1400" u="none" cap="none" strike="noStrike">
                <a:solidFill>
                  <a:srgbClr val="91C5A7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income product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are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older 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and have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greater wealth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than those less inclined to invest in these types of products.</a:t>
            </a:r>
            <a:endParaRPr b="0"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6536141" y="1193012"/>
            <a:ext cx="2431215" cy="350757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181431" y="283383"/>
            <a:ext cx="8482200" cy="846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ACCUMULATION INVESTMENT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Matrices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86" y="1130176"/>
            <a:ext cx="1886484" cy="157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503" y="1045354"/>
            <a:ext cx="2246956" cy="168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899" y="1024293"/>
            <a:ext cx="2296168" cy="17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7943" y="1149779"/>
            <a:ext cx="2043827" cy="15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3903" y="3039451"/>
            <a:ext cx="2205200" cy="16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31089" y="3033621"/>
            <a:ext cx="2205200" cy="16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35125" y="3039451"/>
            <a:ext cx="2205200" cy="165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69182" y="3125112"/>
            <a:ext cx="1839465" cy="15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76172" y="3048421"/>
            <a:ext cx="2205200" cy="165390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83" name="Google Shape;283;p15"/>
          <p:cNvSpPr txBox="1"/>
          <p:nvPr/>
        </p:nvSpPr>
        <p:spPr>
          <a:xfrm>
            <a:off x="857978" y="2537191"/>
            <a:ext cx="58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2365431" y="2524621"/>
            <a:ext cx="205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AdaBoost + Dec. Tree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4574665" y="2529197"/>
            <a:ext cx="205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6860665" y="2529197"/>
            <a:ext cx="205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-355748" y="4472276"/>
            <a:ext cx="30000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Multi-layer Perceptron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776735" y="4466446"/>
            <a:ext cx="16638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Naive Bayes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3416264" y="4512727"/>
            <a:ext cx="19035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Isolation Forest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4945839" y="4511852"/>
            <a:ext cx="24825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7308039" y="4511852"/>
            <a:ext cx="2482500" cy="51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72641" y="411775"/>
            <a:ext cx="8125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ACCUMULATION INVESTMENT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Ensemble model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15962"/>
            <a:ext cx="4224085" cy="3545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589075" y="1885313"/>
            <a:ext cx="34737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Classifiers selected: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Multi-layer Perceptron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Isolation Forest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Neighbours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Ex. Gradient Boosting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302708" y="1890766"/>
            <a:ext cx="3527400" cy="2090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71925" y="420551"/>
            <a:ext cx="82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ACCUMULATION INVESTMENT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Analysis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6607213" y="1389450"/>
            <a:ext cx="2224200" cy="266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Analyzing the distributions of the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most important features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after the classification, it emerged that the clients more prone to invest in an </a:t>
            </a:r>
            <a:r>
              <a:rPr b="0" i="0" lang="it" sz="1400" u="none" cap="none" strike="noStrike">
                <a:solidFill>
                  <a:srgbClr val="91C5A7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accumulation product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are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younger 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and have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less wealth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than those less inclined to invest in these types of products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02" y="1098615"/>
            <a:ext cx="6075450" cy="18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802" y="3012134"/>
            <a:ext cx="6075450" cy="182263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/>
          <p:nvPr/>
        </p:nvSpPr>
        <p:spPr>
          <a:xfrm>
            <a:off x="6550429" y="1249335"/>
            <a:ext cx="2337769" cy="345328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960004" y="2236633"/>
            <a:ext cx="4997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 sz="3500"/>
              <a:t>RECOMMENDATION</a:t>
            </a:r>
            <a:endParaRPr b="1" sz="3500"/>
          </a:p>
        </p:txBody>
      </p:sp>
      <p:sp>
        <p:nvSpPr>
          <p:cNvPr id="315" name="Google Shape;315;p18"/>
          <p:cNvSpPr txBox="1"/>
          <p:nvPr/>
        </p:nvSpPr>
        <p:spPr>
          <a:xfrm>
            <a:off x="149156" y="1997400"/>
            <a:ext cx="1993304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1" i="0" lang="it" sz="8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idx="4294967295" type="body"/>
          </p:nvPr>
        </p:nvSpPr>
        <p:spPr>
          <a:xfrm>
            <a:off x="430500" y="1401681"/>
            <a:ext cx="82830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36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rPr b="1" lang="it" sz="18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r>
              <a:rPr lang="it" sz="18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0" lvl="0" marL="1136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t/>
            </a:r>
            <a:endParaRPr sz="18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353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Font typeface="Roboto"/>
              <a:buChar char="○"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 personalized investment recommendations. </a:t>
            </a:r>
            <a:endParaRPr/>
          </a:p>
          <a:p>
            <a:pPr indent="-34353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Font typeface="Roboto"/>
              <a:buChar char="○"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client engagement and conversion by offering suitable </a:t>
            </a:r>
            <a:endParaRPr/>
          </a:p>
          <a:p>
            <a:pPr indent="0" lvl="1" marL="5708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investment products.</a:t>
            </a:r>
            <a:endParaRPr/>
          </a:p>
          <a:p>
            <a:pPr indent="-2286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Font typeface="Roboto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Font typeface="Roboto"/>
              <a:buNone/>
            </a:pPr>
            <a:r>
              <a:t/>
            </a:r>
            <a:endParaRPr sz="18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36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rPr b="1" lang="it" sz="18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r>
              <a:rPr lang="it" sz="18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/>
          </a:p>
          <a:p>
            <a:pPr indent="0" lvl="0" marL="1136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t/>
            </a:r>
            <a:endParaRPr sz="18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353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Font typeface="Roboto"/>
              <a:buChar char="○"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Propose the first corresponding product with an affordable risk profile </a:t>
            </a:r>
            <a:endParaRPr/>
          </a:p>
          <a:p>
            <a:pPr indent="0" lvl="1" marL="5708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aligned with the client's investment type.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353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Font typeface="Roboto"/>
              <a:buChar char="○"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potential buyers with no affordable product found, suggest the lowest-risk </a:t>
            </a:r>
            <a:endParaRPr/>
          </a:p>
          <a:p>
            <a:pPr indent="0" lvl="1" marL="5708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investment products as attractive alternatives to encourage reconsideration of </a:t>
            </a:r>
            <a:endParaRPr/>
          </a:p>
          <a:p>
            <a:pPr indent="0" lvl="1" marL="570865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"/>
              <a:buNone/>
            </a:pPr>
            <a:r>
              <a:rPr lang="it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investment.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19"/>
          <p:cNvSpPr txBox="1"/>
          <p:nvPr>
            <p:ph type="title"/>
          </p:nvPr>
        </p:nvSpPr>
        <p:spPr>
          <a:xfrm>
            <a:off x="155669" y="244895"/>
            <a:ext cx="4826853" cy="563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 sz="2800">
                <a:solidFill>
                  <a:schemeClr val="dk1"/>
                </a:solidFill>
              </a:rPr>
              <a:t>GOAL &amp; METHODOLOGY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30500" y="1406235"/>
            <a:ext cx="8202300" cy="144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30501" y="3084181"/>
            <a:ext cx="8202300" cy="189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/>
          <p:nvPr/>
        </p:nvSpPr>
        <p:spPr>
          <a:xfrm>
            <a:off x="0" y="-37214"/>
            <a:ext cx="9144000" cy="51807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"/>
          <p:cNvSpPr txBox="1"/>
          <p:nvPr>
            <p:ph type="title"/>
          </p:nvPr>
        </p:nvSpPr>
        <p:spPr>
          <a:xfrm>
            <a:off x="162940" y="255814"/>
            <a:ext cx="8306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2800"/>
              <a:buNone/>
            </a:pPr>
            <a:r>
              <a:rPr b="1" lang="it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RECOMMENDATION SYSTEM </a:t>
            </a:r>
            <a:br>
              <a:rPr b="1" lang="it" sz="2000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800">
                <a:solidFill>
                  <a:srgbClr val="0D0D0D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sz="1800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641115" y="2878849"/>
            <a:ext cx="2215591" cy="1256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The aim of this project is to develop a financial product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recommendation system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tailored to client-specific features.</a:t>
            </a:r>
            <a:endParaRPr b="0" i="0" sz="1400" u="none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4698543" y="2489544"/>
            <a:ext cx="392028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The project begins with an </a:t>
            </a:r>
            <a:r>
              <a:rPr b="1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exploratory analysis</a:t>
            </a:r>
            <a:r>
              <a:rPr b="0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dataset filtering</a:t>
            </a:r>
            <a:r>
              <a:rPr b="0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to eliminate less significant features, creating a refined dataset optimized for machine learning algorithms. Following this, we perform </a:t>
            </a:r>
            <a:r>
              <a:rPr b="1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customer profiling</a:t>
            </a:r>
            <a:r>
              <a:rPr b="0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, utilizing two labels to assess each client's investment propensity. The final stage involves generating </a:t>
            </a:r>
            <a:r>
              <a:rPr b="1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product recommendations</a:t>
            </a:r>
            <a:r>
              <a:rPr b="0" i="0" lang="it" sz="14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based on the client's risk profile.</a:t>
            </a:r>
            <a:endParaRPr b="0" i="0" sz="1200" u="none" cap="none" strike="noStrike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616551" y="1673098"/>
            <a:ext cx="22401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chemeClr val="lt2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-4" y="2300107"/>
            <a:ext cx="9144001" cy="85647"/>
          </a:xfrm>
          <a:prstGeom prst="rect">
            <a:avLst/>
          </a:prstGeom>
          <a:gradFill>
            <a:gsLst>
              <a:gs pos="0">
                <a:schemeClr val="accent1"/>
              </a:gs>
              <a:gs pos="19000">
                <a:schemeClr val="accent1"/>
              </a:gs>
              <a:gs pos="60000">
                <a:srgbClr val="67AA8A"/>
              </a:gs>
              <a:gs pos="100000">
                <a:srgbClr val="7CCC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5538607" y="1745576"/>
            <a:ext cx="22401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chemeClr val="accen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Procedure</a:t>
            </a: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1562793" y="2186248"/>
            <a:ext cx="315883" cy="315883"/>
          </a:xfrm>
          <a:prstGeom prst="ellipse">
            <a:avLst/>
          </a:prstGeom>
          <a:solidFill>
            <a:srgbClr val="71B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6516637" y="2196318"/>
            <a:ext cx="315883" cy="315883"/>
          </a:xfrm>
          <a:prstGeom prst="ellipse">
            <a:avLst/>
          </a:prstGeom>
          <a:solidFill>
            <a:srgbClr val="0E52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750" y="1291224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00" y="1291224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1266368" y="4225775"/>
            <a:ext cx="2287864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recommendation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5506643" y="4225775"/>
            <a:ext cx="2911312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Alternative recommendation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-10150" y="0"/>
            <a:ext cx="1148993" cy="14464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 txBox="1"/>
          <p:nvPr>
            <p:ph type="title"/>
          </p:nvPr>
        </p:nvSpPr>
        <p:spPr>
          <a:xfrm>
            <a:off x="158251" y="260590"/>
            <a:ext cx="7916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INVESTMENT </a:t>
            </a:r>
            <a:br>
              <a:rPr b="1" lang="it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104015" y="4162053"/>
            <a:ext cx="2612570" cy="5042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5351317" y="4184210"/>
            <a:ext cx="3073665" cy="5042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/>
        </p:nvSpPr>
        <p:spPr>
          <a:xfrm>
            <a:off x="1336484" y="4211611"/>
            <a:ext cx="2305285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recommendation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5538607" y="4225609"/>
            <a:ext cx="2836497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Alternative recommendation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650" y="1492963"/>
            <a:ext cx="3935850" cy="26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650" y="1427538"/>
            <a:ext cx="4033988" cy="26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/>
          <p:nvPr/>
        </p:nvSpPr>
        <p:spPr>
          <a:xfrm>
            <a:off x="-10150" y="0"/>
            <a:ext cx="1148993" cy="14464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 txBox="1"/>
          <p:nvPr>
            <p:ph type="title"/>
          </p:nvPr>
        </p:nvSpPr>
        <p:spPr>
          <a:xfrm>
            <a:off x="165085" y="266157"/>
            <a:ext cx="7634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it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ACCUMULATION INVESTMENT </a:t>
            </a:r>
            <a:br>
              <a:rPr b="1" lang="it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212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1104015" y="4162053"/>
            <a:ext cx="2612570" cy="5042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5351317" y="4184210"/>
            <a:ext cx="3073665" cy="5042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1785256" y="1997400"/>
            <a:ext cx="50754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200"/>
              <a:t>DATA </a:t>
            </a:r>
            <a:br>
              <a:rPr b="1" lang="it" sz="3200"/>
            </a:br>
            <a:r>
              <a:rPr b="1" lang="it" sz="3200"/>
              <a:t>EXPLORATION</a:t>
            </a:r>
            <a:endParaRPr b="1" sz="3200"/>
          </a:p>
        </p:txBody>
      </p:sp>
      <p:sp>
        <p:nvSpPr>
          <p:cNvPr id="156" name="Google Shape;156;p3"/>
          <p:cNvSpPr txBox="1"/>
          <p:nvPr/>
        </p:nvSpPr>
        <p:spPr>
          <a:xfrm>
            <a:off x="149156" y="1997400"/>
            <a:ext cx="180483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1" i="0" lang="it" sz="8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417671" y="1392603"/>
            <a:ext cx="8202338" cy="3016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r>
              <a:rPr b="0" i="0" lang="it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the model's accuracy in identifying clients with an above-average propensity to invest; standardize the data to ensure seamless integration with machine learning algorithms; enhance the model's generalization capabilities.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r>
              <a:rPr b="0" i="0" lang="it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it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 leveraging the correlation matrix; random Forest to determine feature importance ; log transformation to address asymmetric feature distributions; one-Hot Encoding and Min-Max scaling for data preparation; filter the dataset to focus on relevant clients.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175765" y="244895"/>
            <a:ext cx="4826853" cy="563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 sz="2800">
                <a:solidFill>
                  <a:schemeClr val="dk1"/>
                </a:solidFill>
              </a:rPr>
              <a:t>GOAL &amp; METHODOLOGY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462520" y="1302488"/>
            <a:ext cx="8202338" cy="116958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470831" y="3056675"/>
            <a:ext cx="8202338" cy="1403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180754" y="280336"/>
            <a:ext cx="5263116" cy="570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 sz="2800">
                <a:solidFill>
                  <a:schemeClr val="dk1"/>
                </a:solidFill>
              </a:rPr>
              <a:t>BEFORE DATA MODELING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0" y="1550225"/>
            <a:ext cx="4201100" cy="31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544" y="1550225"/>
            <a:ext cx="3938533" cy="31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/>
        </p:nvSpPr>
        <p:spPr>
          <a:xfrm>
            <a:off x="1678698" y="244982"/>
            <a:ext cx="180483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1" i="0" lang="it" sz="4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1596044" y="1085905"/>
            <a:ext cx="46385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new feature: Income/Wealth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6276280" y="1088971"/>
            <a:ext cx="180483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1" i="0" lang="it" sz="4800" u="none" cap="none" strike="noStrike">
                <a:solidFill>
                  <a:srgbClr val="73C6D7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2666754" y="192989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less correlated features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1678698" y="2208148"/>
            <a:ext cx="180483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1" i="0" lang="it" sz="4800" u="none" cap="none" strike="noStrike">
                <a:solidFill>
                  <a:srgbClr val="6091EA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1578945" y="3077061"/>
            <a:ext cx="5371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Logarithmic transformation on the asymmetric variables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276280" y="3349222"/>
            <a:ext cx="180483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1" i="0" lang="it" sz="4800" u="none" cap="none" strike="noStrike">
                <a:solidFill>
                  <a:srgbClr val="0145AC"/>
                </a:solidFill>
                <a:latin typeface="Montserrat"/>
                <a:ea typeface="Montserrat"/>
                <a:cs typeface="Montserrat"/>
                <a:sym typeface="Montserrat"/>
              </a:rPr>
              <a:t>04.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2692705" y="422765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78729" y="266161"/>
            <a:ext cx="4821865" cy="53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 sz="2800">
                <a:solidFill>
                  <a:schemeClr val="dk1"/>
                </a:solidFill>
              </a:rPr>
              <a:t>AFTER DATA MODELING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1545375"/>
            <a:ext cx="4222725" cy="316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25" y="1545375"/>
            <a:ext cx="3958825" cy="31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191713" y="275332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 sz="2800">
                <a:solidFill>
                  <a:schemeClr val="dk1"/>
                </a:solidFill>
              </a:rPr>
              <a:t>DATASET FILTERING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31175" y="1391450"/>
            <a:ext cx="6945000" cy="2808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original dataset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contains many clients labeled as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0 in both target variables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, IncomeInvestment and AccumulationInvestment.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balance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the dataset and slightly skew it towards the positive classes, we chose to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remove these clients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. This decision aims to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enhance the performance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of our classifier by mitigating the adverse effects their lack of purchasing interest could have.</a:t>
            </a:r>
            <a:endParaRPr b="0" i="0" sz="1400" u="none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The next slide demonstrates </a:t>
            </a:r>
            <a:r>
              <a:rPr b="1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notable improvements in the recall</a:t>
            </a:r>
            <a:r>
              <a:rPr b="0" i="0" lang="it" sz="1400" u="none" cap="none" strike="noStrike">
                <a:solidFill>
                  <a:srgbClr val="0D0D0D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indicator—our primary focus—for one of the selected classifiers, the multi-layer perceptron.</a:t>
            </a:r>
            <a:endParaRPr b="0" i="0" sz="1400" u="none" cap="none" strike="noStrike">
              <a:solidFill>
                <a:srgbClr val="0D0D0D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197030" y="255527"/>
            <a:ext cx="7038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it" sz="2800">
                <a:solidFill>
                  <a:schemeClr val="dk1"/>
                </a:solidFill>
              </a:rPr>
              <a:t>PERFORMANCE IMPROVEMENTS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97030" y="1154395"/>
            <a:ext cx="39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dataset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4637297" y="1154395"/>
            <a:ext cx="39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Filtered dataset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1479724" y="4331093"/>
            <a:ext cx="1653300" cy="556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Accuracy: 0.804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score: </a:t>
            </a:r>
            <a:r>
              <a:rPr b="1" i="0" lang="it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0.585</a:t>
            </a:r>
            <a:endParaRPr b="1" i="0" sz="1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793377" y="4331093"/>
            <a:ext cx="1765103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Accuracy: 0.753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score: </a:t>
            </a:r>
            <a:r>
              <a:rPr b="1" i="0" lang="it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0.75</a:t>
            </a:r>
            <a:endParaRPr b="1" i="0" sz="12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magine che contiene schermata, testo, software, Sistema operativo&#10;&#10;Descrizione generata automaticamente"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63" y="1447213"/>
            <a:ext cx="3705801" cy="2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>
            <a:off x="1000089" y="4352052"/>
            <a:ext cx="2612570" cy="5042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schermata, software, testo, Software multimediale&#10;&#10;Descrizione generata automaticamente" id="208" name="Google Shape;20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658" y="1433911"/>
            <a:ext cx="3835594" cy="287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/>
          <p:nvPr/>
        </p:nvSpPr>
        <p:spPr>
          <a:xfrm>
            <a:off x="5369643" y="4352051"/>
            <a:ext cx="2612570" cy="5042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ex</dc:creator>
</cp:coreProperties>
</file>