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1" r:id="rId4"/>
    <p:sldId id="258" r:id="rId5"/>
    <p:sldId id="259" r:id="rId6"/>
    <p:sldId id="260" r:id="rId7"/>
    <p:sldId id="262" r:id="rId8"/>
    <p:sldId id="264" r:id="rId9"/>
    <p:sldId id="266" r:id="rId10"/>
    <p:sldId id="267" r:id="rId11"/>
    <p:sldId id="268" r:id="rId12"/>
    <p:sldId id="265" r:id="rId13"/>
    <p:sldId id="269" r:id="rId14"/>
    <p:sldId id="270" r:id="rId15"/>
    <p:sldId id="271" r:id="rId16"/>
    <p:sldId id="272"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C3DB5-4026-4B84-8F57-54AA22AFDB62}" v="2120" dt="2023-01-14T14:02:37.019"/>
    <p1510:client id="{68308BF5-FB2D-497C-A89F-C1FB8C3677F7}" v="33" dt="2023-01-14T09:23:37.073"/>
    <p1510:client id="{B475E9CC-CB9F-4F87-BB23-B165B347AA8B}" v="292" dt="2023-01-14T16:04:44.275"/>
    <p1510:client id="{B8D1598B-8FD3-49B6-A90F-F401569AA62E}" v="124" dt="2023-01-14T16:20:11.675"/>
    <p1510:client id="{C788AC51-14A4-E64D-9CF5-DD0DAD990617}" v="5001" dt="2023-01-14T11:17:06.248"/>
    <p1510:client id="{D1555E51-C3F5-405E-8ECC-CE2DB547F659}" v="998" dt="2023-01-14T10:04:51.551"/>
    <p1510:client id="{F09D411D-C7FA-462C-9B39-C325B38C2F1A}" v="29" dt="2023-01-14T15:25:54.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88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594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2284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4842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027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53993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0291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4209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310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761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546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038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127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596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828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180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98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1370919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8.xml"/><Relationship Id="rId6" Type="http://schemas.microsoft.com/office/2017/06/relationships/model3d" Target="../media/model3d1.glb"/><Relationship Id="rId5" Type="http://schemas.openxmlformats.org/officeDocument/2006/relationships/slide" Target="slide2.xml"/><Relationship Id="rId4" Type="http://schemas.openxmlformats.org/officeDocument/2006/relationships/hyperlink" Target="https://pixabay.com/en/squares-boxes-cubes-3d-square-box-311941/"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slide" Target="slide12.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7/06/relationships/model3d" Target="../media/model3d1.glb"/></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4.png"/><Relationship Id="rId4" Type="http://schemas.microsoft.com/office/2017/06/relationships/model3d" Target="../media/model3d1.glb"/></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de-DE"/>
              <a:t>Laboratory </a:t>
            </a:r>
            <a:r>
              <a:rPr lang="de-DE" err="1"/>
              <a:t>of</a:t>
            </a:r>
            <a:r>
              <a:rPr lang="de-DE"/>
              <a:t> </a:t>
            </a:r>
            <a:r>
              <a:rPr lang="de-DE" err="1"/>
              <a:t>data</a:t>
            </a:r>
            <a:r>
              <a:rPr lang="de-DE"/>
              <a:t> </a:t>
            </a:r>
            <a:r>
              <a:rPr lang="de-DE" err="1"/>
              <a:t>science</a:t>
            </a:r>
            <a:r>
              <a:rPr lang="de-DE"/>
              <a:t> </a:t>
            </a:r>
          </a:p>
        </p:txBody>
      </p:sp>
      <p:sp>
        <p:nvSpPr>
          <p:cNvPr id="3" name="Sottotitolo 2"/>
          <p:cNvSpPr>
            <a:spLocks noGrp="1"/>
          </p:cNvSpPr>
          <p:nvPr>
            <p:ph type="subTitle" idx="1"/>
          </p:nvPr>
        </p:nvSpPr>
        <p:spPr>
          <a:xfrm>
            <a:off x="684212" y="3843867"/>
            <a:ext cx="3424882" cy="1947333"/>
          </a:xfrm>
        </p:spPr>
        <p:txBody>
          <a:bodyPr/>
          <a:lstStyle/>
          <a:p>
            <a:r>
              <a:rPr lang="de-DE" sz="2800" dirty="0">
                <a:solidFill>
                  <a:schemeClr val="tx1"/>
                </a:solidFill>
              </a:rPr>
              <a:t>Group 21</a:t>
            </a:r>
            <a:endParaRPr lang="it-IT" sz="2800">
              <a:solidFill>
                <a:schemeClr val="tx1"/>
              </a:solidFill>
            </a:endParaRPr>
          </a:p>
          <a:p>
            <a:r>
              <a:rPr lang="de-DE" sz="2800" dirty="0">
                <a:solidFill>
                  <a:schemeClr val="tx1"/>
                </a:solidFill>
              </a:rPr>
              <a:t>Giulia Calvo</a:t>
            </a:r>
            <a:endParaRPr lang="de-DE" sz="2800">
              <a:solidFill>
                <a:schemeClr val="tx1"/>
              </a:solidFill>
            </a:endParaRPr>
          </a:p>
          <a:p>
            <a:r>
              <a:rPr lang="de-DE" sz="2800" dirty="0">
                <a:solidFill>
                  <a:schemeClr val="tx1"/>
                </a:solidFill>
              </a:rPr>
              <a:t>Luca </a:t>
            </a:r>
            <a:r>
              <a:rPr lang="de-DE" sz="2800" dirty="0" err="1">
                <a:solidFill>
                  <a:schemeClr val="tx1"/>
                </a:solidFill>
              </a:rPr>
              <a:t>Palla</a:t>
            </a:r>
            <a:endParaRPr lang="de-DE" sz="2800">
              <a:solidFill>
                <a:schemeClr val="tx1"/>
              </a:solidFill>
            </a:endParaRPr>
          </a:p>
        </p:txBody>
      </p:sp>
      <p:pic>
        <p:nvPicPr>
          <p:cNvPr id="4" name="Immagine 4">
            <a:extLst>
              <a:ext uri="{FF2B5EF4-FFF2-40B4-BE49-F238E27FC236}">
                <a16:creationId xmlns:a16="http://schemas.microsoft.com/office/drawing/2014/main" id="{6DBE24F4-28CE-D92D-2584-5AC46F3A71D7}"/>
              </a:ext>
            </a:extLst>
          </p:cNvPr>
          <p:cNvPicPr>
            <a:picLocks noChangeAspect="1"/>
          </p:cNvPicPr>
          <p:nvPr/>
        </p:nvPicPr>
        <p:blipFill>
          <a:blip r:embed="rId2"/>
          <a:stretch>
            <a:fillRect/>
          </a:stretch>
        </p:blipFill>
        <p:spPr>
          <a:xfrm>
            <a:off x="8926946" y="3577109"/>
            <a:ext cx="2743200" cy="2797964"/>
          </a:xfrm>
          <a:prstGeom prst="rect">
            <a:avLst/>
          </a:prstGeom>
        </p:spPr>
      </p:pic>
    </p:spTree>
    <p:extLst>
      <p:ext uri="{BB962C8B-B14F-4D97-AF65-F5344CB8AC3E}">
        <p14:creationId xmlns:p14="http://schemas.microsoft.com/office/powerpoint/2010/main" val="3962583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957FBF-C17D-5729-A5D0-6E4899D8EB36}"/>
              </a:ext>
            </a:extLst>
          </p:cNvPr>
          <p:cNvSpPr>
            <a:spLocks noGrp="1"/>
          </p:cNvSpPr>
          <p:nvPr>
            <p:ph type="title"/>
          </p:nvPr>
        </p:nvSpPr>
        <p:spPr>
          <a:xfrm>
            <a:off x="2203563" y="186233"/>
            <a:ext cx="7784874" cy="631372"/>
          </a:xfrm>
        </p:spPr>
        <p:txBody>
          <a:bodyPr>
            <a:normAutofit/>
          </a:bodyPr>
          <a:lstStyle/>
          <a:p>
            <a:pPr algn="ctr"/>
            <a:r>
              <a:rPr lang="en-US" sz="2800" dirty="0"/>
              <a:t>2. SQL SERVER INTEGRATION SERVICES</a:t>
            </a:r>
            <a:endParaRPr lang="en-US" sz="2800" dirty="0">
              <a:ea typeface="+mj-lt"/>
              <a:cs typeface="+mj-lt"/>
            </a:endParaRPr>
          </a:p>
        </p:txBody>
      </p:sp>
      <p:sp>
        <p:nvSpPr>
          <p:cNvPr id="4" name="Segnaposto testo 3">
            <a:extLst>
              <a:ext uri="{FF2B5EF4-FFF2-40B4-BE49-F238E27FC236}">
                <a16:creationId xmlns:a16="http://schemas.microsoft.com/office/drawing/2014/main" id="{2C165795-1400-D393-B07A-DA990F96C8F8}"/>
              </a:ext>
            </a:extLst>
          </p:cNvPr>
          <p:cNvSpPr>
            <a:spLocks noGrp="1"/>
          </p:cNvSpPr>
          <p:nvPr>
            <p:ph type="body" sz="half" idx="2"/>
          </p:nvPr>
        </p:nvSpPr>
        <p:spPr>
          <a:xfrm>
            <a:off x="799365" y="939248"/>
            <a:ext cx="10595160" cy="624995"/>
          </a:xfrm>
        </p:spPr>
        <p:txBody>
          <a:bodyPr/>
          <a:lstStyle/>
          <a:p>
            <a:pPr algn="ctr"/>
            <a:r>
              <a:rPr lang="en-US" dirty="0">
                <a:solidFill>
                  <a:srgbClr val="FFFFFF"/>
                </a:solidFill>
              </a:rPr>
              <a:t>The second assignment asked: </a:t>
            </a:r>
            <a:r>
              <a:rPr lang="en-US" b="1" dirty="0">
                <a:solidFill>
                  <a:srgbClr val="FFFFFF"/>
                </a:solidFill>
              </a:rPr>
              <a:t>"</a:t>
            </a:r>
            <a:r>
              <a:rPr lang="en-US" b="1" dirty="0">
                <a:solidFill>
                  <a:schemeClr val="tx1"/>
                </a:solidFill>
                <a:ea typeface="+mn-lt"/>
                <a:cs typeface="+mn-lt"/>
              </a:rPr>
              <a:t>For each continent the ratio between correct answers of males and correct answers of females</a:t>
            </a:r>
            <a:r>
              <a:rPr lang="en-US" b="1" dirty="0">
                <a:solidFill>
                  <a:srgbClr val="FFFFFF"/>
                </a:solidFill>
              </a:rPr>
              <a:t>"</a:t>
            </a:r>
            <a:r>
              <a:rPr lang="en-US" dirty="0"/>
              <a:t> </a:t>
            </a:r>
            <a:endParaRPr lang="it-IT" dirty="0"/>
          </a:p>
        </p:txBody>
      </p:sp>
      <p:pic>
        <p:nvPicPr>
          <p:cNvPr id="5" name="Immagine 5">
            <a:extLst>
              <a:ext uri="{FF2B5EF4-FFF2-40B4-BE49-F238E27FC236}">
                <a16:creationId xmlns:a16="http://schemas.microsoft.com/office/drawing/2014/main" id="{2C360B20-A57C-AF2E-1B33-8978630D41A7}"/>
              </a:ext>
            </a:extLst>
          </p:cNvPr>
          <p:cNvPicPr>
            <a:picLocks noChangeAspect="1"/>
          </p:cNvPicPr>
          <p:nvPr/>
        </p:nvPicPr>
        <p:blipFill>
          <a:blip r:embed="rId2"/>
          <a:stretch>
            <a:fillRect/>
          </a:stretch>
        </p:blipFill>
        <p:spPr>
          <a:xfrm>
            <a:off x="5525985" y="2270836"/>
            <a:ext cx="6553200" cy="3478919"/>
          </a:xfrm>
          <a:prstGeom prst="rect">
            <a:avLst/>
          </a:prstGeom>
        </p:spPr>
      </p:pic>
      <p:sp>
        <p:nvSpPr>
          <p:cNvPr id="3" name="CasellaDiTesto 2">
            <a:extLst>
              <a:ext uri="{FF2B5EF4-FFF2-40B4-BE49-F238E27FC236}">
                <a16:creationId xmlns:a16="http://schemas.microsoft.com/office/drawing/2014/main" id="{9A3711C6-1556-DF4A-D436-F3F585BC4E79}"/>
              </a:ext>
            </a:extLst>
          </p:cNvPr>
          <p:cNvSpPr txBox="1"/>
          <p:nvPr/>
        </p:nvSpPr>
        <p:spPr>
          <a:xfrm>
            <a:off x="849086" y="1461270"/>
            <a:ext cx="4098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00050" indent="-400050" algn="l">
              <a:buFont typeface="+mj-lt"/>
              <a:buAutoNum type="romanLcPeriod"/>
            </a:pPr>
            <a:endParaRPr lang="it-IT"/>
          </a:p>
        </p:txBody>
      </p:sp>
      <p:sp>
        <p:nvSpPr>
          <p:cNvPr id="8" name="CasellaDiTesto 7">
            <a:extLst>
              <a:ext uri="{FF2B5EF4-FFF2-40B4-BE49-F238E27FC236}">
                <a16:creationId xmlns:a16="http://schemas.microsoft.com/office/drawing/2014/main" id="{FA38B9FA-65A4-9824-1DB8-60FE1DF4AEA0}"/>
              </a:ext>
            </a:extLst>
          </p:cNvPr>
          <p:cNvSpPr txBox="1"/>
          <p:nvPr/>
        </p:nvSpPr>
        <p:spPr>
          <a:xfrm>
            <a:off x="511041" y="1570620"/>
            <a:ext cx="4582886" cy="5078313"/>
          </a:xfrm>
          <a:prstGeom prst="rect">
            <a:avLst/>
          </a:prstGeom>
          <a:noFill/>
        </p:spPr>
        <p:txBody>
          <a:bodyPr wrap="square" rtlCol="0">
            <a:spAutoFit/>
          </a:bodyPr>
          <a:lstStyle/>
          <a:p>
            <a:pPr marL="400050" indent="-400050">
              <a:buFont typeface="+mj-lt"/>
              <a:buAutoNum type="romanLcPeriod"/>
            </a:pPr>
            <a:r>
              <a:rPr lang="it-IT"/>
              <a:t>From </a:t>
            </a:r>
            <a:r>
              <a:rPr lang="it-IT" err="1"/>
              <a:t>Answer's</a:t>
            </a:r>
            <a:r>
              <a:rPr lang="it-IT"/>
              <a:t> </a:t>
            </a:r>
            <a:r>
              <a:rPr lang="it-IT" err="1"/>
              <a:t>table</a:t>
            </a:r>
            <a:r>
              <a:rPr lang="it-IT"/>
              <a:t> </a:t>
            </a:r>
            <a:r>
              <a:rPr lang="it-IT" err="1"/>
              <a:t>UserId</a:t>
            </a:r>
            <a:r>
              <a:rPr lang="it-IT"/>
              <a:t> and </a:t>
            </a:r>
            <a:r>
              <a:rPr lang="it-IT" err="1"/>
              <a:t>IsCorrect</a:t>
            </a:r>
            <a:r>
              <a:rPr lang="it-IT"/>
              <a:t> </a:t>
            </a:r>
            <a:r>
              <a:rPr lang="it-IT" err="1"/>
              <a:t>were</a:t>
            </a:r>
            <a:r>
              <a:rPr lang="it-IT"/>
              <a:t> </a:t>
            </a:r>
            <a:r>
              <a:rPr lang="it-IT" err="1"/>
              <a:t>loaded</a:t>
            </a:r>
            <a:br>
              <a:rPr lang="it-IT"/>
            </a:br>
            <a:endParaRPr lang="it-IT"/>
          </a:p>
          <a:p>
            <a:pPr marL="400050" indent="-400050">
              <a:buFont typeface="+mj-lt"/>
              <a:buAutoNum type="romanLcPeriod"/>
            </a:pPr>
            <a:r>
              <a:rPr lang="it-IT"/>
              <a:t>With </a:t>
            </a:r>
            <a:r>
              <a:rPr lang="en-US"/>
              <a:t>Conditional</a:t>
            </a:r>
            <a:r>
              <a:rPr lang="it-IT"/>
              <a:t> Split, </a:t>
            </a:r>
            <a:r>
              <a:rPr lang="it-IT" err="1"/>
              <a:t>we</a:t>
            </a:r>
            <a:r>
              <a:rPr lang="it-IT"/>
              <a:t> </a:t>
            </a:r>
            <a:r>
              <a:rPr lang="it-IT" err="1"/>
              <a:t>separated</a:t>
            </a:r>
            <a:r>
              <a:rPr lang="it-IT"/>
              <a:t> </a:t>
            </a:r>
            <a:r>
              <a:rPr lang="it-IT" err="1"/>
              <a:t>correct</a:t>
            </a:r>
            <a:r>
              <a:rPr lang="it-IT"/>
              <a:t> from no </a:t>
            </a:r>
            <a:r>
              <a:rPr lang="it-IT" err="1"/>
              <a:t>correct</a:t>
            </a:r>
            <a:r>
              <a:rPr lang="it-IT"/>
              <a:t> </a:t>
            </a:r>
            <a:r>
              <a:rPr lang="it-IT" err="1"/>
              <a:t>answers</a:t>
            </a:r>
            <a:r>
              <a:rPr lang="it-IT"/>
              <a:t> to output </a:t>
            </a:r>
            <a:r>
              <a:rPr lang="it-IT" err="1"/>
              <a:t>only</a:t>
            </a:r>
            <a:r>
              <a:rPr lang="it-IT"/>
              <a:t> </a:t>
            </a:r>
            <a:r>
              <a:rPr lang="it-IT" err="1"/>
              <a:t>correct</a:t>
            </a:r>
            <a:r>
              <a:rPr lang="it-IT"/>
              <a:t> </a:t>
            </a:r>
            <a:r>
              <a:rPr lang="it-IT" err="1"/>
              <a:t>answers</a:t>
            </a:r>
            <a:endParaRPr lang="it-IT"/>
          </a:p>
          <a:p>
            <a:pPr marL="400050" indent="-400050">
              <a:buFont typeface="+mj-lt"/>
              <a:buAutoNum type="romanLcPeriod"/>
            </a:pPr>
            <a:r>
              <a:rPr lang="en-US"/>
              <a:t>With lookup function </a:t>
            </a:r>
            <a:r>
              <a:rPr lang="en-US" err="1"/>
              <a:t>GeoId</a:t>
            </a:r>
            <a:r>
              <a:rPr lang="en-US"/>
              <a:t> and Gender were loaded from User’s Table matching </a:t>
            </a:r>
            <a:r>
              <a:rPr lang="en-US" err="1"/>
              <a:t>UserId</a:t>
            </a:r>
            <a:endParaRPr lang="en-US"/>
          </a:p>
          <a:p>
            <a:pPr marL="400050" indent="-400050">
              <a:buFont typeface="+mj-lt"/>
              <a:buAutoNum type="romanLcPeriod"/>
            </a:pPr>
            <a:r>
              <a:rPr lang="en-US"/>
              <a:t>With Lookup function </a:t>
            </a:r>
            <a:r>
              <a:rPr lang="en-US" err="1"/>
              <a:t>Continente</a:t>
            </a:r>
            <a:r>
              <a:rPr lang="en-US"/>
              <a:t> was loaded from Geography’s Table matching </a:t>
            </a:r>
            <a:r>
              <a:rPr lang="en-US" err="1"/>
              <a:t>GeoId</a:t>
            </a:r>
            <a:endParaRPr lang="en-US"/>
          </a:p>
          <a:p>
            <a:pPr marL="400050" indent="-400050">
              <a:buFont typeface="+mj-lt"/>
              <a:buAutoNum type="romanLcPeriod"/>
            </a:pPr>
            <a:r>
              <a:rPr lang="en-US"/>
              <a:t>With conditional split, we divided the process for male and female</a:t>
            </a:r>
          </a:p>
          <a:p>
            <a:pPr marL="400050" indent="-400050">
              <a:buFont typeface="+mj-lt"/>
              <a:buAutoNum type="romanLcPeriod"/>
            </a:pPr>
            <a:r>
              <a:rPr lang="en-US"/>
              <a:t>Groping By continent, we counted the correct answer for male and female</a:t>
            </a:r>
          </a:p>
        </p:txBody>
      </p:sp>
    </p:spTree>
    <p:extLst>
      <p:ext uri="{BB962C8B-B14F-4D97-AF65-F5344CB8AC3E}">
        <p14:creationId xmlns:p14="http://schemas.microsoft.com/office/powerpoint/2010/main" val="103065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2D6390-0B80-D3A0-90B6-94E0F7D8EE83}"/>
              </a:ext>
            </a:extLst>
          </p:cNvPr>
          <p:cNvSpPr>
            <a:spLocks noGrp="1"/>
          </p:cNvSpPr>
          <p:nvPr>
            <p:ph type="title"/>
          </p:nvPr>
        </p:nvSpPr>
        <p:spPr>
          <a:xfrm>
            <a:off x="2725823" y="230534"/>
            <a:ext cx="6741796" cy="574965"/>
          </a:xfrm>
        </p:spPr>
        <p:txBody>
          <a:bodyPr>
            <a:normAutofit/>
          </a:bodyPr>
          <a:lstStyle/>
          <a:p>
            <a:pPr algn="ctr"/>
            <a:r>
              <a:rPr lang="en-US" sz="2800">
                <a:ea typeface="+mj-lt"/>
                <a:cs typeface="+mj-lt"/>
              </a:rPr>
              <a:t>2. SQL SERVER INTEGRATION SERVICES</a:t>
            </a:r>
            <a:endParaRPr lang="it-IT" sz="2800">
              <a:ea typeface="+mj-lt"/>
              <a:cs typeface="+mj-lt"/>
            </a:endParaRPr>
          </a:p>
        </p:txBody>
      </p:sp>
      <p:sp>
        <p:nvSpPr>
          <p:cNvPr id="4" name="Segnaposto testo 3">
            <a:extLst>
              <a:ext uri="{FF2B5EF4-FFF2-40B4-BE49-F238E27FC236}">
                <a16:creationId xmlns:a16="http://schemas.microsoft.com/office/drawing/2014/main" id="{81617C36-1630-90ED-8D0F-0212DBFF08FF}"/>
              </a:ext>
            </a:extLst>
          </p:cNvPr>
          <p:cNvSpPr>
            <a:spLocks noGrp="1"/>
          </p:cNvSpPr>
          <p:nvPr>
            <p:ph type="body" sz="half" idx="2"/>
          </p:nvPr>
        </p:nvSpPr>
        <p:spPr>
          <a:xfrm>
            <a:off x="707571" y="1760009"/>
            <a:ext cx="5029200" cy="3918087"/>
          </a:xfrm>
        </p:spPr>
        <p:txBody>
          <a:bodyPr>
            <a:normAutofit lnSpcReduction="10000"/>
          </a:bodyPr>
          <a:lstStyle/>
          <a:p>
            <a:pPr marL="400050" indent="-400050">
              <a:buFont typeface="+mj-lt"/>
              <a:buAutoNum type="romanLcPeriod" startAt="7"/>
            </a:pPr>
            <a:r>
              <a:rPr lang="en-US" sz="1800">
                <a:solidFill>
                  <a:schemeClr val="tx1"/>
                </a:solidFill>
              </a:rPr>
              <a:t>In order to compute the Merge, we ordered the results of the previous Phase for Continent</a:t>
            </a:r>
          </a:p>
          <a:p>
            <a:pPr marL="400050" indent="-400050">
              <a:buFont typeface="+mj-lt"/>
              <a:buAutoNum type="romanLcPeriod" startAt="7"/>
            </a:pPr>
            <a:r>
              <a:rPr lang="en-US" sz="1800">
                <a:solidFill>
                  <a:schemeClr val="tx1"/>
                </a:solidFill>
              </a:rPr>
              <a:t>We joined on Continent and took the </a:t>
            </a:r>
            <a:r>
              <a:rPr lang="en-US" sz="1800" err="1">
                <a:solidFill>
                  <a:schemeClr val="tx1"/>
                </a:solidFill>
              </a:rPr>
              <a:t>Is_correct</a:t>
            </a:r>
            <a:r>
              <a:rPr lang="en-US" sz="1800">
                <a:solidFill>
                  <a:schemeClr val="tx1"/>
                </a:solidFill>
              </a:rPr>
              <a:t> Count for male and female  </a:t>
            </a:r>
          </a:p>
          <a:p>
            <a:pPr marL="400050" indent="-400050">
              <a:buFont typeface="+mj-lt"/>
              <a:buAutoNum type="romanLcPeriod" startAt="7"/>
            </a:pPr>
            <a:r>
              <a:rPr lang="en-US" sz="1800">
                <a:solidFill>
                  <a:schemeClr val="tx1"/>
                </a:solidFill>
              </a:rPr>
              <a:t>With function Derived Column, we compute the delta between male and female as </a:t>
            </a:r>
            <a:r>
              <a:rPr lang="en-US" sz="1800">
                <a:solidFill>
                  <a:schemeClr val="tx1"/>
                </a:solidFill>
                <a:ea typeface="+mn-lt"/>
                <a:cs typeface="+mn-lt"/>
              </a:rPr>
              <a:t>(DT_DECIMAL,5)</a:t>
            </a:r>
            <a:r>
              <a:rPr lang="en-US" sz="1800" err="1">
                <a:solidFill>
                  <a:schemeClr val="tx1"/>
                </a:solidFill>
                <a:ea typeface="+mn-lt"/>
                <a:cs typeface="+mn-lt"/>
              </a:rPr>
              <a:t>IsCorrect_Male</a:t>
            </a:r>
            <a:r>
              <a:rPr lang="en-US" sz="1800">
                <a:solidFill>
                  <a:schemeClr val="tx1"/>
                </a:solidFill>
                <a:ea typeface="+mn-lt"/>
                <a:cs typeface="+mn-lt"/>
              </a:rPr>
              <a:t> / (DT_DECIMAL,5)</a:t>
            </a:r>
            <a:r>
              <a:rPr lang="en-US" sz="1800" err="1">
                <a:solidFill>
                  <a:schemeClr val="tx1"/>
                </a:solidFill>
                <a:ea typeface="+mn-lt"/>
                <a:cs typeface="+mn-lt"/>
              </a:rPr>
              <a:t>IsCorrect_female</a:t>
            </a:r>
            <a:endParaRPr lang="en-US" sz="1800">
              <a:solidFill>
                <a:schemeClr val="tx1"/>
              </a:solidFill>
              <a:ea typeface="+mn-lt"/>
              <a:cs typeface="+mn-lt"/>
            </a:endParaRPr>
          </a:p>
          <a:p>
            <a:pPr marL="400050" indent="-400050">
              <a:buFont typeface="+mj-lt"/>
              <a:buAutoNum type="romanLcPeriod" startAt="7"/>
            </a:pPr>
            <a:r>
              <a:rPr lang="en-US" sz="1800">
                <a:solidFill>
                  <a:schemeClr val="tx1"/>
                </a:solidFill>
                <a:ea typeface="+mn-lt"/>
                <a:cs typeface="+mn-lt"/>
              </a:rPr>
              <a:t>We wrote on the CSV Continent, </a:t>
            </a:r>
            <a:r>
              <a:rPr lang="en-US" sz="1800" err="1">
                <a:solidFill>
                  <a:schemeClr val="tx1"/>
                </a:solidFill>
                <a:ea typeface="+mn-lt"/>
                <a:cs typeface="+mn-lt"/>
              </a:rPr>
              <a:t>Is_correct</a:t>
            </a:r>
            <a:r>
              <a:rPr lang="en-US" sz="1800">
                <a:solidFill>
                  <a:schemeClr val="tx1"/>
                </a:solidFill>
                <a:ea typeface="+mn-lt"/>
                <a:cs typeface="+mn-lt"/>
              </a:rPr>
              <a:t> Female, </a:t>
            </a:r>
            <a:r>
              <a:rPr lang="en-US" sz="1800" err="1">
                <a:solidFill>
                  <a:schemeClr val="tx1"/>
                </a:solidFill>
                <a:ea typeface="+mn-lt"/>
                <a:cs typeface="+mn-lt"/>
              </a:rPr>
              <a:t>Is_correct</a:t>
            </a:r>
            <a:r>
              <a:rPr lang="en-US" sz="1800">
                <a:solidFill>
                  <a:schemeClr val="tx1"/>
                </a:solidFill>
                <a:ea typeface="+mn-lt"/>
                <a:cs typeface="+mn-lt"/>
              </a:rPr>
              <a:t> Male and Ratio </a:t>
            </a:r>
            <a:endParaRPr lang="it-IT" sz="1800">
              <a:solidFill>
                <a:schemeClr val="tx1"/>
              </a:solidFill>
            </a:endParaRPr>
          </a:p>
        </p:txBody>
      </p:sp>
      <p:pic>
        <p:nvPicPr>
          <p:cNvPr id="5" name="Immagine 5">
            <a:extLst>
              <a:ext uri="{FF2B5EF4-FFF2-40B4-BE49-F238E27FC236}">
                <a16:creationId xmlns:a16="http://schemas.microsoft.com/office/drawing/2014/main" id="{80E07950-2FA8-F258-1646-F9FE0A9B04B6}"/>
              </a:ext>
            </a:extLst>
          </p:cNvPr>
          <p:cNvPicPr>
            <a:picLocks noChangeAspect="1"/>
          </p:cNvPicPr>
          <p:nvPr/>
        </p:nvPicPr>
        <p:blipFill>
          <a:blip r:embed="rId2"/>
          <a:stretch>
            <a:fillRect/>
          </a:stretch>
        </p:blipFill>
        <p:spPr>
          <a:xfrm>
            <a:off x="6177851" y="1644318"/>
            <a:ext cx="5456382" cy="3816599"/>
          </a:xfrm>
          <a:prstGeom prst="rect">
            <a:avLst/>
          </a:prstGeom>
        </p:spPr>
      </p:pic>
    </p:spTree>
    <p:extLst>
      <p:ext uri="{BB962C8B-B14F-4D97-AF65-F5344CB8AC3E}">
        <p14:creationId xmlns:p14="http://schemas.microsoft.com/office/powerpoint/2010/main" val="279109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8" name="Group 50">
            <a:extLst>
              <a:ext uri="{FF2B5EF4-FFF2-40B4-BE49-F238E27FC236}">
                <a16:creationId xmlns:a16="http://schemas.microsoft.com/office/drawing/2014/main" id="{D7C08167-CFBF-4DCB-8E96-04970AB11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2" name="Straight Connector 51">
              <a:extLst>
                <a:ext uri="{FF2B5EF4-FFF2-40B4-BE49-F238E27FC236}">
                  <a16:creationId xmlns:a16="http://schemas.microsoft.com/office/drawing/2014/main" id="{82AB236E-3A06-4660-8CAC-76D68F90A5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9EDA09C-3BE4-42FE-9F11-C3AC64F2E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B8DC8663-F36E-48C0-AFDE-8DC2D7BD6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4D90957B-E13E-454D-B812-E6716E7DE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630C507-BE71-4AEB-ABDB-AC2BAB3DA6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69" name="Rectangle 57">
            <a:extLst>
              <a:ext uri="{FF2B5EF4-FFF2-40B4-BE49-F238E27FC236}">
                <a16:creationId xmlns:a16="http://schemas.microsoft.com/office/drawing/2014/main" id="{2BDB7F85-D796-4A23-94A0-EAB405E0B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olo 3">
            <a:extLst>
              <a:ext uri="{FF2B5EF4-FFF2-40B4-BE49-F238E27FC236}">
                <a16:creationId xmlns:a16="http://schemas.microsoft.com/office/drawing/2014/main" id="{7C5C53FD-3450-C87A-DA44-109179EA2705}"/>
              </a:ext>
            </a:extLst>
          </p:cNvPr>
          <p:cNvSpPr>
            <a:spLocks noGrp="1"/>
          </p:cNvSpPr>
          <p:nvPr>
            <p:ph type="title"/>
          </p:nvPr>
        </p:nvSpPr>
        <p:spPr>
          <a:xfrm>
            <a:off x="488563" y="662978"/>
            <a:ext cx="8635313" cy="1507067"/>
          </a:xfrm>
        </p:spPr>
        <p:txBody>
          <a:bodyPr vert="horz" lIns="91440" tIns="45720" rIns="91440" bIns="45720" rtlCol="0" anchor="ctr">
            <a:noAutofit/>
          </a:bodyPr>
          <a:lstStyle/>
          <a:p>
            <a:pPr algn="ctr"/>
            <a:r>
              <a:rPr lang="en-US" sz="4000" dirty="0"/>
              <a:t>3. SQL Server analysis services and Power BI analysis</a:t>
            </a:r>
            <a:endParaRPr lang="en-US" sz="4000"/>
          </a:p>
        </p:txBody>
      </p:sp>
      <p:sp>
        <p:nvSpPr>
          <p:cNvPr id="6" name="Segnaposto testo 5">
            <a:extLst>
              <a:ext uri="{FF2B5EF4-FFF2-40B4-BE49-F238E27FC236}">
                <a16:creationId xmlns:a16="http://schemas.microsoft.com/office/drawing/2014/main" id="{FA351558-E621-AC02-00F4-3541DEA57908}"/>
              </a:ext>
            </a:extLst>
          </p:cNvPr>
          <p:cNvSpPr>
            <a:spLocks noGrp="1"/>
          </p:cNvSpPr>
          <p:nvPr>
            <p:ph type="body" sz="half" idx="2"/>
          </p:nvPr>
        </p:nvSpPr>
        <p:spPr>
          <a:xfrm>
            <a:off x="684211" y="2140527"/>
            <a:ext cx="6731137" cy="3615267"/>
          </a:xfrm>
        </p:spPr>
        <p:txBody>
          <a:bodyPr vert="horz" lIns="91440" tIns="45720" rIns="91440" bIns="45720" rtlCol="0" anchor="ctr">
            <a:normAutofit/>
          </a:bodyPr>
          <a:lstStyle/>
          <a:p>
            <a:r>
              <a:rPr lang="en-US" sz="2000" dirty="0">
                <a:solidFill>
                  <a:schemeClr val="tx1"/>
                </a:solidFill>
              </a:rPr>
              <a:t>In the third and last phase </a:t>
            </a:r>
            <a:r>
              <a:rPr lang="en-US" sz="2000" dirty="0">
                <a:solidFill>
                  <a:schemeClr val="tx1"/>
                </a:solidFill>
                <a:ea typeface="+mn-lt"/>
                <a:cs typeface="+mn-lt"/>
              </a:rPr>
              <a:t>of the project we </a:t>
            </a:r>
            <a:r>
              <a:rPr lang="en-US" sz="2000" dirty="0">
                <a:solidFill>
                  <a:schemeClr val="tx1"/>
                </a:solidFill>
              </a:rPr>
              <a:t>focalized our attention on the creation of a cube structure which allowed us to answer some business questions with MDX language. </a:t>
            </a:r>
            <a:endParaRPr lang="it-IT">
              <a:solidFill>
                <a:schemeClr val="tx1"/>
              </a:solidFill>
            </a:endParaRPr>
          </a:p>
          <a:p>
            <a:r>
              <a:rPr lang="en-US" sz="2000" dirty="0">
                <a:solidFill>
                  <a:schemeClr val="tx1"/>
                </a:solidFill>
              </a:rPr>
              <a:t>After that some dashboard were created to give a visual </a:t>
            </a:r>
            <a:r>
              <a:rPr lang="en-US" sz="2000" dirty="0" err="1">
                <a:solidFill>
                  <a:schemeClr val="tx1"/>
                </a:solidFill>
              </a:rPr>
              <a:t>rappresentation</a:t>
            </a:r>
            <a:r>
              <a:rPr lang="en-US" sz="2000" dirty="0">
                <a:solidFill>
                  <a:schemeClr val="tx1"/>
                </a:solidFill>
              </a:rPr>
              <a:t> to several interesting aspect </a:t>
            </a:r>
            <a:r>
              <a:rPr lang="en-US" sz="2000" dirty="0" err="1">
                <a:solidFill>
                  <a:schemeClr val="tx1"/>
                </a:solidFill>
              </a:rPr>
              <a:t>regardings</a:t>
            </a:r>
            <a:r>
              <a:rPr lang="en-US" sz="2000" dirty="0">
                <a:solidFill>
                  <a:schemeClr val="tx1"/>
                </a:solidFill>
              </a:rPr>
              <a:t> the data.</a:t>
            </a:r>
            <a:endParaRPr lang="en-US">
              <a:solidFill>
                <a:schemeClr val="tx1"/>
              </a:solidFill>
            </a:endParaRPr>
          </a:p>
        </p:txBody>
      </p:sp>
      <p:pic>
        <p:nvPicPr>
          <p:cNvPr id="12" name="Immagine 11">
            <a:extLst>
              <a:ext uri="{FF2B5EF4-FFF2-40B4-BE49-F238E27FC236}">
                <a16:creationId xmlns:a16="http://schemas.microsoft.com/office/drawing/2014/main" id="{B55EF8E5-8A94-B3A2-649C-0C66C882AC97}"/>
              </a:ext>
            </a:extLst>
          </p:cNvPr>
          <p:cNvPicPr>
            <a:picLocks noChangeAspect="1"/>
          </p:cNvPicPr>
          <p:nvPr/>
        </p:nvPicPr>
        <p:blipFill rotWithShape="1">
          <a:blip r:embed="rId2">
            <a:extLst>
              <a:ext uri="{28A0092B-C50C-407E-A947-70E740481C1C}">
                <a14:useLocalDpi xmlns:a14="http://schemas.microsoft.com/office/drawing/2010/main" val="0"/>
              </a:ext>
            </a:extLst>
          </a:blip>
          <a:srcRect l="30094" r="24820" b="-2"/>
          <a:stretch/>
        </p:blipFill>
        <p:spPr>
          <a:xfrm>
            <a:off x="8820603" y="10"/>
            <a:ext cx="3371397" cy="4206230"/>
          </a:xfrm>
          <a:prstGeom prst="rect">
            <a:avLst/>
          </a:prstGeom>
          <a:effectLst>
            <a:innerShdw blurRad="57150" dist="38100" dir="14460000">
              <a:prstClr val="black">
                <a:alpha val="70000"/>
              </a:prstClr>
            </a:innerShdw>
          </a:effectLst>
        </p:spPr>
      </p:pic>
      <p:pic>
        <p:nvPicPr>
          <p:cNvPr id="10" name="Segnaposto contenuto 9">
            <a:extLst>
              <a:ext uri="{FF2B5EF4-FFF2-40B4-BE49-F238E27FC236}">
                <a16:creationId xmlns:a16="http://schemas.microsoft.com/office/drawing/2014/main" id="{53B466BE-7A48-A035-C020-EC9C5E9CBFA9}"/>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061" r="5" b="10071"/>
          <a:stretch/>
        </p:blipFill>
        <p:spPr>
          <a:xfrm>
            <a:off x="8820603" y="4206240"/>
            <a:ext cx="3368222" cy="2651760"/>
          </a:xfrm>
          <a:prstGeom prst="rect">
            <a:avLst/>
          </a:prstGeom>
          <a:effectLst>
            <a:innerShdw blurRad="57150" dist="38100" dir="14460000">
              <a:prstClr val="black">
                <a:alpha val="70000"/>
              </a:prstClr>
            </a:innerShdw>
          </a:effectLst>
        </p:spPr>
      </p:pic>
      <p:grpSp>
        <p:nvGrpSpPr>
          <p:cNvPr id="70" name="Group 59">
            <a:extLst>
              <a:ext uri="{FF2B5EF4-FFF2-40B4-BE49-F238E27FC236}">
                <a16:creationId xmlns:a16="http://schemas.microsoft.com/office/drawing/2014/main" id="{77DDCDD8-143F-41FD-A4BE-4A424229F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1" name="Straight Connector 60">
              <a:extLst>
                <a:ext uri="{FF2B5EF4-FFF2-40B4-BE49-F238E27FC236}">
                  <a16:creationId xmlns:a16="http://schemas.microsoft.com/office/drawing/2014/main" id="{097FB148-36BD-4DF5-AED7-F0EE776DC4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61">
              <a:extLst>
                <a:ext uri="{FF2B5EF4-FFF2-40B4-BE49-F238E27FC236}">
                  <a16:creationId xmlns:a16="http://schemas.microsoft.com/office/drawing/2014/main" id="{F69E5424-8C76-4C97-BCC8-57D9EEF390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141D80E0-0C02-40B8-ACF6-95AB990377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63">
              <a:extLst>
                <a:ext uri="{FF2B5EF4-FFF2-40B4-BE49-F238E27FC236}">
                  <a16:creationId xmlns:a16="http://schemas.microsoft.com/office/drawing/2014/main" id="{491EB48E-ACE3-4132-B26B-4F49093F00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77CE3CAA-34A8-4268-9EA2-AC393E07F2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m3d="http://schemas.microsoft.com/office/drawing/2017/model3d" Requires="am3d">
          <p:graphicFrame>
            <p:nvGraphicFramePr>
              <p:cNvPr id="2" name="3D Model 1" descr="Bullseye">
                <a:hlinkClick r:id="rId5" action="ppaction://hlinksldjump"/>
                <a:extLst>
                  <a:ext uri="{FF2B5EF4-FFF2-40B4-BE49-F238E27FC236}">
                    <a16:creationId xmlns:a16="http://schemas.microsoft.com/office/drawing/2014/main" id="{9E9FDE16-BDD8-345D-6B0D-45B8B5CD900F}"/>
                  </a:ext>
                </a:extLst>
              </p:cNvPr>
              <p:cNvGraphicFramePr>
                <a:graphicFrameLocks noChangeAspect="1"/>
              </p:cNvGraphicFramePr>
              <p:nvPr>
                <p:extLst>
                  <p:ext uri="{D42A27DB-BD31-4B8C-83A1-F6EECF244321}">
                    <p14:modId xmlns:p14="http://schemas.microsoft.com/office/powerpoint/2010/main" val="1809844414"/>
                  </p:ext>
                </p:extLst>
              </p:nvPr>
            </p:nvGraphicFramePr>
            <p:xfrm>
              <a:off x="7267658" y="5713050"/>
              <a:ext cx="906508" cy="918299"/>
            </p:xfrm>
            <a:graphic>
              <a:graphicData uri="http://schemas.microsoft.com/office/drawing/2017/model3d">
                <am3d:model3d r:embed="rId6">
                  <am3d:spPr>
                    <a:xfrm>
                      <a:off x="0" y="0"/>
                      <a:ext cx="906508" cy="918299"/>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x="1200000" ay="1800000" az="600000"/>
                    <am3d:postTrans dx="0" dy="0" dz="0"/>
                  </am3d:trans>
                  <am3d:raster rName="Office3DRenderer" rVer="16.0.8326">
                    <am3d:blip r:embed="rId7"/>
                  </am3d:raster>
                  <am3d:objViewport viewportSz="17855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Bullseye">
                <a:hlinkClick r:id="rId5" action="ppaction://hlinksldjump"/>
                <a:extLst>
                  <a:ext uri="{FF2B5EF4-FFF2-40B4-BE49-F238E27FC236}">
                    <a16:creationId xmlns:a16="http://schemas.microsoft.com/office/drawing/2014/main" id="{9E9FDE16-BDD8-345D-6B0D-45B8B5CD900F}"/>
                  </a:ext>
                </a:extLst>
              </p:cNvPr>
              <p:cNvPicPr>
                <a:picLocks noGrp="1" noRot="1" noChangeAspect="1" noMove="1" noResize="1" noEditPoints="1" noAdjustHandles="1" noChangeArrowheads="1" noChangeShapeType="1" noCrop="1"/>
              </p:cNvPicPr>
              <p:nvPr/>
            </p:nvPicPr>
            <p:blipFill>
              <a:blip r:embed="rId7"/>
              <a:stretch>
                <a:fillRect/>
              </a:stretch>
            </p:blipFill>
            <p:spPr>
              <a:xfrm>
                <a:off x="7267658" y="5713050"/>
                <a:ext cx="906508" cy="918299"/>
              </a:xfrm>
              <a:prstGeom prst="rect">
                <a:avLst/>
              </a:prstGeom>
            </p:spPr>
          </p:pic>
        </mc:Fallback>
      </mc:AlternateContent>
    </p:spTree>
    <p:extLst>
      <p:ext uri="{BB962C8B-B14F-4D97-AF65-F5344CB8AC3E}">
        <p14:creationId xmlns:p14="http://schemas.microsoft.com/office/powerpoint/2010/main" val="14359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A7B6822-299B-0769-F499-6D87787A93B2}"/>
              </a:ext>
            </a:extLst>
          </p:cNvPr>
          <p:cNvSpPr>
            <a:spLocks noGrp="1"/>
          </p:cNvSpPr>
          <p:nvPr>
            <p:ph idx="1"/>
          </p:nvPr>
        </p:nvSpPr>
        <p:spPr>
          <a:xfrm>
            <a:off x="766591" y="282958"/>
            <a:ext cx="10655642" cy="728904"/>
          </a:xfrm>
        </p:spPr>
        <p:txBody>
          <a:bodyPr>
            <a:noAutofit/>
          </a:bodyPr>
          <a:lstStyle/>
          <a:p>
            <a:pPr marL="0" indent="0" algn="ctr">
              <a:buNone/>
            </a:pPr>
            <a:r>
              <a:rPr lang="en-US" sz="2800" cap="all" dirty="0">
                <a:solidFill>
                  <a:schemeClr val="tx1"/>
                </a:solidFill>
                <a:ea typeface="+mn-lt"/>
                <a:cs typeface="+mn-lt"/>
              </a:rPr>
              <a:t>3. SQL SERVER ANALYSIS SERVICES AND POWER BI ANALYSIS</a:t>
            </a:r>
            <a:endParaRPr lang="it-IT" sz="2800">
              <a:solidFill>
                <a:schemeClr val="tx1"/>
              </a:solidFill>
            </a:endParaRPr>
          </a:p>
        </p:txBody>
      </p:sp>
      <p:sp>
        <p:nvSpPr>
          <p:cNvPr id="4" name="CasellaDiTesto 3">
            <a:extLst>
              <a:ext uri="{FF2B5EF4-FFF2-40B4-BE49-F238E27FC236}">
                <a16:creationId xmlns:a16="http://schemas.microsoft.com/office/drawing/2014/main" id="{89F9EFAE-DCF7-75D7-33FB-869EF77500C3}"/>
              </a:ext>
            </a:extLst>
          </p:cNvPr>
          <p:cNvSpPr txBox="1"/>
          <p:nvPr/>
        </p:nvSpPr>
        <p:spPr>
          <a:xfrm>
            <a:off x="597478" y="1163205"/>
            <a:ext cx="531668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In </a:t>
            </a:r>
            <a:r>
              <a:rPr lang="it-IT" dirty="0" err="1"/>
              <a:t>order</a:t>
            </a:r>
            <a:r>
              <a:rPr lang="it-IT" dirty="0"/>
              <a:t> to create the cube </a:t>
            </a:r>
            <a:r>
              <a:rPr lang="it-IT" dirty="0" err="1"/>
              <a:t>various</a:t>
            </a:r>
            <a:r>
              <a:rPr lang="it-IT" dirty="0"/>
              <a:t> steps </a:t>
            </a:r>
            <a:r>
              <a:rPr lang="it-IT" dirty="0" err="1"/>
              <a:t>were</a:t>
            </a:r>
            <a:r>
              <a:rPr lang="it-IT" dirty="0"/>
              <a:t> </a:t>
            </a:r>
            <a:r>
              <a:rPr lang="it-IT" dirty="0" err="1"/>
              <a:t>followed</a:t>
            </a:r>
            <a:r>
              <a:rPr lang="it-IT" dirty="0"/>
              <a:t>:</a:t>
            </a:r>
          </a:p>
          <a:p>
            <a:endParaRPr lang="it-IT" dirty="0"/>
          </a:p>
          <a:p>
            <a:pPr marL="342900" indent="-342900">
              <a:buAutoNum type="alphaLcPeriod"/>
            </a:pPr>
            <a:r>
              <a:rPr lang="it-IT" dirty="0" err="1"/>
              <a:t>As</a:t>
            </a:r>
            <a:r>
              <a:rPr lang="it-IT" dirty="0"/>
              <a:t> first a connection </a:t>
            </a:r>
            <a:r>
              <a:rPr lang="it-IT" dirty="0" err="1"/>
              <a:t>was</a:t>
            </a:r>
            <a:r>
              <a:rPr lang="it-IT" dirty="0"/>
              <a:t> </a:t>
            </a:r>
            <a:r>
              <a:rPr lang="it-IT" dirty="0" err="1"/>
              <a:t>created</a:t>
            </a:r>
            <a:r>
              <a:rPr lang="it-IT" dirty="0"/>
              <a:t> with the database </a:t>
            </a:r>
            <a:r>
              <a:rPr lang="it-IT" dirty="0" err="1"/>
              <a:t>origin</a:t>
            </a:r>
            <a:r>
              <a:rPr lang="it-IT" dirty="0"/>
              <a:t> source so </a:t>
            </a:r>
            <a:r>
              <a:rPr lang="it-IT" dirty="0" err="1"/>
              <a:t>that</a:t>
            </a:r>
            <a:r>
              <a:rPr lang="it-IT" dirty="0"/>
              <a:t> data </a:t>
            </a:r>
            <a:r>
              <a:rPr lang="it-IT" dirty="0" err="1"/>
              <a:t>were</a:t>
            </a:r>
            <a:r>
              <a:rPr lang="it-IT" dirty="0"/>
              <a:t> </a:t>
            </a:r>
            <a:r>
              <a:rPr lang="it-IT" dirty="0" err="1"/>
              <a:t>imported</a:t>
            </a:r>
            <a:br>
              <a:rPr lang="it-IT" dirty="0"/>
            </a:br>
            <a:endParaRPr lang="it-IT" dirty="0"/>
          </a:p>
          <a:p>
            <a:pPr marL="342900" indent="-342900">
              <a:buAutoNum type="alphaLcPeriod"/>
            </a:pPr>
            <a:r>
              <a:rPr lang="it-IT" dirty="0" err="1"/>
              <a:t>As</a:t>
            </a:r>
            <a:r>
              <a:rPr lang="it-IT" dirty="0"/>
              <a:t> second a </a:t>
            </a:r>
            <a:r>
              <a:rPr lang="it-IT" dirty="0" err="1"/>
              <a:t>view</a:t>
            </a:r>
            <a:r>
              <a:rPr lang="it-IT" dirty="0"/>
              <a:t> </a:t>
            </a:r>
            <a:r>
              <a:rPr lang="it-IT" dirty="0" err="1"/>
              <a:t>was</a:t>
            </a:r>
            <a:r>
              <a:rPr lang="it-IT" dirty="0"/>
              <a:t> </a:t>
            </a:r>
            <a:r>
              <a:rPr lang="it-IT" dirty="0" err="1"/>
              <a:t>created</a:t>
            </a:r>
            <a:r>
              <a:rPr lang="it-IT" dirty="0"/>
              <a:t> for </a:t>
            </a:r>
            <a:r>
              <a:rPr lang="it-IT" dirty="0" err="1"/>
              <a:t>each</a:t>
            </a:r>
            <a:r>
              <a:rPr lang="it-IT" dirty="0"/>
              <a:t> </a:t>
            </a:r>
            <a:r>
              <a:rPr lang="it-IT" dirty="0" err="1"/>
              <a:t>table</a:t>
            </a:r>
            <a:r>
              <a:rPr lang="it-IT" dirty="0"/>
              <a:t> </a:t>
            </a:r>
            <a:r>
              <a:rPr lang="it-IT" dirty="0" err="1"/>
              <a:t>imported</a:t>
            </a:r>
            <a:br>
              <a:rPr lang="it-IT" dirty="0"/>
            </a:br>
            <a:endParaRPr lang="it-IT" dirty="0"/>
          </a:p>
          <a:p>
            <a:pPr marL="342900" indent="-342900">
              <a:buAutoNum type="alphaLcPeriod"/>
            </a:pPr>
            <a:r>
              <a:rPr lang="it-IT" dirty="0"/>
              <a:t>In </a:t>
            </a:r>
            <a:r>
              <a:rPr lang="it-IT" dirty="0" err="1"/>
              <a:t>third</a:t>
            </a:r>
            <a:r>
              <a:rPr lang="it-IT" dirty="0"/>
              <a:t> step </a:t>
            </a:r>
            <a:r>
              <a:rPr lang="it-IT" dirty="0" err="1"/>
              <a:t>dimensions</a:t>
            </a:r>
            <a:r>
              <a:rPr lang="it-IT" dirty="0"/>
              <a:t> </a:t>
            </a:r>
            <a:r>
              <a:rPr lang="it-IT" dirty="0" err="1"/>
              <a:t>were</a:t>
            </a:r>
            <a:r>
              <a:rPr lang="it-IT" dirty="0"/>
              <a:t> </a:t>
            </a:r>
            <a:r>
              <a:rPr lang="it-IT" dirty="0" err="1"/>
              <a:t>created</a:t>
            </a:r>
            <a:r>
              <a:rPr lang="it-IT" dirty="0"/>
              <a:t>. </a:t>
            </a:r>
            <a:r>
              <a:rPr lang="it-IT" dirty="0" err="1"/>
              <a:t>Excluding</a:t>
            </a:r>
            <a:r>
              <a:rPr lang="it-IT" dirty="0"/>
              <a:t> </a:t>
            </a:r>
            <a:r>
              <a:rPr lang="it-IT" dirty="0" err="1"/>
              <a:t>Answer</a:t>
            </a:r>
            <a:r>
              <a:rPr lang="it-IT" dirty="0"/>
              <a:t> a </a:t>
            </a:r>
            <a:r>
              <a:rPr lang="it-IT" dirty="0" err="1"/>
              <a:t>dimension</a:t>
            </a:r>
            <a:r>
              <a:rPr lang="it-IT" dirty="0"/>
              <a:t> </a:t>
            </a:r>
            <a:r>
              <a:rPr lang="it-IT" dirty="0" err="1"/>
              <a:t>was</a:t>
            </a:r>
            <a:r>
              <a:rPr lang="it-IT" dirty="0"/>
              <a:t> </a:t>
            </a:r>
            <a:r>
              <a:rPr lang="it-IT" dirty="0" err="1"/>
              <a:t>created</a:t>
            </a:r>
            <a:r>
              <a:rPr lang="it-IT" dirty="0"/>
              <a:t> for </a:t>
            </a:r>
            <a:r>
              <a:rPr lang="it-IT" dirty="0" err="1"/>
              <a:t>each</a:t>
            </a:r>
            <a:r>
              <a:rPr lang="it-IT" dirty="0"/>
              <a:t> </a:t>
            </a:r>
            <a:r>
              <a:rPr lang="it-IT" dirty="0" err="1"/>
              <a:t>table</a:t>
            </a:r>
            <a:r>
              <a:rPr lang="it-IT" dirty="0"/>
              <a:t> </a:t>
            </a:r>
            <a:r>
              <a:rPr lang="it-IT" dirty="0" err="1"/>
              <a:t>taking</a:t>
            </a:r>
            <a:r>
              <a:rPr lang="it-IT" dirty="0"/>
              <a:t> in account </a:t>
            </a:r>
            <a:r>
              <a:rPr lang="it-IT" dirty="0" err="1"/>
              <a:t>needed</a:t>
            </a:r>
            <a:r>
              <a:rPr lang="it-IT" dirty="0"/>
              <a:t> </a:t>
            </a:r>
            <a:r>
              <a:rPr lang="it-IT" dirty="0" err="1"/>
              <a:t>hierarchies</a:t>
            </a:r>
            <a:r>
              <a:rPr lang="it-IT" dirty="0"/>
              <a:t>.</a:t>
            </a:r>
            <a:br>
              <a:rPr lang="it-IT" dirty="0"/>
            </a:br>
            <a:endParaRPr lang="it-IT" dirty="0"/>
          </a:p>
          <a:p>
            <a:pPr marL="342900" indent="-342900">
              <a:buAutoNum type="alphaLcPeriod"/>
            </a:pPr>
            <a:r>
              <a:rPr lang="it-IT" dirty="0"/>
              <a:t>The last step </a:t>
            </a:r>
            <a:r>
              <a:rPr lang="it-IT" dirty="0" err="1"/>
              <a:t>was</a:t>
            </a:r>
            <a:r>
              <a:rPr lang="it-IT" dirty="0"/>
              <a:t> the </a:t>
            </a:r>
            <a:r>
              <a:rPr lang="it-IT" dirty="0" err="1"/>
              <a:t>creation</a:t>
            </a:r>
            <a:r>
              <a:rPr lang="it-IT" dirty="0"/>
              <a:t> of the cube in figure </a:t>
            </a:r>
            <a:r>
              <a:rPr lang="it-IT" dirty="0" err="1"/>
              <a:t>using</a:t>
            </a:r>
            <a:r>
              <a:rPr lang="it-IT" dirty="0"/>
              <a:t> the </a:t>
            </a:r>
            <a:r>
              <a:rPr lang="it-IT" dirty="0" err="1"/>
              <a:t>dimensions</a:t>
            </a:r>
            <a:r>
              <a:rPr lang="it-IT" dirty="0"/>
              <a:t> in point c.</a:t>
            </a:r>
          </a:p>
        </p:txBody>
      </p:sp>
      <p:pic>
        <p:nvPicPr>
          <p:cNvPr id="6" name="Immagine 6">
            <a:extLst>
              <a:ext uri="{FF2B5EF4-FFF2-40B4-BE49-F238E27FC236}">
                <a16:creationId xmlns:a16="http://schemas.microsoft.com/office/drawing/2014/main" id="{4BBCFBBB-BA4E-AB60-9E0B-D1E5F7378379}"/>
              </a:ext>
            </a:extLst>
          </p:cNvPr>
          <p:cNvPicPr>
            <a:picLocks noChangeAspect="1"/>
          </p:cNvPicPr>
          <p:nvPr/>
        </p:nvPicPr>
        <p:blipFill>
          <a:blip r:embed="rId2"/>
          <a:stretch>
            <a:fillRect/>
          </a:stretch>
        </p:blipFill>
        <p:spPr>
          <a:xfrm>
            <a:off x="6098309" y="1478046"/>
            <a:ext cx="5791200" cy="3890363"/>
          </a:xfrm>
          <a:prstGeom prst="rect">
            <a:avLst/>
          </a:prstGeom>
        </p:spPr>
      </p:pic>
    </p:spTree>
    <p:extLst>
      <p:ext uri="{BB962C8B-B14F-4D97-AF65-F5344CB8AC3E}">
        <p14:creationId xmlns:p14="http://schemas.microsoft.com/office/powerpoint/2010/main" val="171851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469384-B1BE-2415-A0A2-969E8B6ECED9}"/>
              </a:ext>
            </a:extLst>
          </p:cNvPr>
          <p:cNvSpPr>
            <a:spLocks noGrp="1"/>
          </p:cNvSpPr>
          <p:nvPr>
            <p:ph type="title"/>
          </p:nvPr>
        </p:nvSpPr>
        <p:spPr>
          <a:xfrm>
            <a:off x="900456" y="183062"/>
            <a:ext cx="10387913" cy="724473"/>
          </a:xfrm>
        </p:spPr>
        <p:txBody>
          <a:bodyPr>
            <a:normAutofit/>
          </a:bodyPr>
          <a:lstStyle/>
          <a:p>
            <a:pPr algn="ctr"/>
            <a:r>
              <a:rPr lang="en-US" sz="2800" dirty="0"/>
              <a:t>3. SQL SERVER ANALYSIS SERVICES AND POWER BI ANALYSIS</a:t>
            </a:r>
            <a:endParaRPr lang="it-IT" sz="2800" dirty="0">
              <a:ea typeface="+mj-lt"/>
              <a:cs typeface="+mj-lt"/>
            </a:endParaRPr>
          </a:p>
        </p:txBody>
      </p:sp>
      <p:sp>
        <p:nvSpPr>
          <p:cNvPr id="3" name="Segnaposto contenuto 2">
            <a:extLst>
              <a:ext uri="{FF2B5EF4-FFF2-40B4-BE49-F238E27FC236}">
                <a16:creationId xmlns:a16="http://schemas.microsoft.com/office/drawing/2014/main" id="{D7D860E3-0ABA-5FB3-B848-CF74EEE2CAE9}"/>
              </a:ext>
            </a:extLst>
          </p:cNvPr>
          <p:cNvSpPr>
            <a:spLocks noGrp="1"/>
          </p:cNvSpPr>
          <p:nvPr>
            <p:ph idx="1"/>
          </p:nvPr>
        </p:nvSpPr>
        <p:spPr>
          <a:xfrm>
            <a:off x="663618" y="912340"/>
            <a:ext cx="10707129" cy="5036294"/>
          </a:xfrm>
        </p:spPr>
        <p:txBody>
          <a:bodyPr/>
          <a:lstStyle/>
          <a:p>
            <a:pPr marL="0" indent="0">
              <a:buNone/>
            </a:pPr>
            <a:r>
              <a:rPr lang="it-IT" sz="1800" dirty="0" err="1">
                <a:solidFill>
                  <a:schemeClr val="tx1"/>
                </a:solidFill>
              </a:rPr>
              <a:t>During</a:t>
            </a:r>
            <a:r>
              <a:rPr lang="it-IT" sz="1800" dirty="0">
                <a:solidFill>
                  <a:schemeClr val="tx1"/>
                </a:solidFill>
              </a:rPr>
              <a:t> the </a:t>
            </a:r>
            <a:r>
              <a:rPr lang="it-IT" sz="1800" dirty="0" err="1">
                <a:solidFill>
                  <a:schemeClr val="tx1"/>
                </a:solidFill>
              </a:rPr>
              <a:t>third</a:t>
            </a:r>
            <a:r>
              <a:rPr lang="it-IT" sz="1800" dirty="0">
                <a:solidFill>
                  <a:schemeClr val="tx1"/>
                </a:solidFill>
              </a:rPr>
              <a:t> </a:t>
            </a:r>
            <a:r>
              <a:rPr lang="it-IT" sz="1800" dirty="0" err="1">
                <a:solidFill>
                  <a:schemeClr val="tx1"/>
                </a:solidFill>
              </a:rPr>
              <a:t>pahse's</a:t>
            </a:r>
            <a:r>
              <a:rPr lang="it-IT" sz="1800" dirty="0">
                <a:solidFill>
                  <a:schemeClr val="tx1"/>
                </a:solidFill>
              </a:rPr>
              <a:t> </a:t>
            </a:r>
            <a:r>
              <a:rPr lang="it-IT" sz="1800" dirty="0" err="1">
                <a:solidFill>
                  <a:schemeClr val="tx1"/>
                </a:solidFill>
              </a:rPr>
              <a:t>execution</a:t>
            </a:r>
            <a:r>
              <a:rPr lang="it-IT" sz="1800" dirty="0">
                <a:solidFill>
                  <a:schemeClr val="tx1"/>
                </a:solidFill>
              </a:rPr>
              <a:t> some </a:t>
            </a:r>
            <a:r>
              <a:rPr lang="it-IT" sz="1800" dirty="0" err="1">
                <a:solidFill>
                  <a:schemeClr val="tx1"/>
                </a:solidFill>
              </a:rPr>
              <a:t>mesaures</a:t>
            </a:r>
            <a:r>
              <a:rPr lang="it-IT" sz="1800" dirty="0">
                <a:solidFill>
                  <a:schemeClr val="tx1"/>
                </a:solidFill>
              </a:rPr>
              <a:t> </a:t>
            </a:r>
            <a:r>
              <a:rPr lang="it-IT" sz="1800" dirty="0" err="1">
                <a:solidFill>
                  <a:schemeClr val="tx1"/>
                </a:solidFill>
              </a:rPr>
              <a:t>were</a:t>
            </a:r>
            <a:r>
              <a:rPr lang="it-IT" sz="1800" dirty="0">
                <a:solidFill>
                  <a:schemeClr val="tx1"/>
                </a:solidFill>
              </a:rPr>
              <a:t> </a:t>
            </a:r>
            <a:r>
              <a:rPr lang="it-IT" sz="1800" dirty="0" err="1">
                <a:solidFill>
                  <a:schemeClr val="tx1"/>
                </a:solidFill>
              </a:rPr>
              <a:t>created</a:t>
            </a:r>
            <a:r>
              <a:rPr lang="it-IT" sz="1800" dirty="0">
                <a:solidFill>
                  <a:schemeClr val="tx1"/>
                </a:solidFill>
              </a:rPr>
              <a:t> in the cube and some </a:t>
            </a:r>
            <a:r>
              <a:rPr lang="it-IT" sz="1800" dirty="0" err="1">
                <a:solidFill>
                  <a:schemeClr val="tx1"/>
                </a:solidFill>
              </a:rPr>
              <a:t>columns</a:t>
            </a:r>
            <a:r>
              <a:rPr lang="it-IT" sz="1800" dirty="0">
                <a:solidFill>
                  <a:schemeClr val="tx1"/>
                </a:solidFill>
              </a:rPr>
              <a:t> </a:t>
            </a:r>
            <a:r>
              <a:rPr lang="it-IT" sz="1800" dirty="0" err="1">
                <a:solidFill>
                  <a:schemeClr val="tx1"/>
                </a:solidFill>
              </a:rPr>
              <a:t>were</a:t>
            </a:r>
            <a:r>
              <a:rPr lang="it-IT" sz="1800" dirty="0">
                <a:solidFill>
                  <a:schemeClr val="tx1"/>
                </a:solidFill>
              </a:rPr>
              <a:t> </a:t>
            </a:r>
            <a:r>
              <a:rPr lang="it-IT" sz="1800" dirty="0" err="1">
                <a:solidFill>
                  <a:schemeClr val="tx1"/>
                </a:solidFill>
              </a:rPr>
              <a:t>added</a:t>
            </a:r>
            <a:r>
              <a:rPr lang="it-IT" sz="1800" dirty="0">
                <a:solidFill>
                  <a:schemeClr val="tx1"/>
                </a:solidFill>
              </a:rPr>
              <a:t> in </a:t>
            </a:r>
            <a:r>
              <a:rPr lang="it-IT" sz="1800" dirty="0" err="1">
                <a:solidFill>
                  <a:schemeClr val="tx1"/>
                </a:solidFill>
              </a:rPr>
              <a:t>our</a:t>
            </a:r>
            <a:r>
              <a:rPr lang="it-IT" sz="1800" dirty="0">
                <a:solidFill>
                  <a:schemeClr val="tx1"/>
                </a:solidFill>
              </a:rPr>
              <a:t> </a:t>
            </a:r>
            <a:r>
              <a:rPr lang="it-IT" sz="1800" dirty="0" err="1">
                <a:solidFill>
                  <a:schemeClr val="tx1"/>
                </a:solidFill>
              </a:rPr>
              <a:t>original</a:t>
            </a:r>
            <a:r>
              <a:rPr lang="it-IT" sz="1800" dirty="0">
                <a:solidFill>
                  <a:schemeClr val="tx1"/>
                </a:solidFill>
              </a:rPr>
              <a:t> schema. The </a:t>
            </a:r>
            <a:r>
              <a:rPr lang="it-IT" sz="1800" dirty="0" err="1">
                <a:solidFill>
                  <a:schemeClr val="tx1"/>
                </a:solidFill>
              </a:rPr>
              <a:t>most</a:t>
            </a:r>
            <a:r>
              <a:rPr lang="it-IT" sz="1800" dirty="0">
                <a:solidFill>
                  <a:schemeClr val="tx1"/>
                </a:solidFill>
              </a:rPr>
              <a:t> </a:t>
            </a:r>
            <a:r>
              <a:rPr lang="it-IT" sz="1800" dirty="0" err="1">
                <a:solidFill>
                  <a:schemeClr val="tx1"/>
                </a:solidFill>
              </a:rPr>
              <a:t>important</a:t>
            </a:r>
            <a:r>
              <a:rPr lang="it-IT" sz="1800" dirty="0">
                <a:solidFill>
                  <a:schemeClr val="tx1"/>
                </a:solidFill>
              </a:rPr>
              <a:t> </a:t>
            </a:r>
            <a:r>
              <a:rPr lang="it-IT" sz="1800" dirty="0" err="1">
                <a:solidFill>
                  <a:schemeClr val="tx1"/>
                </a:solidFill>
              </a:rPr>
              <a:t>changes</a:t>
            </a:r>
            <a:r>
              <a:rPr lang="it-IT" sz="1800" dirty="0">
                <a:solidFill>
                  <a:schemeClr val="tx1"/>
                </a:solidFill>
              </a:rPr>
              <a:t> are:</a:t>
            </a:r>
          </a:p>
          <a:p>
            <a:pPr marL="457200" indent="-457200">
              <a:buAutoNum type="romanLcPeriod"/>
            </a:pPr>
            <a:r>
              <a:rPr lang="it-IT" sz="1800" dirty="0" err="1">
                <a:solidFill>
                  <a:schemeClr val="tx1"/>
                </a:solidFill>
              </a:rPr>
              <a:t>User's</a:t>
            </a:r>
            <a:r>
              <a:rPr lang="it-IT" sz="1800" dirty="0">
                <a:solidFill>
                  <a:schemeClr val="tx1"/>
                </a:solidFill>
              </a:rPr>
              <a:t> </a:t>
            </a:r>
            <a:r>
              <a:rPr lang="it-IT" sz="1800" dirty="0" err="1">
                <a:solidFill>
                  <a:schemeClr val="tx1"/>
                </a:solidFill>
              </a:rPr>
              <a:t>dimension</a:t>
            </a:r>
            <a:r>
              <a:rPr lang="it-IT" sz="1800" dirty="0">
                <a:solidFill>
                  <a:schemeClr val="tx1"/>
                </a:solidFill>
              </a:rPr>
              <a:t> </a:t>
            </a:r>
            <a:r>
              <a:rPr lang="it-IT" sz="1800" dirty="0" err="1">
                <a:solidFill>
                  <a:schemeClr val="tx1"/>
                </a:solidFill>
              </a:rPr>
              <a:t>involved</a:t>
            </a:r>
            <a:r>
              <a:rPr lang="it-IT" sz="1800" dirty="0">
                <a:solidFill>
                  <a:schemeClr val="tx1"/>
                </a:solidFill>
              </a:rPr>
              <a:t> </a:t>
            </a:r>
            <a:r>
              <a:rPr lang="it-IT" sz="1800" dirty="0" err="1">
                <a:solidFill>
                  <a:schemeClr val="tx1"/>
                </a:solidFill>
              </a:rPr>
              <a:t>also</a:t>
            </a:r>
            <a:r>
              <a:rPr lang="it-IT" sz="1800" dirty="0">
                <a:solidFill>
                  <a:schemeClr val="tx1"/>
                </a:solidFill>
              </a:rPr>
              <a:t> </a:t>
            </a:r>
            <a:r>
              <a:rPr lang="it-IT" sz="1800" dirty="0" err="1">
                <a:solidFill>
                  <a:schemeClr val="tx1"/>
                </a:solidFill>
              </a:rPr>
              <a:t>Geography's</a:t>
            </a:r>
            <a:r>
              <a:rPr lang="it-IT" sz="1800" dirty="0">
                <a:solidFill>
                  <a:schemeClr val="tx1"/>
                </a:solidFill>
              </a:rPr>
              <a:t> </a:t>
            </a:r>
            <a:r>
              <a:rPr lang="it-IT" sz="1800" dirty="0" err="1">
                <a:solidFill>
                  <a:schemeClr val="tx1"/>
                </a:solidFill>
              </a:rPr>
              <a:t>attributes</a:t>
            </a:r>
            <a:r>
              <a:rPr lang="it-IT" sz="1800" dirty="0">
                <a:solidFill>
                  <a:schemeClr val="tx1"/>
                </a:solidFill>
              </a:rPr>
              <a:t> due to some </a:t>
            </a:r>
            <a:r>
              <a:rPr lang="it-IT" sz="1800" dirty="0" err="1">
                <a:solidFill>
                  <a:schemeClr val="tx1"/>
                </a:solidFill>
              </a:rPr>
              <a:t>problems</a:t>
            </a:r>
            <a:r>
              <a:rPr lang="it-IT" sz="1800" dirty="0">
                <a:solidFill>
                  <a:schemeClr val="tx1"/>
                </a:solidFill>
              </a:rPr>
              <a:t> in MDX query </a:t>
            </a:r>
            <a:r>
              <a:rPr lang="it-IT" sz="1800" dirty="0" err="1">
                <a:solidFill>
                  <a:schemeClr val="tx1"/>
                </a:solidFill>
              </a:rPr>
              <a:t>results</a:t>
            </a:r>
            <a:endParaRPr lang="it-IT" sz="1800" dirty="0">
              <a:solidFill>
                <a:schemeClr val="tx1"/>
              </a:solidFill>
            </a:endParaRPr>
          </a:p>
          <a:p>
            <a:pPr marL="457200" indent="-457200">
              <a:buClr>
                <a:srgbClr val="FFFFFF"/>
              </a:buClr>
              <a:buAutoNum type="romanLcPeriod"/>
            </a:pPr>
            <a:r>
              <a:rPr lang="it-IT" sz="1800" dirty="0">
                <a:solidFill>
                  <a:schemeClr val="tx1"/>
                </a:solidFill>
              </a:rPr>
              <a:t>Some </a:t>
            </a:r>
            <a:r>
              <a:rPr lang="it-IT" sz="1800" dirty="0" err="1">
                <a:solidFill>
                  <a:schemeClr val="tx1"/>
                </a:solidFill>
              </a:rPr>
              <a:t>columns</a:t>
            </a:r>
            <a:r>
              <a:rPr lang="it-IT" sz="1800" dirty="0">
                <a:solidFill>
                  <a:schemeClr val="tx1"/>
                </a:solidFill>
              </a:rPr>
              <a:t> </a:t>
            </a:r>
            <a:r>
              <a:rPr lang="it-IT" sz="1800" dirty="0" err="1">
                <a:solidFill>
                  <a:schemeClr val="tx1"/>
                </a:solidFill>
              </a:rPr>
              <a:t>were</a:t>
            </a:r>
            <a:r>
              <a:rPr lang="it-IT" sz="1800" dirty="0">
                <a:solidFill>
                  <a:schemeClr val="tx1"/>
                </a:solidFill>
              </a:rPr>
              <a:t> </a:t>
            </a:r>
            <a:r>
              <a:rPr lang="it-IT" sz="1800" dirty="0" err="1">
                <a:solidFill>
                  <a:schemeClr val="tx1"/>
                </a:solidFill>
              </a:rPr>
              <a:t>created</a:t>
            </a:r>
            <a:r>
              <a:rPr lang="it-IT" sz="1800" dirty="0">
                <a:solidFill>
                  <a:schemeClr val="tx1"/>
                </a:solidFill>
              </a:rPr>
              <a:t>, in </a:t>
            </a:r>
            <a:r>
              <a:rPr lang="it-IT" sz="1800" dirty="0" err="1">
                <a:solidFill>
                  <a:schemeClr val="tx1"/>
                </a:solidFill>
              </a:rPr>
              <a:t>particular</a:t>
            </a:r>
            <a:r>
              <a:rPr lang="it-IT" sz="1800" dirty="0">
                <a:solidFill>
                  <a:schemeClr val="tx1"/>
                </a:solidFill>
              </a:rPr>
              <a:t>:</a:t>
            </a:r>
          </a:p>
          <a:p>
            <a:pPr marL="800100" lvl="1" indent="-342900">
              <a:buClr>
                <a:srgbClr val="FFFFFF"/>
              </a:buClr>
              <a:buAutoNum type="alphaLcPeriod"/>
            </a:pPr>
            <a:r>
              <a:rPr lang="it-IT" sz="1400" dirty="0" err="1">
                <a:solidFill>
                  <a:schemeClr val="tx1"/>
                </a:solidFill>
              </a:rPr>
              <a:t>Continent_BI</a:t>
            </a:r>
            <a:r>
              <a:rPr lang="it-IT" sz="1400" dirty="0">
                <a:solidFill>
                  <a:schemeClr val="tx1"/>
                </a:solidFill>
              </a:rPr>
              <a:t> and </a:t>
            </a:r>
            <a:r>
              <a:rPr lang="it-IT" sz="1400" dirty="0" err="1">
                <a:solidFill>
                  <a:schemeClr val="tx1"/>
                </a:solidFill>
              </a:rPr>
              <a:t>Region_BI</a:t>
            </a:r>
            <a:r>
              <a:rPr lang="it-IT" sz="1400" dirty="0">
                <a:solidFill>
                  <a:schemeClr val="tx1"/>
                </a:solidFill>
              </a:rPr>
              <a:t> in </a:t>
            </a:r>
            <a:r>
              <a:rPr lang="it-IT" sz="1400" dirty="0" err="1">
                <a:solidFill>
                  <a:schemeClr val="tx1"/>
                </a:solidFill>
              </a:rPr>
              <a:t>Geography</a:t>
            </a:r>
            <a:endParaRPr lang="it-IT" sz="1400" dirty="0">
              <a:solidFill>
                <a:schemeClr val="tx1"/>
              </a:solidFill>
            </a:endParaRPr>
          </a:p>
          <a:p>
            <a:pPr marL="800100" lvl="1" indent="-342900">
              <a:buClr>
                <a:srgbClr val="FFFFFF"/>
              </a:buClr>
              <a:buAutoNum type="alphaLcPeriod"/>
            </a:pPr>
            <a:r>
              <a:rPr lang="it-IT" sz="1400" dirty="0" err="1">
                <a:solidFill>
                  <a:schemeClr val="tx1"/>
                </a:solidFill>
              </a:rPr>
              <a:t>Gender_BI</a:t>
            </a:r>
            <a:r>
              <a:rPr lang="it-IT" sz="1400" dirty="0">
                <a:solidFill>
                  <a:schemeClr val="tx1"/>
                </a:solidFill>
              </a:rPr>
              <a:t> in User</a:t>
            </a:r>
          </a:p>
          <a:p>
            <a:pPr marL="800100" lvl="1" indent="-342900">
              <a:buClr>
                <a:srgbClr val="FFFFFF"/>
              </a:buClr>
              <a:buAutoNum type="alphaLcPeriod"/>
            </a:pPr>
            <a:r>
              <a:rPr lang="it-IT" sz="1400" dirty="0" err="1">
                <a:solidFill>
                  <a:schemeClr val="tx1"/>
                </a:solidFill>
              </a:rPr>
              <a:t>IsIncorrect</a:t>
            </a:r>
            <a:r>
              <a:rPr lang="it-IT" sz="1400" dirty="0">
                <a:solidFill>
                  <a:schemeClr val="tx1"/>
                </a:solidFill>
              </a:rPr>
              <a:t> in </a:t>
            </a:r>
            <a:r>
              <a:rPr lang="it-IT" sz="1400" dirty="0" err="1">
                <a:solidFill>
                  <a:schemeClr val="tx1"/>
                </a:solidFill>
              </a:rPr>
              <a:t>Answer</a:t>
            </a:r>
            <a:endParaRPr lang="it-IT" sz="1400">
              <a:solidFill>
                <a:schemeClr val="tx1"/>
              </a:solidFill>
            </a:endParaRPr>
          </a:p>
          <a:p>
            <a:pPr marL="342900" indent="-342900">
              <a:buClr>
                <a:srgbClr val="FFFFFF"/>
              </a:buClr>
              <a:buAutoNum type="romanLcPeriod"/>
            </a:pPr>
            <a:r>
              <a:rPr lang="it-IT" sz="1800" dirty="0">
                <a:solidFill>
                  <a:schemeClr val="tx1"/>
                </a:solidFill>
              </a:rPr>
              <a:t>  Some group of </a:t>
            </a:r>
            <a:r>
              <a:rPr lang="it-IT" sz="1800" err="1">
                <a:solidFill>
                  <a:schemeClr val="tx1"/>
                </a:solidFill>
              </a:rPr>
              <a:t>mesaures</a:t>
            </a:r>
            <a:r>
              <a:rPr lang="it-IT" sz="1800" dirty="0">
                <a:solidFill>
                  <a:schemeClr val="tx1"/>
                </a:solidFill>
              </a:rPr>
              <a:t> </a:t>
            </a:r>
            <a:r>
              <a:rPr lang="it-IT" sz="1800" err="1">
                <a:solidFill>
                  <a:schemeClr val="tx1"/>
                </a:solidFill>
              </a:rPr>
              <a:t>were</a:t>
            </a:r>
            <a:r>
              <a:rPr lang="it-IT" sz="1800" dirty="0">
                <a:solidFill>
                  <a:schemeClr val="tx1"/>
                </a:solidFill>
              </a:rPr>
              <a:t> </a:t>
            </a:r>
            <a:r>
              <a:rPr lang="it-IT" sz="1800" err="1">
                <a:solidFill>
                  <a:schemeClr val="tx1"/>
                </a:solidFill>
              </a:rPr>
              <a:t>created</a:t>
            </a:r>
            <a:r>
              <a:rPr lang="it-IT" sz="1800" dirty="0">
                <a:solidFill>
                  <a:schemeClr val="tx1"/>
                </a:solidFill>
              </a:rPr>
              <a:t>: </a:t>
            </a:r>
          </a:p>
          <a:p>
            <a:pPr marL="800100" lvl="1" indent="-342900">
              <a:buClr>
                <a:srgbClr val="FFFFFF"/>
              </a:buClr>
              <a:buAutoNum type="alphaLcPeriod"/>
            </a:pPr>
            <a:r>
              <a:rPr lang="it-IT" sz="1400" dirty="0" err="1">
                <a:solidFill>
                  <a:schemeClr val="tx1"/>
                </a:solidFill>
              </a:rPr>
              <a:t>Answer</a:t>
            </a:r>
            <a:r>
              <a:rPr lang="it-IT" sz="1400" dirty="0">
                <a:solidFill>
                  <a:schemeClr val="tx1"/>
                </a:solidFill>
              </a:rPr>
              <a:t> (Conteggio di </a:t>
            </a:r>
            <a:r>
              <a:rPr lang="it-IT" sz="1400" dirty="0" err="1">
                <a:solidFill>
                  <a:schemeClr val="tx1"/>
                </a:solidFill>
              </a:rPr>
              <a:t>answer</a:t>
            </a:r>
            <a:r>
              <a:rPr lang="it-IT" sz="1400" dirty="0">
                <a:solidFill>
                  <a:schemeClr val="tx1"/>
                </a:solidFill>
              </a:rPr>
              <a:t>, </a:t>
            </a:r>
            <a:r>
              <a:rPr lang="it-IT" sz="1400" dirty="0" err="1">
                <a:solidFill>
                  <a:schemeClr val="tx1"/>
                </a:solidFill>
              </a:rPr>
              <a:t>IsCorrect</a:t>
            </a:r>
            <a:r>
              <a:rPr lang="it-IT" sz="1400" dirty="0">
                <a:solidFill>
                  <a:schemeClr val="tx1"/>
                </a:solidFill>
              </a:rPr>
              <a:t>, </a:t>
            </a:r>
            <a:r>
              <a:rPr lang="it-IT" sz="1400" dirty="0" err="1">
                <a:solidFill>
                  <a:schemeClr val="tx1"/>
                </a:solidFill>
              </a:rPr>
              <a:t>IsIncorrect</a:t>
            </a:r>
            <a:r>
              <a:rPr lang="it-IT" sz="1400" dirty="0">
                <a:solidFill>
                  <a:schemeClr val="tx1"/>
                </a:solidFill>
              </a:rPr>
              <a:t>) </a:t>
            </a:r>
          </a:p>
          <a:p>
            <a:pPr marL="800100" lvl="1" indent="-342900">
              <a:buClr>
                <a:srgbClr val="FFFFFF"/>
              </a:buClr>
              <a:buAutoNum type="alphaLcPeriod"/>
            </a:pPr>
            <a:r>
              <a:rPr lang="it-IT" sz="1400" dirty="0">
                <a:solidFill>
                  <a:schemeClr val="tx1"/>
                </a:solidFill>
              </a:rPr>
              <a:t>User (Conteggio di User)</a:t>
            </a:r>
          </a:p>
        </p:txBody>
      </p:sp>
    </p:spTree>
    <p:extLst>
      <p:ext uri="{BB962C8B-B14F-4D97-AF65-F5344CB8AC3E}">
        <p14:creationId xmlns:p14="http://schemas.microsoft.com/office/powerpoint/2010/main" val="245765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6970C2-1DEC-BC9C-9A84-05A82A968661}"/>
              </a:ext>
            </a:extLst>
          </p:cNvPr>
          <p:cNvSpPr>
            <a:spLocks noGrp="1"/>
          </p:cNvSpPr>
          <p:nvPr>
            <p:ph type="title"/>
          </p:nvPr>
        </p:nvSpPr>
        <p:spPr>
          <a:xfrm>
            <a:off x="909192" y="59494"/>
            <a:ext cx="10377616" cy="834311"/>
          </a:xfrm>
        </p:spPr>
        <p:txBody>
          <a:bodyPr>
            <a:normAutofit/>
          </a:bodyPr>
          <a:lstStyle/>
          <a:p>
            <a:pPr algn="ctr"/>
            <a:r>
              <a:rPr lang="en-US" sz="2800" dirty="0">
                <a:ea typeface="+mj-lt"/>
                <a:cs typeface="+mj-lt"/>
              </a:rPr>
              <a:t>3. SQL SERVER ANALYSIS SERVICES AND POWER BI ANALYSIS</a:t>
            </a:r>
            <a:endParaRPr lang="it-IT" sz="2800" dirty="0"/>
          </a:p>
        </p:txBody>
      </p:sp>
      <p:pic>
        <p:nvPicPr>
          <p:cNvPr id="4" name="Immagine 4" descr="Immagine che contiene testo&#10;&#10;Descrizione generata automaticamente">
            <a:extLst>
              <a:ext uri="{FF2B5EF4-FFF2-40B4-BE49-F238E27FC236}">
                <a16:creationId xmlns:a16="http://schemas.microsoft.com/office/drawing/2014/main" id="{7E7C1352-D52B-624E-186F-908CCA4593F1}"/>
              </a:ext>
            </a:extLst>
          </p:cNvPr>
          <p:cNvPicPr>
            <a:picLocks noGrp="1" noChangeAspect="1"/>
          </p:cNvPicPr>
          <p:nvPr>
            <p:ph idx="1"/>
          </p:nvPr>
        </p:nvPicPr>
        <p:blipFill>
          <a:blip r:embed="rId2"/>
          <a:stretch>
            <a:fillRect/>
          </a:stretch>
        </p:blipFill>
        <p:spPr>
          <a:xfrm>
            <a:off x="5370105" y="1897730"/>
            <a:ext cx="6444674" cy="3213107"/>
          </a:xfrm>
        </p:spPr>
      </p:pic>
      <p:sp>
        <p:nvSpPr>
          <p:cNvPr id="5" name="CasellaDiTesto 4">
            <a:extLst>
              <a:ext uri="{FF2B5EF4-FFF2-40B4-BE49-F238E27FC236}">
                <a16:creationId xmlns:a16="http://schemas.microsoft.com/office/drawing/2014/main" id="{F6A4CEE4-F6A8-A71B-1236-77DCF2BE6A38}"/>
              </a:ext>
            </a:extLst>
          </p:cNvPr>
          <p:cNvSpPr txBox="1"/>
          <p:nvPr/>
        </p:nvSpPr>
        <p:spPr>
          <a:xfrm>
            <a:off x="727363" y="891886"/>
            <a:ext cx="102119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err="1"/>
              <a:t>When</a:t>
            </a:r>
            <a:r>
              <a:rPr lang="it-IT" dirty="0"/>
              <a:t> the cube </a:t>
            </a:r>
            <a:r>
              <a:rPr lang="it-IT" dirty="0" err="1"/>
              <a:t>was</a:t>
            </a:r>
            <a:r>
              <a:rPr lang="it-IT" dirty="0"/>
              <a:t> </a:t>
            </a:r>
            <a:r>
              <a:rPr lang="it-IT" dirty="0" err="1"/>
              <a:t>created</a:t>
            </a:r>
            <a:r>
              <a:rPr lang="it-IT" dirty="0"/>
              <a:t> and </a:t>
            </a:r>
            <a:r>
              <a:rPr lang="it-IT" dirty="0" err="1"/>
              <a:t>elaborated</a:t>
            </a:r>
            <a:r>
              <a:rPr lang="it-IT" dirty="0"/>
              <a:t>, some MDX queries </a:t>
            </a:r>
            <a:r>
              <a:rPr lang="it-IT" dirty="0" err="1"/>
              <a:t>were</a:t>
            </a:r>
            <a:r>
              <a:rPr lang="it-IT" dirty="0"/>
              <a:t> </a:t>
            </a:r>
            <a:r>
              <a:rPr lang="it-IT" dirty="0" err="1"/>
              <a:t>executed</a:t>
            </a:r>
            <a:r>
              <a:rPr lang="it-IT" dirty="0"/>
              <a:t> in </a:t>
            </a:r>
            <a:r>
              <a:rPr lang="it-IT" dirty="0" err="1"/>
              <a:t>order</a:t>
            </a:r>
            <a:r>
              <a:rPr lang="it-IT" dirty="0"/>
              <a:t> to </a:t>
            </a:r>
            <a:r>
              <a:rPr lang="it-IT" dirty="0" err="1"/>
              <a:t>answer</a:t>
            </a:r>
            <a:r>
              <a:rPr lang="it-IT" dirty="0"/>
              <a:t> </a:t>
            </a:r>
            <a:r>
              <a:rPr lang="it-IT" dirty="0" err="1"/>
              <a:t>at</a:t>
            </a:r>
            <a:r>
              <a:rPr lang="it-IT" dirty="0"/>
              <a:t> some business </a:t>
            </a:r>
            <a:r>
              <a:rPr lang="it-IT" dirty="0" err="1"/>
              <a:t>questions</a:t>
            </a:r>
            <a:r>
              <a:rPr lang="it-IT" dirty="0"/>
              <a:t>. The first </a:t>
            </a:r>
            <a:r>
              <a:rPr lang="it-IT" dirty="0" err="1"/>
              <a:t>was</a:t>
            </a:r>
            <a:r>
              <a:rPr lang="it-IT" dirty="0"/>
              <a:t>: "</a:t>
            </a:r>
            <a:r>
              <a:rPr lang="it-IT" b="1" dirty="0">
                <a:ea typeface="+mn-lt"/>
                <a:cs typeface="+mn-lt"/>
              </a:rPr>
              <a:t>Show the </a:t>
            </a:r>
            <a:r>
              <a:rPr lang="it-IT" b="1" dirty="0" err="1">
                <a:ea typeface="+mn-lt"/>
                <a:cs typeface="+mn-lt"/>
              </a:rPr>
              <a:t>percentage</a:t>
            </a:r>
            <a:r>
              <a:rPr lang="it-IT" b="1" dirty="0">
                <a:ea typeface="+mn-lt"/>
                <a:cs typeface="+mn-lt"/>
              </a:rPr>
              <a:t> </a:t>
            </a:r>
            <a:r>
              <a:rPr lang="it-IT" b="1" dirty="0" err="1">
                <a:ea typeface="+mn-lt"/>
                <a:cs typeface="+mn-lt"/>
              </a:rPr>
              <a:t>increase</a:t>
            </a:r>
            <a:r>
              <a:rPr lang="it-IT" b="1" dirty="0">
                <a:ea typeface="+mn-lt"/>
                <a:cs typeface="+mn-lt"/>
              </a:rPr>
              <a:t> or </a:t>
            </a:r>
            <a:r>
              <a:rPr lang="it-IT" b="1" dirty="0" err="1">
                <a:ea typeface="+mn-lt"/>
                <a:cs typeface="+mn-lt"/>
              </a:rPr>
              <a:t>decrease</a:t>
            </a:r>
            <a:r>
              <a:rPr lang="it-IT" b="1" dirty="0">
                <a:ea typeface="+mn-lt"/>
                <a:cs typeface="+mn-lt"/>
              </a:rPr>
              <a:t> in </a:t>
            </a:r>
            <a:r>
              <a:rPr lang="it-IT" b="1" dirty="0" err="1">
                <a:ea typeface="+mn-lt"/>
                <a:cs typeface="+mn-lt"/>
              </a:rPr>
              <a:t>correct</a:t>
            </a:r>
            <a:r>
              <a:rPr lang="it-IT" b="1" dirty="0">
                <a:ea typeface="+mn-lt"/>
                <a:cs typeface="+mn-lt"/>
              </a:rPr>
              <a:t> </a:t>
            </a:r>
            <a:r>
              <a:rPr lang="it-IT" b="1" dirty="0" err="1">
                <a:ea typeface="+mn-lt"/>
                <a:cs typeface="+mn-lt"/>
              </a:rPr>
              <a:t>answers</a:t>
            </a:r>
            <a:r>
              <a:rPr lang="it-IT" b="1" dirty="0">
                <a:ea typeface="+mn-lt"/>
                <a:cs typeface="+mn-lt"/>
              </a:rPr>
              <a:t> with </a:t>
            </a:r>
            <a:r>
              <a:rPr lang="it-IT" b="1" dirty="0" err="1">
                <a:ea typeface="+mn-lt"/>
                <a:cs typeface="+mn-lt"/>
              </a:rPr>
              <a:t>respect</a:t>
            </a:r>
            <a:r>
              <a:rPr lang="it-IT" b="1" dirty="0">
                <a:ea typeface="+mn-lt"/>
                <a:cs typeface="+mn-lt"/>
              </a:rPr>
              <a:t> to the </a:t>
            </a:r>
            <a:r>
              <a:rPr lang="it-IT" b="1" dirty="0" err="1">
                <a:ea typeface="+mn-lt"/>
                <a:cs typeface="+mn-lt"/>
              </a:rPr>
              <a:t>previous</a:t>
            </a:r>
            <a:r>
              <a:rPr lang="it-IT" b="1" dirty="0">
                <a:ea typeface="+mn-lt"/>
                <a:cs typeface="+mn-lt"/>
              </a:rPr>
              <a:t> </a:t>
            </a:r>
            <a:r>
              <a:rPr lang="it-IT" b="1" dirty="0" err="1">
                <a:ea typeface="+mn-lt"/>
                <a:cs typeface="+mn-lt"/>
              </a:rPr>
              <a:t>year</a:t>
            </a:r>
            <a:r>
              <a:rPr lang="it-IT" b="1" dirty="0">
                <a:ea typeface="+mn-lt"/>
                <a:cs typeface="+mn-lt"/>
              </a:rPr>
              <a:t> for </a:t>
            </a:r>
            <a:r>
              <a:rPr lang="it-IT" b="1" dirty="0" err="1">
                <a:ea typeface="+mn-lt"/>
                <a:cs typeface="+mn-lt"/>
              </a:rPr>
              <a:t>each</a:t>
            </a:r>
            <a:r>
              <a:rPr lang="it-IT" b="1" dirty="0">
                <a:ea typeface="+mn-lt"/>
                <a:cs typeface="+mn-lt"/>
              </a:rPr>
              <a:t> </a:t>
            </a:r>
            <a:r>
              <a:rPr lang="it-IT" b="1" dirty="0" err="1">
                <a:ea typeface="+mn-lt"/>
                <a:cs typeface="+mn-lt"/>
              </a:rPr>
              <a:t>student</a:t>
            </a:r>
            <a:r>
              <a:rPr lang="it-IT" dirty="0">
                <a:ea typeface="+mn-lt"/>
                <a:cs typeface="+mn-lt"/>
              </a:rPr>
              <a:t> </a:t>
            </a:r>
            <a:r>
              <a:rPr lang="it-IT" dirty="0"/>
              <a:t>"</a:t>
            </a:r>
            <a:endParaRPr lang="it-IT"/>
          </a:p>
        </p:txBody>
      </p:sp>
      <p:sp>
        <p:nvSpPr>
          <p:cNvPr id="6" name="CasellaDiTesto 5">
            <a:extLst>
              <a:ext uri="{FF2B5EF4-FFF2-40B4-BE49-F238E27FC236}">
                <a16:creationId xmlns:a16="http://schemas.microsoft.com/office/drawing/2014/main" id="{BE720832-E825-61F9-9A6A-E2D0CF2FF45B}"/>
              </a:ext>
            </a:extLst>
          </p:cNvPr>
          <p:cNvSpPr txBox="1"/>
          <p:nvPr/>
        </p:nvSpPr>
        <p:spPr>
          <a:xfrm>
            <a:off x="663864" y="2236931"/>
            <a:ext cx="454602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ea typeface="+mn-lt"/>
                <a:cs typeface="+mn-lt"/>
              </a:rPr>
              <a:t>5 </a:t>
            </a:r>
            <a:r>
              <a:rPr lang="it-IT" dirty="0" err="1">
                <a:ea typeface="+mn-lt"/>
                <a:cs typeface="+mn-lt"/>
              </a:rPr>
              <a:t>possible</a:t>
            </a:r>
            <a:r>
              <a:rPr lang="it-IT" dirty="0">
                <a:ea typeface="+mn-lt"/>
                <a:cs typeface="+mn-lt"/>
              </a:rPr>
              <a:t> </a:t>
            </a:r>
            <a:r>
              <a:rPr lang="it-IT" dirty="0" err="1">
                <a:ea typeface="+mn-lt"/>
                <a:cs typeface="+mn-lt"/>
              </a:rPr>
              <a:t>cases</a:t>
            </a:r>
            <a:r>
              <a:rPr lang="it-IT" dirty="0">
                <a:ea typeface="+mn-lt"/>
                <a:cs typeface="+mn-lt"/>
              </a:rPr>
              <a:t>:</a:t>
            </a:r>
          </a:p>
          <a:p>
            <a:endParaRPr lang="it-IT" dirty="0">
              <a:ea typeface="+mn-lt"/>
              <a:cs typeface="+mn-lt"/>
            </a:endParaRPr>
          </a:p>
          <a:p>
            <a:pPr marL="285750" indent="-285750">
              <a:buFont typeface="Calibri"/>
              <a:buChar char="-"/>
            </a:pPr>
            <a:r>
              <a:rPr lang="it-IT" dirty="0">
                <a:ea typeface="+mn-lt"/>
                <a:cs typeface="+mn-lt"/>
              </a:rPr>
              <a:t> </a:t>
            </a:r>
            <a:r>
              <a:rPr lang="it-IT" b="1" dirty="0" err="1">
                <a:ea typeface="+mn-lt"/>
                <a:cs typeface="+mn-lt"/>
              </a:rPr>
              <a:t>currentmember</a:t>
            </a:r>
            <a:r>
              <a:rPr lang="it-IT" b="1" dirty="0">
                <a:ea typeface="+mn-lt"/>
                <a:cs typeface="+mn-lt"/>
              </a:rPr>
              <a:t> </a:t>
            </a:r>
            <a:r>
              <a:rPr lang="it-IT" b="1" dirty="0" err="1">
                <a:ea typeface="+mn-lt"/>
                <a:cs typeface="+mn-lt"/>
              </a:rPr>
              <a:t>is</a:t>
            </a:r>
            <a:r>
              <a:rPr lang="it-IT" b="1" dirty="0">
                <a:ea typeface="+mn-lt"/>
                <a:cs typeface="+mn-lt"/>
              </a:rPr>
              <a:t> </a:t>
            </a:r>
            <a:r>
              <a:rPr lang="it-IT" b="1" dirty="0" err="1">
                <a:ea typeface="+mn-lt"/>
                <a:cs typeface="+mn-lt"/>
              </a:rPr>
              <a:t>empty</a:t>
            </a:r>
            <a:r>
              <a:rPr lang="it-IT" dirty="0">
                <a:ea typeface="+mn-lt"/>
                <a:cs typeface="+mn-lt"/>
              </a:rPr>
              <a:t>: </a:t>
            </a:r>
            <a:r>
              <a:rPr lang="it-IT" dirty="0" err="1">
                <a:ea typeface="+mn-lt"/>
                <a:cs typeface="+mn-lt"/>
              </a:rPr>
              <a:t>returned</a:t>
            </a:r>
            <a:r>
              <a:rPr lang="it-IT" dirty="0">
                <a:ea typeface="+mn-lt"/>
                <a:cs typeface="+mn-lt"/>
              </a:rPr>
              <a:t> ‘no ans </a:t>
            </a:r>
            <a:r>
              <a:rPr lang="it-IT" dirty="0" err="1">
                <a:ea typeface="+mn-lt"/>
                <a:cs typeface="+mn-lt"/>
              </a:rPr>
              <a:t>Year</a:t>
            </a:r>
            <a:r>
              <a:rPr lang="it-IT" dirty="0">
                <a:ea typeface="+mn-lt"/>
                <a:cs typeface="+mn-lt"/>
              </a:rPr>
              <a:t>’</a:t>
            </a:r>
          </a:p>
          <a:p>
            <a:pPr marL="285750" indent="-285750">
              <a:buFont typeface="Calibri"/>
              <a:buChar char="-"/>
            </a:pPr>
            <a:r>
              <a:rPr lang="it-IT" dirty="0">
                <a:ea typeface="+mn-lt"/>
                <a:cs typeface="+mn-lt"/>
              </a:rPr>
              <a:t> </a:t>
            </a:r>
            <a:r>
              <a:rPr lang="it-IT" b="1" dirty="0" err="1">
                <a:ea typeface="+mn-lt"/>
                <a:cs typeface="+mn-lt"/>
              </a:rPr>
              <a:t>prevmember</a:t>
            </a:r>
            <a:r>
              <a:rPr lang="it-IT" b="1" dirty="0">
                <a:ea typeface="+mn-lt"/>
                <a:cs typeface="+mn-lt"/>
              </a:rPr>
              <a:t> </a:t>
            </a:r>
            <a:r>
              <a:rPr lang="it-IT" b="1" dirty="0" err="1">
                <a:ea typeface="+mn-lt"/>
                <a:cs typeface="+mn-lt"/>
              </a:rPr>
              <a:t>is</a:t>
            </a:r>
            <a:r>
              <a:rPr lang="it-IT" b="1" dirty="0">
                <a:ea typeface="+mn-lt"/>
                <a:cs typeface="+mn-lt"/>
              </a:rPr>
              <a:t> </a:t>
            </a:r>
            <a:r>
              <a:rPr lang="it-IT" b="1" dirty="0" err="1">
                <a:ea typeface="+mn-lt"/>
                <a:cs typeface="+mn-lt"/>
              </a:rPr>
              <a:t>empty</a:t>
            </a:r>
            <a:r>
              <a:rPr lang="it-IT" b="1" dirty="0">
                <a:ea typeface="+mn-lt"/>
                <a:cs typeface="+mn-lt"/>
              </a:rPr>
              <a:t>:</a:t>
            </a:r>
            <a:r>
              <a:rPr lang="it-IT" dirty="0">
                <a:ea typeface="+mn-lt"/>
                <a:cs typeface="+mn-lt"/>
              </a:rPr>
              <a:t> </a:t>
            </a:r>
            <a:r>
              <a:rPr lang="it-IT" dirty="0" err="1">
                <a:ea typeface="+mn-lt"/>
                <a:cs typeface="+mn-lt"/>
              </a:rPr>
              <a:t>returned</a:t>
            </a:r>
            <a:r>
              <a:rPr lang="it-IT" dirty="0">
                <a:ea typeface="+mn-lt"/>
                <a:cs typeface="+mn-lt"/>
              </a:rPr>
              <a:t> “no ans Year-1”</a:t>
            </a:r>
          </a:p>
          <a:p>
            <a:pPr marL="285750" indent="-285750">
              <a:buFont typeface="Calibri"/>
              <a:buChar char="-"/>
            </a:pPr>
            <a:r>
              <a:rPr lang="it-IT" dirty="0">
                <a:ea typeface="+mn-lt"/>
                <a:cs typeface="+mn-lt"/>
              </a:rPr>
              <a:t> </a:t>
            </a:r>
            <a:r>
              <a:rPr lang="it-IT" b="1" dirty="0" err="1">
                <a:ea typeface="+mn-lt"/>
                <a:cs typeface="+mn-lt"/>
              </a:rPr>
              <a:t>absolute</a:t>
            </a:r>
            <a:r>
              <a:rPr lang="it-IT" b="1" dirty="0">
                <a:ea typeface="+mn-lt"/>
                <a:cs typeface="+mn-lt"/>
              </a:rPr>
              <a:t> </a:t>
            </a:r>
            <a:r>
              <a:rPr lang="it-IT" b="1" dirty="0" err="1">
                <a:ea typeface="+mn-lt"/>
                <a:cs typeface="+mn-lt"/>
              </a:rPr>
              <a:t>difference</a:t>
            </a:r>
            <a:r>
              <a:rPr lang="it-IT" b="1" dirty="0">
                <a:ea typeface="+mn-lt"/>
                <a:cs typeface="+mn-lt"/>
              </a:rPr>
              <a:t> in </a:t>
            </a:r>
            <a:r>
              <a:rPr lang="it-IT" b="1" dirty="0" err="1">
                <a:ea typeface="+mn-lt"/>
                <a:cs typeface="+mn-lt"/>
              </a:rPr>
              <a:t>correct</a:t>
            </a:r>
            <a:r>
              <a:rPr lang="it-IT" b="1" dirty="0">
                <a:ea typeface="+mn-lt"/>
                <a:cs typeface="+mn-lt"/>
              </a:rPr>
              <a:t> </a:t>
            </a:r>
            <a:r>
              <a:rPr lang="it-IT" b="1" dirty="0" err="1">
                <a:ea typeface="+mn-lt"/>
                <a:cs typeface="+mn-lt"/>
              </a:rPr>
              <a:t>answer</a:t>
            </a:r>
            <a:r>
              <a:rPr lang="it-IT" b="1" dirty="0">
                <a:ea typeface="+mn-lt"/>
                <a:cs typeface="+mn-lt"/>
              </a:rPr>
              <a:t> </a:t>
            </a:r>
            <a:r>
              <a:rPr lang="it-IT" b="1" dirty="0" err="1">
                <a:ea typeface="+mn-lt"/>
                <a:cs typeface="+mn-lt"/>
              </a:rPr>
              <a:t>between</a:t>
            </a:r>
            <a:r>
              <a:rPr lang="it-IT" b="1" dirty="0">
                <a:ea typeface="+mn-lt"/>
                <a:cs typeface="+mn-lt"/>
              </a:rPr>
              <a:t> one </a:t>
            </a:r>
            <a:r>
              <a:rPr lang="it-IT" b="1" dirty="0" err="1">
                <a:ea typeface="+mn-lt"/>
                <a:cs typeface="+mn-lt"/>
              </a:rPr>
              <a:t>year</a:t>
            </a:r>
            <a:r>
              <a:rPr lang="it-IT" b="1" dirty="0">
                <a:ea typeface="+mn-lt"/>
                <a:cs typeface="+mn-lt"/>
              </a:rPr>
              <a:t> and the </a:t>
            </a:r>
            <a:r>
              <a:rPr lang="it-IT" b="1" dirty="0" err="1">
                <a:ea typeface="+mn-lt"/>
                <a:cs typeface="+mn-lt"/>
              </a:rPr>
              <a:t>previous</a:t>
            </a:r>
            <a:r>
              <a:rPr lang="it-IT" b="1" dirty="0">
                <a:ea typeface="+mn-lt"/>
                <a:cs typeface="+mn-lt"/>
              </a:rPr>
              <a:t> one </a:t>
            </a:r>
            <a:r>
              <a:rPr lang="it-IT" b="1" dirty="0" err="1">
                <a:ea typeface="+mn-lt"/>
                <a:cs typeface="+mn-lt"/>
              </a:rPr>
              <a:t>is</a:t>
            </a:r>
            <a:r>
              <a:rPr lang="it-IT" b="1" dirty="0">
                <a:ea typeface="+mn-lt"/>
                <a:cs typeface="+mn-lt"/>
              </a:rPr>
              <a:t> 0</a:t>
            </a:r>
            <a:r>
              <a:rPr lang="it-IT" dirty="0">
                <a:ea typeface="+mn-lt"/>
                <a:cs typeface="+mn-lt"/>
              </a:rPr>
              <a:t>: 0% </a:t>
            </a:r>
            <a:r>
              <a:rPr lang="it-IT" dirty="0" err="1">
                <a:ea typeface="+mn-lt"/>
                <a:cs typeface="+mn-lt"/>
              </a:rPr>
              <a:t>will</a:t>
            </a:r>
            <a:r>
              <a:rPr lang="it-IT" dirty="0">
                <a:ea typeface="+mn-lt"/>
                <a:cs typeface="+mn-lt"/>
              </a:rPr>
              <a:t> be </a:t>
            </a:r>
            <a:r>
              <a:rPr lang="it-IT" dirty="0" err="1">
                <a:ea typeface="+mn-lt"/>
                <a:cs typeface="+mn-lt"/>
              </a:rPr>
              <a:t>returned</a:t>
            </a:r>
            <a:r>
              <a:rPr lang="it-IT" dirty="0">
                <a:ea typeface="+mn-lt"/>
                <a:cs typeface="+mn-lt"/>
              </a:rPr>
              <a:t>.</a:t>
            </a:r>
          </a:p>
          <a:p>
            <a:pPr marL="285750" indent="-285750">
              <a:buFont typeface="Calibri"/>
              <a:buChar char="-"/>
            </a:pPr>
            <a:r>
              <a:rPr lang="it-IT" dirty="0">
                <a:ea typeface="+mn-lt"/>
                <a:cs typeface="+mn-lt"/>
              </a:rPr>
              <a:t> The last one </a:t>
            </a:r>
            <a:r>
              <a:rPr lang="it-IT" dirty="0" err="1">
                <a:ea typeface="+mn-lt"/>
                <a:cs typeface="+mn-lt"/>
              </a:rPr>
              <a:t>is</a:t>
            </a:r>
            <a:r>
              <a:rPr lang="it-IT" dirty="0">
                <a:ea typeface="+mn-lt"/>
                <a:cs typeface="+mn-lt"/>
              </a:rPr>
              <a:t> </a:t>
            </a:r>
            <a:r>
              <a:rPr lang="it-IT" dirty="0" err="1">
                <a:ea typeface="+mn-lt"/>
                <a:cs typeface="+mn-lt"/>
              </a:rPr>
              <a:t>when</a:t>
            </a:r>
            <a:r>
              <a:rPr lang="it-IT" dirty="0">
                <a:ea typeface="+mn-lt"/>
                <a:cs typeface="+mn-lt"/>
              </a:rPr>
              <a:t> data are </a:t>
            </a:r>
            <a:r>
              <a:rPr lang="it-IT" dirty="0" err="1">
                <a:ea typeface="+mn-lt"/>
                <a:cs typeface="+mn-lt"/>
              </a:rPr>
              <a:t>present</a:t>
            </a:r>
            <a:r>
              <a:rPr lang="it-IT" dirty="0">
                <a:ea typeface="+mn-lt"/>
                <a:cs typeface="+mn-lt"/>
              </a:rPr>
              <a:t> for </a:t>
            </a:r>
            <a:r>
              <a:rPr lang="it-IT" dirty="0" err="1">
                <a:ea typeface="+mn-lt"/>
                <a:cs typeface="+mn-lt"/>
              </a:rPr>
              <a:t>both</a:t>
            </a:r>
            <a:r>
              <a:rPr lang="it-IT" dirty="0">
                <a:ea typeface="+mn-lt"/>
                <a:cs typeface="+mn-lt"/>
              </a:rPr>
              <a:t> </a:t>
            </a:r>
            <a:r>
              <a:rPr lang="it-IT" dirty="0" err="1">
                <a:ea typeface="+mn-lt"/>
                <a:cs typeface="+mn-lt"/>
              </a:rPr>
              <a:t>years</a:t>
            </a:r>
            <a:r>
              <a:rPr lang="it-IT" dirty="0">
                <a:ea typeface="+mn-lt"/>
                <a:cs typeface="+mn-lt"/>
              </a:rPr>
              <a:t> and so </a:t>
            </a:r>
            <a:r>
              <a:rPr lang="it-IT" dirty="0" err="1">
                <a:ea typeface="+mn-lt"/>
                <a:cs typeface="+mn-lt"/>
              </a:rPr>
              <a:t>we</a:t>
            </a:r>
            <a:r>
              <a:rPr lang="it-IT" dirty="0">
                <a:ea typeface="+mn-lt"/>
                <a:cs typeface="+mn-lt"/>
              </a:rPr>
              <a:t> just </a:t>
            </a:r>
            <a:r>
              <a:rPr lang="it-IT" dirty="0" err="1">
                <a:ea typeface="+mn-lt"/>
                <a:cs typeface="+mn-lt"/>
              </a:rPr>
              <a:t>performed</a:t>
            </a:r>
            <a:r>
              <a:rPr lang="it-IT" dirty="0">
                <a:ea typeface="+mn-lt"/>
                <a:cs typeface="+mn-lt"/>
              </a:rPr>
              <a:t> the formula</a:t>
            </a:r>
          </a:p>
          <a:p>
            <a:pPr marL="285750" indent="-285750">
              <a:buFont typeface="Calibri"/>
              <a:buChar char="-"/>
            </a:pPr>
            <a:r>
              <a:rPr lang="it-IT" dirty="0">
                <a:ea typeface="+mn-lt"/>
                <a:cs typeface="+mn-lt"/>
              </a:rPr>
              <a:t> </a:t>
            </a:r>
            <a:r>
              <a:rPr lang="it-IT" b="1" dirty="0">
                <a:ea typeface="+mn-lt"/>
                <a:cs typeface="+mn-lt"/>
              </a:rPr>
              <a:t>0 </a:t>
            </a:r>
            <a:r>
              <a:rPr lang="it-IT" b="1" dirty="0" err="1">
                <a:ea typeface="+mn-lt"/>
                <a:cs typeface="+mn-lt"/>
              </a:rPr>
              <a:t>division</a:t>
            </a:r>
            <a:r>
              <a:rPr lang="it-IT" dirty="0">
                <a:ea typeface="+mn-lt"/>
                <a:cs typeface="+mn-lt"/>
              </a:rPr>
              <a:t>: </a:t>
            </a:r>
            <a:r>
              <a:rPr lang="it-IT" dirty="0" err="1">
                <a:ea typeface="+mn-lt"/>
                <a:cs typeface="+mn-lt"/>
              </a:rPr>
              <a:t>returned</a:t>
            </a:r>
            <a:r>
              <a:rPr lang="it-IT" dirty="0">
                <a:ea typeface="+mn-lt"/>
                <a:cs typeface="+mn-lt"/>
              </a:rPr>
              <a:t> “inf”</a:t>
            </a:r>
            <a:endParaRPr lang="it-IT" dirty="0"/>
          </a:p>
        </p:txBody>
      </p:sp>
      <p:pic>
        <p:nvPicPr>
          <p:cNvPr id="8" name="Immagine 8" descr="Immagine che contiene tavolo&#10;&#10;Descrizione generata automaticamente">
            <a:extLst>
              <a:ext uri="{FF2B5EF4-FFF2-40B4-BE49-F238E27FC236}">
                <a16:creationId xmlns:a16="http://schemas.microsoft.com/office/drawing/2014/main" id="{B3FA91EF-4A87-1C54-140D-C2427AAE1754}"/>
              </a:ext>
            </a:extLst>
          </p:cNvPr>
          <p:cNvPicPr>
            <a:picLocks noChangeAspect="1"/>
          </p:cNvPicPr>
          <p:nvPr/>
        </p:nvPicPr>
        <p:blipFill>
          <a:blip r:embed="rId3"/>
          <a:stretch>
            <a:fillRect/>
          </a:stretch>
        </p:blipFill>
        <p:spPr>
          <a:xfrm>
            <a:off x="5370945" y="5117212"/>
            <a:ext cx="2743200" cy="1565031"/>
          </a:xfrm>
          <a:prstGeom prst="rect">
            <a:avLst/>
          </a:prstGeom>
        </p:spPr>
      </p:pic>
    </p:spTree>
    <p:extLst>
      <p:ext uri="{BB962C8B-B14F-4D97-AF65-F5344CB8AC3E}">
        <p14:creationId xmlns:p14="http://schemas.microsoft.com/office/powerpoint/2010/main" val="80831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6970C2-1DEC-BC9C-9A84-05A82A968661}"/>
              </a:ext>
            </a:extLst>
          </p:cNvPr>
          <p:cNvSpPr>
            <a:spLocks noGrp="1"/>
          </p:cNvSpPr>
          <p:nvPr>
            <p:ph type="title"/>
          </p:nvPr>
        </p:nvSpPr>
        <p:spPr>
          <a:xfrm>
            <a:off x="909192" y="59494"/>
            <a:ext cx="10377616" cy="834311"/>
          </a:xfrm>
        </p:spPr>
        <p:txBody>
          <a:bodyPr>
            <a:normAutofit/>
          </a:bodyPr>
          <a:lstStyle/>
          <a:p>
            <a:pPr algn="ctr"/>
            <a:r>
              <a:rPr lang="en-US" sz="2800" dirty="0">
                <a:ea typeface="+mj-lt"/>
                <a:cs typeface="+mj-lt"/>
              </a:rPr>
              <a:t>3. SQL SERVER ANALYSIS SERVICES AND POWER BI ANALYSIS</a:t>
            </a:r>
            <a:endParaRPr lang="it-IT" sz="2800" dirty="0"/>
          </a:p>
        </p:txBody>
      </p:sp>
      <p:sp>
        <p:nvSpPr>
          <p:cNvPr id="5" name="CasellaDiTesto 4">
            <a:extLst>
              <a:ext uri="{FF2B5EF4-FFF2-40B4-BE49-F238E27FC236}">
                <a16:creationId xmlns:a16="http://schemas.microsoft.com/office/drawing/2014/main" id="{F6A4CEE4-F6A8-A71B-1236-77DCF2BE6A38}"/>
              </a:ext>
            </a:extLst>
          </p:cNvPr>
          <p:cNvSpPr txBox="1"/>
          <p:nvPr/>
        </p:nvSpPr>
        <p:spPr>
          <a:xfrm>
            <a:off x="727363" y="891886"/>
            <a:ext cx="10211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t>The second </a:t>
            </a:r>
            <a:r>
              <a:rPr lang="it-IT" dirty="0" err="1"/>
              <a:t>question</a:t>
            </a:r>
            <a:r>
              <a:rPr lang="it-IT" dirty="0"/>
              <a:t> </a:t>
            </a:r>
            <a:r>
              <a:rPr lang="it-IT" dirty="0" err="1"/>
              <a:t>was</a:t>
            </a:r>
            <a:r>
              <a:rPr lang="it-IT" dirty="0"/>
              <a:t>: "</a:t>
            </a:r>
            <a:r>
              <a:rPr lang="it-IT" b="1" dirty="0">
                <a:ea typeface="+mn-lt"/>
                <a:cs typeface="+mn-lt"/>
              </a:rPr>
              <a:t>For </a:t>
            </a:r>
            <a:r>
              <a:rPr lang="it-IT" b="1" dirty="0" err="1">
                <a:ea typeface="+mn-lt"/>
                <a:cs typeface="+mn-lt"/>
              </a:rPr>
              <a:t>each</a:t>
            </a:r>
            <a:r>
              <a:rPr lang="it-IT" b="1" dirty="0">
                <a:ea typeface="+mn-lt"/>
                <a:cs typeface="+mn-lt"/>
              </a:rPr>
              <a:t> </a:t>
            </a:r>
            <a:r>
              <a:rPr lang="it-IT" b="1" dirty="0" err="1">
                <a:ea typeface="+mn-lt"/>
                <a:cs typeface="+mn-lt"/>
              </a:rPr>
              <a:t>subject</a:t>
            </a:r>
            <a:r>
              <a:rPr lang="it-IT" b="1" dirty="0">
                <a:ea typeface="+mn-lt"/>
                <a:cs typeface="+mn-lt"/>
              </a:rPr>
              <a:t> show the </a:t>
            </a:r>
            <a:r>
              <a:rPr lang="it-IT" b="1" dirty="0" err="1">
                <a:ea typeface="+mn-lt"/>
                <a:cs typeface="+mn-lt"/>
              </a:rPr>
              <a:t>total</a:t>
            </a:r>
            <a:r>
              <a:rPr lang="it-IT" b="1" dirty="0">
                <a:ea typeface="+mn-lt"/>
                <a:cs typeface="+mn-lt"/>
              </a:rPr>
              <a:t> </a:t>
            </a:r>
            <a:r>
              <a:rPr lang="it-IT" b="1" dirty="0" err="1">
                <a:ea typeface="+mn-lt"/>
                <a:cs typeface="+mn-lt"/>
              </a:rPr>
              <a:t>correct</a:t>
            </a:r>
            <a:r>
              <a:rPr lang="it-IT" b="1" dirty="0">
                <a:ea typeface="+mn-lt"/>
                <a:cs typeface="+mn-lt"/>
              </a:rPr>
              <a:t> </a:t>
            </a:r>
            <a:r>
              <a:rPr lang="it-IT" b="1" dirty="0" err="1">
                <a:ea typeface="+mn-lt"/>
                <a:cs typeface="+mn-lt"/>
              </a:rPr>
              <a:t>answers</a:t>
            </a:r>
            <a:r>
              <a:rPr lang="it-IT" b="1" dirty="0">
                <a:ea typeface="+mn-lt"/>
                <a:cs typeface="+mn-lt"/>
              </a:rPr>
              <a:t> in </a:t>
            </a:r>
            <a:r>
              <a:rPr lang="it-IT" b="1" dirty="0" err="1">
                <a:ea typeface="+mn-lt"/>
                <a:cs typeface="+mn-lt"/>
              </a:rPr>
              <a:t>percentage</a:t>
            </a:r>
            <a:r>
              <a:rPr lang="it-IT" b="1" dirty="0">
                <a:ea typeface="+mn-lt"/>
                <a:cs typeface="+mn-lt"/>
              </a:rPr>
              <a:t> with </a:t>
            </a:r>
            <a:r>
              <a:rPr lang="it-IT" b="1" dirty="0" err="1">
                <a:ea typeface="+mn-lt"/>
                <a:cs typeface="+mn-lt"/>
              </a:rPr>
              <a:t>respect</a:t>
            </a:r>
            <a:r>
              <a:rPr lang="it-IT" b="1" dirty="0">
                <a:ea typeface="+mn-lt"/>
                <a:cs typeface="+mn-lt"/>
              </a:rPr>
              <a:t> to the </a:t>
            </a:r>
            <a:r>
              <a:rPr lang="it-IT" b="1" dirty="0" err="1">
                <a:ea typeface="+mn-lt"/>
                <a:cs typeface="+mn-lt"/>
              </a:rPr>
              <a:t>total</a:t>
            </a:r>
            <a:r>
              <a:rPr lang="it-IT" b="1" dirty="0">
                <a:ea typeface="+mn-lt"/>
                <a:cs typeface="+mn-lt"/>
              </a:rPr>
              <a:t> </a:t>
            </a:r>
            <a:r>
              <a:rPr lang="it-IT" b="1" dirty="0" err="1">
                <a:ea typeface="+mn-lt"/>
                <a:cs typeface="+mn-lt"/>
              </a:rPr>
              <a:t>answers</a:t>
            </a:r>
            <a:r>
              <a:rPr lang="it-IT" b="1" dirty="0">
                <a:ea typeface="+mn-lt"/>
                <a:cs typeface="+mn-lt"/>
              </a:rPr>
              <a:t> of </a:t>
            </a:r>
            <a:r>
              <a:rPr lang="it-IT" b="1" dirty="0" err="1">
                <a:ea typeface="+mn-lt"/>
                <a:cs typeface="+mn-lt"/>
              </a:rPr>
              <a:t>that</a:t>
            </a:r>
            <a:r>
              <a:rPr lang="it-IT" b="1" dirty="0">
                <a:ea typeface="+mn-lt"/>
                <a:cs typeface="+mn-lt"/>
              </a:rPr>
              <a:t> </a:t>
            </a:r>
            <a:r>
              <a:rPr lang="it-IT" b="1" dirty="0" err="1">
                <a:ea typeface="+mn-lt"/>
                <a:cs typeface="+mn-lt"/>
              </a:rPr>
              <a:t>subject</a:t>
            </a:r>
            <a:r>
              <a:rPr lang="it-IT" dirty="0"/>
              <a:t>"</a:t>
            </a:r>
            <a:endParaRPr lang="it-IT"/>
          </a:p>
        </p:txBody>
      </p:sp>
      <p:sp>
        <p:nvSpPr>
          <p:cNvPr id="6" name="CasellaDiTesto 5">
            <a:extLst>
              <a:ext uri="{FF2B5EF4-FFF2-40B4-BE49-F238E27FC236}">
                <a16:creationId xmlns:a16="http://schemas.microsoft.com/office/drawing/2014/main" id="{BE720832-E825-61F9-9A6A-E2D0CF2FF45B}"/>
              </a:ext>
            </a:extLst>
          </p:cNvPr>
          <p:cNvSpPr txBox="1"/>
          <p:nvPr/>
        </p:nvSpPr>
        <p:spPr>
          <a:xfrm>
            <a:off x="643269" y="2854769"/>
            <a:ext cx="454602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ea typeface="+mn-lt"/>
                <a:cs typeface="+mn-lt"/>
              </a:rPr>
              <a:t>We</a:t>
            </a:r>
            <a:r>
              <a:rPr lang="it-IT" dirty="0">
                <a:ea typeface="+mn-lt"/>
                <a:cs typeface="+mn-lt"/>
              </a:rPr>
              <a:t> </a:t>
            </a:r>
            <a:r>
              <a:rPr lang="it-IT" dirty="0" err="1">
                <a:ea typeface="+mn-lt"/>
                <a:cs typeface="+mn-lt"/>
              </a:rPr>
              <a:t>calculated</a:t>
            </a:r>
            <a:r>
              <a:rPr lang="it-IT" dirty="0">
                <a:ea typeface="+mn-lt"/>
                <a:cs typeface="+mn-lt"/>
              </a:rPr>
              <a:t> </a:t>
            </a:r>
            <a:r>
              <a:rPr lang="it-IT" dirty="0" err="1">
                <a:ea typeface="+mn-lt"/>
                <a:cs typeface="+mn-lt"/>
              </a:rPr>
              <a:t>two</a:t>
            </a:r>
            <a:r>
              <a:rPr lang="it-IT" dirty="0">
                <a:ea typeface="+mn-lt"/>
                <a:cs typeface="+mn-lt"/>
              </a:rPr>
              <a:t> </a:t>
            </a:r>
            <a:r>
              <a:rPr lang="it-IT" dirty="0" err="1">
                <a:ea typeface="+mn-lt"/>
                <a:cs typeface="+mn-lt"/>
              </a:rPr>
              <a:t>different</a:t>
            </a:r>
            <a:r>
              <a:rPr lang="it-IT" dirty="0">
                <a:ea typeface="+mn-lt"/>
                <a:cs typeface="+mn-lt"/>
              </a:rPr>
              <a:t> </a:t>
            </a:r>
            <a:r>
              <a:rPr lang="it-IT" dirty="0" err="1">
                <a:ea typeface="+mn-lt"/>
                <a:cs typeface="+mn-lt"/>
              </a:rPr>
              <a:t>member</a:t>
            </a:r>
            <a:r>
              <a:rPr lang="it-IT" dirty="0">
                <a:ea typeface="+mn-lt"/>
                <a:cs typeface="+mn-lt"/>
              </a:rPr>
              <a:t>:</a:t>
            </a:r>
          </a:p>
          <a:p>
            <a:endParaRPr lang="it-IT" dirty="0">
              <a:ea typeface="+mn-lt"/>
              <a:cs typeface="+mn-lt"/>
            </a:endParaRPr>
          </a:p>
          <a:p>
            <a:pPr marL="285750" indent="-285750">
              <a:buFont typeface="Calibri"/>
              <a:buChar char="-"/>
            </a:pPr>
            <a:r>
              <a:rPr lang="it-IT" dirty="0" err="1">
                <a:ea typeface="+mn-lt"/>
                <a:cs typeface="+mn-lt"/>
              </a:rPr>
              <a:t>Tot_answer_subj</a:t>
            </a:r>
            <a:br>
              <a:rPr lang="it-IT" dirty="0">
                <a:ea typeface="+mn-lt"/>
                <a:cs typeface="+mn-lt"/>
              </a:rPr>
            </a:br>
            <a:endParaRPr lang="it-IT" dirty="0">
              <a:ea typeface="+mn-lt"/>
              <a:cs typeface="+mn-lt"/>
            </a:endParaRPr>
          </a:p>
          <a:p>
            <a:pPr marL="285750" indent="-285750">
              <a:buFont typeface="Calibri"/>
              <a:buChar char="-"/>
            </a:pPr>
            <a:r>
              <a:rPr lang="it-IT" dirty="0">
                <a:ea typeface="+mn-lt"/>
                <a:cs typeface="+mn-lt"/>
              </a:rPr>
              <a:t>Ratio</a:t>
            </a:r>
          </a:p>
          <a:p>
            <a:pPr marL="285750" indent="-285750">
              <a:buFont typeface="Calibri"/>
              <a:buChar char="-"/>
            </a:pPr>
            <a:endParaRPr lang="it-IT" dirty="0">
              <a:ea typeface="+mn-lt"/>
              <a:cs typeface="+mn-lt"/>
            </a:endParaRPr>
          </a:p>
          <a:p>
            <a:r>
              <a:rPr lang="it-IT" dirty="0">
                <a:ea typeface="+mn-lt"/>
                <a:cs typeface="+mn-lt"/>
              </a:rPr>
              <a:t>In ratio </a:t>
            </a:r>
            <a:r>
              <a:rPr lang="it-IT" dirty="0" err="1">
                <a:ea typeface="+mn-lt"/>
                <a:cs typeface="+mn-lt"/>
              </a:rPr>
              <a:t>we</a:t>
            </a:r>
            <a:r>
              <a:rPr lang="it-IT" dirty="0">
                <a:ea typeface="+mn-lt"/>
                <a:cs typeface="+mn-lt"/>
              </a:rPr>
              <a:t> </a:t>
            </a:r>
            <a:r>
              <a:rPr lang="it-IT" dirty="0" err="1">
                <a:ea typeface="+mn-lt"/>
                <a:cs typeface="+mn-lt"/>
              </a:rPr>
              <a:t>consider</a:t>
            </a:r>
            <a:r>
              <a:rPr lang="it-IT" dirty="0">
                <a:ea typeface="+mn-lt"/>
                <a:cs typeface="+mn-lt"/>
              </a:rPr>
              <a:t> the </a:t>
            </a:r>
            <a:r>
              <a:rPr lang="it-IT" dirty="0" err="1">
                <a:ea typeface="+mn-lt"/>
                <a:cs typeface="+mn-lt"/>
              </a:rPr>
              <a:t>possible</a:t>
            </a:r>
            <a:r>
              <a:rPr lang="it-IT" dirty="0">
                <a:ea typeface="+mn-lt"/>
                <a:cs typeface="+mn-lt"/>
              </a:rPr>
              <a:t> case </a:t>
            </a:r>
            <a:r>
              <a:rPr lang="it-IT" dirty="0" err="1">
                <a:ea typeface="+mn-lt"/>
                <a:cs typeface="+mn-lt"/>
              </a:rPr>
              <a:t>where</a:t>
            </a:r>
            <a:r>
              <a:rPr lang="it-IT" dirty="0">
                <a:ea typeface="+mn-lt"/>
                <a:cs typeface="+mn-lt"/>
              </a:rPr>
              <a:t> no </a:t>
            </a:r>
            <a:r>
              <a:rPr lang="it-IT" dirty="0" err="1">
                <a:ea typeface="+mn-lt"/>
                <a:cs typeface="+mn-lt"/>
              </a:rPr>
              <a:t>answer</a:t>
            </a:r>
            <a:r>
              <a:rPr lang="it-IT" dirty="0">
                <a:ea typeface="+mn-lt"/>
                <a:cs typeface="+mn-lt"/>
              </a:rPr>
              <a:t> </a:t>
            </a:r>
            <a:r>
              <a:rPr lang="it-IT" dirty="0" err="1">
                <a:ea typeface="+mn-lt"/>
                <a:cs typeface="+mn-lt"/>
              </a:rPr>
              <a:t>were</a:t>
            </a:r>
            <a:r>
              <a:rPr lang="it-IT" dirty="0">
                <a:ea typeface="+mn-lt"/>
                <a:cs typeface="+mn-lt"/>
              </a:rPr>
              <a:t> </a:t>
            </a:r>
            <a:r>
              <a:rPr lang="it-IT" dirty="0" err="1">
                <a:ea typeface="+mn-lt"/>
                <a:cs typeface="+mn-lt"/>
              </a:rPr>
              <a:t>given</a:t>
            </a:r>
            <a:r>
              <a:rPr lang="it-IT" dirty="0">
                <a:ea typeface="+mn-lt"/>
                <a:cs typeface="+mn-lt"/>
              </a:rPr>
              <a:t> for a </a:t>
            </a:r>
            <a:r>
              <a:rPr lang="it-IT" dirty="0" err="1">
                <a:ea typeface="+mn-lt"/>
                <a:cs typeface="+mn-lt"/>
              </a:rPr>
              <a:t>specific</a:t>
            </a:r>
            <a:r>
              <a:rPr lang="it-IT" dirty="0">
                <a:ea typeface="+mn-lt"/>
                <a:cs typeface="+mn-lt"/>
              </a:rPr>
              <a:t> </a:t>
            </a:r>
            <a:r>
              <a:rPr lang="it-IT" dirty="0" err="1">
                <a:ea typeface="+mn-lt"/>
                <a:cs typeface="+mn-lt"/>
              </a:rPr>
              <a:t>subject</a:t>
            </a:r>
          </a:p>
        </p:txBody>
      </p:sp>
      <p:pic>
        <p:nvPicPr>
          <p:cNvPr id="3" name="Immagine 6" descr="Immagine che contiene tavolo&#10;&#10;Descrizione generata automaticamente">
            <a:extLst>
              <a:ext uri="{FF2B5EF4-FFF2-40B4-BE49-F238E27FC236}">
                <a16:creationId xmlns:a16="http://schemas.microsoft.com/office/drawing/2014/main" id="{AC8137C4-ECAA-6375-D806-F5973DF76A5A}"/>
              </a:ext>
            </a:extLst>
          </p:cNvPr>
          <p:cNvPicPr>
            <a:picLocks noChangeAspect="1"/>
          </p:cNvPicPr>
          <p:nvPr/>
        </p:nvPicPr>
        <p:blipFill>
          <a:blip r:embed="rId2"/>
          <a:stretch>
            <a:fillRect/>
          </a:stretch>
        </p:blipFill>
        <p:spPr>
          <a:xfrm>
            <a:off x="5393724" y="4532607"/>
            <a:ext cx="2743200" cy="2014678"/>
          </a:xfrm>
          <a:prstGeom prst="rect">
            <a:avLst/>
          </a:prstGeom>
        </p:spPr>
      </p:pic>
      <p:pic>
        <p:nvPicPr>
          <p:cNvPr id="10" name="Immagine 10" descr="Immagine che contiene testo&#10;&#10;Descrizione generata automaticamente">
            <a:extLst>
              <a:ext uri="{FF2B5EF4-FFF2-40B4-BE49-F238E27FC236}">
                <a16:creationId xmlns:a16="http://schemas.microsoft.com/office/drawing/2014/main" id="{E07ADFF9-C557-BE9E-791D-060F9F721EAA}"/>
              </a:ext>
            </a:extLst>
          </p:cNvPr>
          <p:cNvPicPr>
            <a:picLocks noGrp="1" noChangeAspect="1"/>
          </p:cNvPicPr>
          <p:nvPr>
            <p:ph idx="1"/>
          </p:nvPr>
        </p:nvPicPr>
        <p:blipFill>
          <a:blip r:embed="rId3"/>
          <a:stretch>
            <a:fillRect/>
          </a:stretch>
        </p:blipFill>
        <p:spPr>
          <a:xfrm>
            <a:off x="5393422" y="2116809"/>
            <a:ext cx="6252005" cy="2421410"/>
          </a:xfrm>
        </p:spPr>
      </p:pic>
    </p:spTree>
    <p:extLst>
      <p:ext uri="{BB962C8B-B14F-4D97-AF65-F5344CB8AC3E}">
        <p14:creationId xmlns:p14="http://schemas.microsoft.com/office/powerpoint/2010/main" val="187500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6970C2-1DEC-BC9C-9A84-05A82A968661}"/>
              </a:ext>
            </a:extLst>
          </p:cNvPr>
          <p:cNvSpPr>
            <a:spLocks noGrp="1"/>
          </p:cNvSpPr>
          <p:nvPr>
            <p:ph type="title"/>
          </p:nvPr>
        </p:nvSpPr>
        <p:spPr>
          <a:xfrm>
            <a:off x="838672" y="110981"/>
            <a:ext cx="10635047" cy="703878"/>
          </a:xfrm>
        </p:spPr>
        <p:txBody>
          <a:bodyPr>
            <a:normAutofit/>
          </a:bodyPr>
          <a:lstStyle/>
          <a:p>
            <a:pPr algn="ctr"/>
            <a:r>
              <a:rPr lang="en-US" sz="2800" dirty="0">
                <a:ea typeface="+mj-lt"/>
                <a:cs typeface="+mj-lt"/>
              </a:rPr>
              <a:t>3. SQL SERVER ANALYSIS SERVICES AND POWER BI ANALYSIS</a:t>
            </a:r>
            <a:endParaRPr lang="it-IT" sz="2800" dirty="0"/>
          </a:p>
        </p:txBody>
      </p:sp>
      <p:sp>
        <p:nvSpPr>
          <p:cNvPr id="4" name="Segnaposto testo 3">
            <a:extLst>
              <a:ext uri="{FF2B5EF4-FFF2-40B4-BE49-F238E27FC236}">
                <a16:creationId xmlns:a16="http://schemas.microsoft.com/office/drawing/2014/main" id="{FC7A17F8-0398-59BD-34B7-A750DA360A04}"/>
              </a:ext>
            </a:extLst>
          </p:cNvPr>
          <p:cNvSpPr>
            <a:spLocks noGrp="1"/>
          </p:cNvSpPr>
          <p:nvPr>
            <p:ph type="body" idx="1"/>
          </p:nvPr>
        </p:nvSpPr>
        <p:spPr>
          <a:xfrm>
            <a:off x="745540" y="1674341"/>
            <a:ext cx="4649787" cy="576262"/>
          </a:xfrm>
        </p:spPr>
        <p:txBody>
          <a:bodyPr/>
          <a:lstStyle/>
          <a:p>
            <a:pPr algn="ctr"/>
            <a:r>
              <a:rPr lang="it-IT" dirty="0"/>
              <a:t>Query </a:t>
            </a:r>
            <a:r>
              <a:rPr lang="it-IT" dirty="0" err="1"/>
              <a:t>version</a:t>
            </a:r>
            <a:r>
              <a:rPr lang="it-IT" dirty="0"/>
              <a:t> 1</a:t>
            </a:r>
            <a:endParaRPr lang="it-IT"/>
          </a:p>
        </p:txBody>
      </p:sp>
      <p:sp>
        <p:nvSpPr>
          <p:cNvPr id="7" name="Segnaposto testo 6">
            <a:extLst>
              <a:ext uri="{FF2B5EF4-FFF2-40B4-BE49-F238E27FC236}">
                <a16:creationId xmlns:a16="http://schemas.microsoft.com/office/drawing/2014/main" id="{C3FC908E-16C8-4D12-63C4-F8A780708821}"/>
              </a:ext>
            </a:extLst>
          </p:cNvPr>
          <p:cNvSpPr>
            <a:spLocks noGrp="1"/>
          </p:cNvSpPr>
          <p:nvPr>
            <p:ph type="body" sz="quarter" idx="3"/>
          </p:nvPr>
        </p:nvSpPr>
        <p:spPr>
          <a:xfrm>
            <a:off x="6408580" y="1715530"/>
            <a:ext cx="4665134" cy="576262"/>
          </a:xfrm>
        </p:spPr>
        <p:txBody>
          <a:bodyPr/>
          <a:lstStyle/>
          <a:p>
            <a:pPr algn="ctr"/>
            <a:r>
              <a:rPr lang="it-IT" dirty="0"/>
              <a:t>Query </a:t>
            </a:r>
            <a:r>
              <a:rPr lang="it-IT" dirty="0" err="1"/>
              <a:t>version</a:t>
            </a:r>
            <a:r>
              <a:rPr lang="it-IT" dirty="0"/>
              <a:t> 2</a:t>
            </a:r>
            <a:endParaRPr lang="it-IT"/>
          </a:p>
        </p:txBody>
      </p:sp>
      <p:pic>
        <p:nvPicPr>
          <p:cNvPr id="16" name="Immagine 16" descr="Immagine che contiene testo&#10;&#10;Descrizione generata automaticamente">
            <a:extLst>
              <a:ext uri="{FF2B5EF4-FFF2-40B4-BE49-F238E27FC236}">
                <a16:creationId xmlns:a16="http://schemas.microsoft.com/office/drawing/2014/main" id="{5D1B64C0-A9F5-8219-0911-55B6FAA5CE19}"/>
              </a:ext>
            </a:extLst>
          </p:cNvPr>
          <p:cNvPicPr>
            <a:picLocks noGrp="1" noChangeAspect="1"/>
          </p:cNvPicPr>
          <p:nvPr>
            <p:ph sz="quarter" idx="4"/>
          </p:nvPr>
        </p:nvPicPr>
        <p:blipFill>
          <a:blip r:embed="rId2"/>
          <a:stretch>
            <a:fillRect/>
          </a:stretch>
        </p:blipFill>
        <p:spPr>
          <a:xfrm>
            <a:off x="6156653" y="2576486"/>
            <a:ext cx="5938323" cy="1029826"/>
          </a:xfrm>
        </p:spPr>
      </p:pic>
      <p:sp>
        <p:nvSpPr>
          <p:cNvPr id="5" name="CasellaDiTesto 4">
            <a:extLst>
              <a:ext uri="{FF2B5EF4-FFF2-40B4-BE49-F238E27FC236}">
                <a16:creationId xmlns:a16="http://schemas.microsoft.com/office/drawing/2014/main" id="{F6A4CEE4-F6A8-A71B-1236-77DCF2BE6A38}"/>
              </a:ext>
            </a:extLst>
          </p:cNvPr>
          <p:cNvSpPr txBox="1"/>
          <p:nvPr/>
        </p:nvSpPr>
        <p:spPr>
          <a:xfrm>
            <a:off x="1056876" y="871292"/>
            <a:ext cx="10211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dirty="0"/>
              <a:t>The </a:t>
            </a:r>
            <a:r>
              <a:rPr lang="it-IT" dirty="0" err="1"/>
              <a:t>third</a:t>
            </a:r>
            <a:r>
              <a:rPr lang="it-IT" dirty="0"/>
              <a:t> </a:t>
            </a:r>
            <a:r>
              <a:rPr lang="it-IT" dirty="0" err="1"/>
              <a:t>question</a:t>
            </a:r>
            <a:r>
              <a:rPr lang="it-IT" dirty="0"/>
              <a:t> </a:t>
            </a:r>
            <a:r>
              <a:rPr lang="it-IT" dirty="0" err="1"/>
              <a:t>was</a:t>
            </a:r>
            <a:r>
              <a:rPr lang="it-IT" dirty="0"/>
              <a:t>: "</a:t>
            </a:r>
            <a:r>
              <a:rPr lang="it-IT" b="1" dirty="0">
                <a:ea typeface="+mn-lt"/>
                <a:cs typeface="+mn-lt"/>
              </a:rPr>
              <a:t>Show the </a:t>
            </a:r>
            <a:r>
              <a:rPr lang="it-IT" b="1" dirty="0" err="1">
                <a:ea typeface="+mn-lt"/>
                <a:cs typeface="+mn-lt"/>
              </a:rPr>
              <a:t>students</a:t>
            </a:r>
            <a:r>
              <a:rPr lang="it-IT" b="1" dirty="0">
                <a:ea typeface="+mn-lt"/>
                <a:cs typeface="+mn-lt"/>
              </a:rPr>
              <a:t> </a:t>
            </a:r>
            <a:r>
              <a:rPr lang="it-IT" b="1" dirty="0" err="1">
                <a:ea typeface="+mn-lt"/>
                <a:cs typeface="+mn-lt"/>
              </a:rPr>
              <a:t>having</a:t>
            </a:r>
            <a:r>
              <a:rPr lang="it-IT" b="1" dirty="0">
                <a:ea typeface="+mn-lt"/>
                <a:cs typeface="+mn-lt"/>
              </a:rPr>
              <a:t> a </a:t>
            </a:r>
            <a:r>
              <a:rPr lang="it-IT" b="1" dirty="0" err="1">
                <a:ea typeface="+mn-lt"/>
                <a:cs typeface="+mn-lt"/>
              </a:rPr>
              <a:t>total</a:t>
            </a:r>
            <a:r>
              <a:rPr lang="it-IT" b="1" dirty="0">
                <a:ea typeface="+mn-lt"/>
                <a:cs typeface="+mn-lt"/>
              </a:rPr>
              <a:t> </a:t>
            </a:r>
            <a:r>
              <a:rPr lang="it-IT" b="1" dirty="0" err="1">
                <a:ea typeface="+mn-lt"/>
                <a:cs typeface="+mn-lt"/>
              </a:rPr>
              <a:t>incorrect</a:t>
            </a:r>
            <a:r>
              <a:rPr lang="it-IT" b="1" dirty="0">
                <a:ea typeface="+mn-lt"/>
                <a:cs typeface="+mn-lt"/>
              </a:rPr>
              <a:t> </a:t>
            </a:r>
            <a:r>
              <a:rPr lang="it-IT" b="1" dirty="0" err="1">
                <a:ea typeface="+mn-lt"/>
                <a:cs typeface="+mn-lt"/>
              </a:rPr>
              <a:t>answers</a:t>
            </a:r>
            <a:r>
              <a:rPr lang="it-IT" b="1" dirty="0">
                <a:ea typeface="+mn-lt"/>
                <a:cs typeface="+mn-lt"/>
              </a:rPr>
              <a:t> </a:t>
            </a:r>
            <a:r>
              <a:rPr lang="it-IT" b="1" dirty="0" err="1">
                <a:ea typeface="+mn-lt"/>
                <a:cs typeface="+mn-lt"/>
              </a:rPr>
              <a:t>greater</a:t>
            </a:r>
            <a:r>
              <a:rPr lang="it-IT" b="1" dirty="0">
                <a:ea typeface="+mn-lt"/>
                <a:cs typeface="+mn-lt"/>
              </a:rPr>
              <a:t> or </a:t>
            </a:r>
            <a:r>
              <a:rPr lang="it-IT" b="1" dirty="0" err="1">
                <a:ea typeface="+mn-lt"/>
                <a:cs typeface="+mn-lt"/>
              </a:rPr>
              <a:t>equal</a:t>
            </a:r>
            <a:r>
              <a:rPr lang="it-IT" b="1" dirty="0">
                <a:ea typeface="+mn-lt"/>
                <a:cs typeface="+mn-lt"/>
              </a:rPr>
              <a:t> </a:t>
            </a:r>
            <a:r>
              <a:rPr lang="it-IT" b="1" dirty="0" err="1">
                <a:ea typeface="+mn-lt"/>
                <a:cs typeface="+mn-lt"/>
              </a:rPr>
              <a:t>than</a:t>
            </a:r>
            <a:r>
              <a:rPr lang="it-IT" b="1" dirty="0">
                <a:ea typeface="+mn-lt"/>
                <a:cs typeface="+mn-lt"/>
              </a:rPr>
              <a:t> the </a:t>
            </a:r>
            <a:r>
              <a:rPr lang="it-IT" b="1" dirty="0" err="1">
                <a:ea typeface="+mn-lt"/>
                <a:cs typeface="+mn-lt"/>
              </a:rPr>
              <a:t>average</a:t>
            </a:r>
            <a:r>
              <a:rPr lang="it-IT" b="1" dirty="0">
                <a:ea typeface="+mn-lt"/>
                <a:cs typeface="+mn-lt"/>
              </a:rPr>
              <a:t> </a:t>
            </a:r>
            <a:r>
              <a:rPr lang="it-IT" b="1" dirty="0" err="1">
                <a:ea typeface="+mn-lt"/>
                <a:cs typeface="+mn-lt"/>
              </a:rPr>
              <a:t>incorrect</a:t>
            </a:r>
            <a:r>
              <a:rPr lang="it-IT" b="1" dirty="0">
                <a:ea typeface="+mn-lt"/>
                <a:cs typeface="+mn-lt"/>
              </a:rPr>
              <a:t> </a:t>
            </a:r>
            <a:r>
              <a:rPr lang="it-IT" b="1" dirty="0" err="1">
                <a:ea typeface="+mn-lt"/>
                <a:cs typeface="+mn-lt"/>
              </a:rPr>
              <a:t>answers</a:t>
            </a:r>
            <a:r>
              <a:rPr lang="it-IT" b="1" dirty="0">
                <a:ea typeface="+mn-lt"/>
                <a:cs typeface="+mn-lt"/>
              </a:rPr>
              <a:t> in </a:t>
            </a:r>
            <a:r>
              <a:rPr lang="it-IT" b="1" dirty="0" err="1">
                <a:ea typeface="+mn-lt"/>
                <a:cs typeface="+mn-lt"/>
              </a:rPr>
              <a:t>each</a:t>
            </a:r>
            <a:r>
              <a:rPr lang="it-IT" b="1" dirty="0">
                <a:ea typeface="+mn-lt"/>
                <a:cs typeface="+mn-lt"/>
              </a:rPr>
              <a:t> </a:t>
            </a:r>
            <a:r>
              <a:rPr lang="it-IT" b="1" dirty="0" err="1">
                <a:ea typeface="+mn-lt"/>
                <a:cs typeface="+mn-lt"/>
              </a:rPr>
              <a:t>continent</a:t>
            </a:r>
            <a:r>
              <a:rPr lang="it-IT" dirty="0"/>
              <a:t>"</a:t>
            </a:r>
            <a:endParaRPr lang="it-IT"/>
          </a:p>
        </p:txBody>
      </p:sp>
      <p:sp>
        <p:nvSpPr>
          <p:cNvPr id="6" name="CasellaDiTesto 5">
            <a:extLst>
              <a:ext uri="{FF2B5EF4-FFF2-40B4-BE49-F238E27FC236}">
                <a16:creationId xmlns:a16="http://schemas.microsoft.com/office/drawing/2014/main" id="{BE720832-E825-61F9-9A6A-E2D0CF2FF45B}"/>
              </a:ext>
            </a:extLst>
          </p:cNvPr>
          <p:cNvSpPr txBox="1"/>
          <p:nvPr/>
        </p:nvSpPr>
        <p:spPr>
          <a:xfrm>
            <a:off x="725647" y="4945120"/>
            <a:ext cx="4546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dirty="0">
              <a:ea typeface="+mn-lt"/>
              <a:cs typeface="+mn-lt"/>
            </a:endParaRPr>
          </a:p>
        </p:txBody>
      </p:sp>
      <p:pic>
        <p:nvPicPr>
          <p:cNvPr id="15" name="Immagine 15" descr="Immagine che contiene testo&#10;&#10;Descrizione generata automaticamente">
            <a:extLst>
              <a:ext uri="{FF2B5EF4-FFF2-40B4-BE49-F238E27FC236}">
                <a16:creationId xmlns:a16="http://schemas.microsoft.com/office/drawing/2014/main" id="{E674AE82-EF77-1788-8055-4B0937776222}"/>
              </a:ext>
            </a:extLst>
          </p:cNvPr>
          <p:cNvPicPr>
            <a:picLocks noGrp="1" noChangeAspect="1"/>
          </p:cNvPicPr>
          <p:nvPr>
            <p:ph sz="half" idx="2"/>
          </p:nvPr>
        </p:nvPicPr>
        <p:blipFill>
          <a:blip r:embed="rId3"/>
          <a:stretch>
            <a:fillRect/>
          </a:stretch>
        </p:blipFill>
        <p:spPr>
          <a:xfrm>
            <a:off x="45779" y="2573652"/>
            <a:ext cx="6049763" cy="774400"/>
          </a:xfrm>
        </p:spPr>
      </p:pic>
      <p:pic>
        <p:nvPicPr>
          <p:cNvPr id="17" name="Immagine 17" descr="Immagine che contiene tavolo&#10;&#10;Descrizione generata automaticamente">
            <a:extLst>
              <a:ext uri="{FF2B5EF4-FFF2-40B4-BE49-F238E27FC236}">
                <a16:creationId xmlns:a16="http://schemas.microsoft.com/office/drawing/2014/main" id="{B1318222-0940-2ED8-14C7-4FC6EF3E0884}"/>
              </a:ext>
            </a:extLst>
          </p:cNvPr>
          <p:cNvPicPr>
            <a:picLocks noChangeAspect="1"/>
          </p:cNvPicPr>
          <p:nvPr/>
        </p:nvPicPr>
        <p:blipFill>
          <a:blip r:embed="rId4"/>
          <a:stretch>
            <a:fillRect/>
          </a:stretch>
        </p:blipFill>
        <p:spPr>
          <a:xfrm>
            <a:off x="945292" y="4178111"/>
            <a:ext cx="3628767" cy="1910183"/>
          </a:xfrm>
          <a:prstGeom prst="rect">
            <a:avLst/>
          </a:prstGeom>
        </p:spPr>
      </p:pic>
      <p:pic>
        <p:nvPicPr>
          <p:cNvPr id="18" name="Immagine 18" descr="Immagine che contiene tavolo&#10;&#10;Descrizione generata automaticamente">
            <a:extLst>
              <a:ext uri="{FF2B5EF4-FFF2-40B4-BE49-F238E27FC236}">
                <a16:creationId xmlns:a16="http://schemas.microsoft.com/office/drawing/2014/main" id="{569B897C-FE09-2308-CC00-913864C6C274}"/>
              </a:ext>
            </a:extLst>
          </p:cNvPr>
          <p:cNvPicPr>
            <a:picLocks noChangeAspect="1"/>
          </p:cNvPicPr>
          <p:nvPr/>
        </p:nvPicPr>
        <p:blipFill>
          <a:blip r:embed="rId5"/>
          <a:stretch>
            <a:fillRect/>
          </a:stretch>
        </p:blipFill>
        <p:spPr>
          <a:xfrm>
            <a:off x="6145427" y="4173394"/>
            <a:ext cx="5791199" cy="1899022"/>
          </a:xfrm>
          <a:prstGeom prst="rect">
            <a:avLst/>
          </a:prstGeom>
        </p:spPr>
      </p:pic>
    </p:spTree>
    <p:extLst>
      <p:ext uri="{BB962C8B-B14F-4D97-AF65-F5344CB8AC3E}">
        <p14:creationId xmlns:p14="http://schemas.microsoft.com/office/powerpoint/2010/main" val="256720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E840F-10B2-0EA6-55CB-F78AC2B37B9D}"/>
              </a:ext>
            </a:extLst>
          </p:cNvPr>
          <p:cNvSpPr>
            <a:spLocks noGrp="1"/>
          </p:cNvSpPr>
          <p:nvPr>
            <p:ph type="title"/>
          </p:nvPr>
        </p:nvSpPr>
        <p:spPr>
          <a:xfrm>
            <a:off x="304801" y="178718"/>
            <a:ext cx="11734800" cy="618725"/>
          </a:xfrm>
        </p:spPr>
        <p:txBody>
          <a:bodyPr>
            <a:normAutofit/>
          </a:bodyPr>
          <a:lstStyle/>
          <a:p>
            <a:pPr algn="ctr"/>
            <a:r>
              <a:rPr lang="en-US" sz="2800" dirty="0">
                <a:ea typeface="+mj-lt"/>
                <a:cs typeface="+mj-lt"/>
              </a:rPr>
              <a:t>3. SQL SERVER ANALYSIS SERVICES AND POWER BI ANALYSIS</a:t>
            </a:r>
            <a:endParaRPr lang="en-US" sz="2800" dirty="0"/>
          </a:p>
        </p:txBody>
      </p:sp>
      <p:sp>
        <p:nvSpPr>
          <p:cNvPr id="3" name="Segnaposto testo 2">
            <a:extLst>
              <a:ext uri="{FF2B5EF4-FFF2-40B4-BE49-F238E27FC236}">
                <a16:creationId xmlns:a16="http://schemas.microsoft.com/office/drawing/2014/main" id="{3E367C6C-28DF-EA6E-903B-6BDAC806F48B}"/>
              </a:ext>
            </a:extLst>
          </p:cNvPr>
          <p:cNvSpPr>
            <a:spLocks noGrp="1"/>
          </p:cNvSpPr>
          <p:nvPr>
            <p:ph type="body" idx="1"/>
          </p:nvPr>
        </p:nvSpPr>
        <p:spPr>
          <a:xfrm>
            <a:off x="601084" y="1004454"/>
            <a:ext cx="9565843" cy="5056103"/>
          </a:xfrm>
        </p:spPr>
        <p:txBody>
          <a:bodyPr>
            <a:normAutofit lnSpcReduction="10000"/>
          </a:bodyPr>
          <a:lstStyle/>
          <a:p>
            <a:r>
              <a:rPr lang="en-US" sz="2400" dirty="0">
                <a:solidFill>
                  <a:schemeClr val="tx1"/>
                </a:solidFill>
              </a:rPr>
              <a:t>The last two assignments of part 3 were about dashboard</a:t>
            </a:r>
          </a:p>
          <a:p>
            <a:r>
              <a:rPr lang="en-US" sz="2400" b="1" dirty="0">
                <a:solidFill>
                  <a:schemeClr val="tx1"/>
                </a:solidFill>
              </a:rPr>
              <a:t>Assignment 4 </a:t>
            </a:r>
            <a:r>
              <a:rPr lang="en-US" sz="2400" dirty="0">
                <a:solidFill>
                  <a:schemeClr val="tx1"/>
                </a:solidFill>
              </a:rPr>
              <a:t>was about creating a dashboard that shows the geographical distribution of correct answers and incorrect answers. </a:t>
            </a:r>
          </a:p>
          <a:p>
            <a:r>
              <a:rPr lang="en-US" sz="2400" dirty="0" err="1">
                <a:solidFill>
                  <a:schemeClr val="tx1"/>
                </a:solidFill>
              </a:rPr>
              <a:t>Geo_BI</a:t>
            </a:r>
            <a:r>
              <a:rPr lang="en-US" sz="2400" dirty="0">
                <a:solidFill>
                  <a:schemeClr val="tx1"/>
                </a:solidFill>
              </a:rPr>
              <a:t> has been used in order to geolocate correctly the distribution; moreover, the logic of this dashboard was to split the report in two areas: is correct and is incorrect.</a:t>
            </a:r>
          </a:p>
          <a:p>
            <a:r>
              <a:rPr lang="en-US" sz="2400" b="1" dirty="0">
                <a:solidFill>
                  <a:schemeClr val="tx1"/>
                </a:solidFill>
              </a:rPr>
              <a:t>Assignment 5 </a:t>
            </a:r>
            <a:r>
              <a:rPr lang="en-US" sz="2400" dirty="0">
                <a:solidFill>
                  <a:schemeClr val="tx1"/>
                </a:solidFill>
              </a:rPr>
              <a:t>was decided by us, so we decided to go through Gender using the analysis of correct and incorrect answer.</a:t>
            </a:r>
          </a:p>
          <a:p>
            <a:r>
              <a:rPr lang="en-US" sz="2400" dirty="0">
                <a:solidFill>
                  <a:schemeClr val="tx1"/>
                </a:solidFill>
              </a:rPr>
              <a:t>Here the logic was to understand the performances of Female and Male in the two years for which we had data. To archive the result, we added previously the column </a:t>
            </a:r>
            <a:r>
              <a:rPr lang="en-US" sz="2400" dirty="0" err="1">
                <a:solidFill>
                  <a:schemeClr val="tx1"/>
                </a:solidFill>
              </a:rPr>
              <a:t>Gender_BI</a:t>
            </a:r>
            <a:endParaRPr lang="en-US" sz="2400" dirty="0">
              <a:solidFill>
                <a:schemeClr val="tx1"/>
              </a:solidFill>
            </a:endParaRPr>
          </a:p>
        </p:txBody>
      </p:sp>
    </p:spTree>
    <p:extLst>
      <p:ext uri="{BB962C8B-B14F-4D97-AF65-F5344CB8AC3E}">
        <p14:creationId xmlns:p14="http://schemas.microsoft.com/office/powerpoint/2010/main" val="422694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8777B48D-7BF2-470D-876B-50CD5CC8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olo 3">
            <a:extLst>
              <a:ext uri="{FF2B5EF4-FFF2-40B4-BE49-F238E27FC236}">
                <a16:creationId xmlns:a16="http://schemas.microsoft.com/office/drawing/2014/main" id="{32FDBCE8-D651-3B2A-985A-098444CE136D}"/>
              </a:ext>
            </a:extLst>
          </p:cNvPr>
          <p:cNvSpPr>
            <a:spLocks noGrp="1"/>
          </p:cNvSpPr>
          <p:nvPr>
            <p:ph type="title"/>
          </p:nvPr>
        </p:nvSpPr>
        <p:spPr>
          <a:xfrm>
            <a:off x="684213" y="685799"/>
            <a:ext cx="4815782" cy="616529"/>
          </a:xfrm>
        </p:spPr>
        <p:txBody>
          <a:bodyPr vert="horz" lIns="91440" tIns="45720" rIns="91440" bIns="45720" rtlCol="0" anchor="b">
            <a:normAutofit fontScale="90000"/>
          </a:bodyPr>
          <a:lstStyle/>
          <a:p>
            <a:pPr algn="ctr"/>
            <a:r>
              <a:rPr lang="en-US" sz="4800" dirty="0"/>
              <a:t>The project </a:t>
            </a:r>
            <a:endParaRPr lang="it-IT"/>
          </a:p>
        </p:txBody>
      </p:sp>
      <p:sp>
        <p:nvSpPr>
          <p:cNvPr id="5" name="Segnaposto testo 4">
            <a:extLst>
              <a:ext uri="{FF2B5EF4-FFF2-40B4-BE49-F238E27FC236}">
                <a16:creationId xmlns:a16="http://schemas.microsoft.com/office/drawing/2014/main" id="{96251D4E-B7A9-F743-8CC0-0FB280708EBB}"/>
              </a:ext>
            </a:extLst>
          </p:cNvPr>
          <p:cNvSpPr>
            <a:spLocks noGrp="1"/>
          </p:cNvSpPr>
          <p:nvPr>
            <p:ph type="body" idx="1"/>
          </p:nvPr>
        </p:nvSpPr>
        <p:spPr>
          <a:xfrm>
            <a:off x="638030" y="1927321"/>
            <a:ext cx="4816572" cy="1543243"/>
          </a:xfrm>
        </p:spPr>
        <p:txBody>
          <a:bodyPr vert="horz" lIns="91440" tIns="45720" rIns="91440" bIns="45720" rtlCol="0" anchor="t">
            <a:noAutofit/>
          </a:bodyPr>
          <a:lstStyle/>
          <a:p>
            <a:pPr>
              <a:lnSpc>
                <a:spcPct val="90000"/>
              </a:lnSpc>
            </a:pPr>
            <a:r>
              <a:rPr lang="en-US" sz="2000" dirty="0">
                <a:solidFill>
                  <a:schemeClr val="tx1"/>
                </a:solidFill>
              </a:rPr>
              <a:t>The main goal of the various assignments was to design from the scratch a whole database, performing on it various analysis. To archive the result, we present now the 3 phases involved in process.</a:t>
            </a:r>
          </a:p>
          <a:p>
            <a:pPr>
              <a:lnSpc>
                <a:spcPct val="90000"/>
              </a:lnSpc>
            </a:pPr>
            <a:endParaRPr lang="en-US" sz="2100" dirty="0"/>
          </a:p>
        </p:txBody>
      </p:sp>
      <p:pic>
        <p:nvPicPr>
          <p:cNvPr id="9" name="Picture 7">
            <a:extLst>
              <a:ext uri="{FF2B5EF4-FFF2-40B4-BE49-F238E27FC236}">
                <a16:creationId xmlns:a16="http://schemas.microsoft.com/office/drawing/2014/main" id="{C49F013D-5FD1-C58D-3390-5F24A30150F8}"/>
              </a:ext>
            </a:extLst>
          </p:cNvPr>
          <p:cNvPicPr>
            <a:picLocks noChangeAspect="1"/>
          </p:cNvPicPr>
          <p:nvPr/>
        </p:nvPicPr>
        <p:blipFill rotWithShape="1">
          <a:blip r:embed="rId2"/>
          <a:srcRect l="1451" r="9670" b="11"/>
          <a:stretch/>
        </p:blipFill>
        <p:spPr>
          <a:xfrm>
            <a:off x="6096000" y="10"/>
            <a:ext cx="6095999" cy="6857990"/>
          </a:xfrm>
          <a:prstGeom prst="rect">
            <a:avLst/>
          </a:prstGeom>
          <a:effectLst>
            <a:innerShdw blurRad="57150" dist="38100" dir="14460000">
              <a:prstClr val="black">
                <a:alpha val="70000"/>
              </a:prstClr>
            </a:innerShdw>
          </a:effectLst>
        </p:spPr>
      </p:pic>
      <p:grpSp>
        <p:nvGrpSpPr>
          <p:cNvPr id="24" name="Group 23">
            <a:extLst>
              <a:ext uri="{FF2B5EF4-FFF2-40B4-BE49-F238E27FC236}">
                <a16:creationId xmlns:a16="http://schemas.microsoft.com/office/drawing/2014/main" id="{83DA8283-3FF4-47B3-9266-60768C743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5" name="Straight Connector 24">
              <a:extLst>
                <a:ext uri="{FF2B5EF4-FFF2-40B4-BE49-F238E27FC236}">
                  <a16:creationId xmlns:a16="http://schemas.microsoft.com/office/drawing/2014/main" id="{EDEB65FF-EAD9-4242-80AE-A3FC7EB1EB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78B5500-48F2-41FA-BD8C-3C2400F62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47B2E66-9934-4251-A5B0-A180C0CC9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CDA1666-64EC-4838-B0E1-4D545ECE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CC99E35-6C12-4F89-8CDA-9FD8B3CEE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
        <p:nvSpPr>
          <p:cNvPr id="6" name="CasellaDiTesto 5">
            <a:extLst>
              <a:ext uri="{FF2B5EF4-FFF2-40B4-BE49-F238E27FC236}">
                <a16:creationId xmlns:a16="http://schemas.microsoft.com/office/drawing/2014/main" id="{A4DC64A7-9884-25D4-8452-940F94F5B845}"/>
              </a:ext>
            </a:extLst>
          </p:cNvPr>
          <p:cNvSpPr txBox="1"/>
          <p:nvPr/>
        </p:nvSpPr>
        <p:spPr>
          <a:xfrm>
            <a:off x="684211" y="3960860"/>
            <a:ext cx="5240660" cy="1754326"/>
          </a:xfrm>
          <a:prstGeom prst="rect">
            <a:avLst/>
          </a:prstGeom>
          <a:noFill/>
        </p:spPr>
        <p:txBody>
          <a:bodyPr wrap="square" lIns="91440" tIns="45720" rIns="91440" bIns="45720" rtlCol="0" anchor="t">
            <a:spAutoFit/>
          </a:bodyPr>
          <a:lstStyle/>
          <a:p>
            <a:pPr marL="342900" indent="-342900">
              <a:buAutoNum type="arabicPeriod"/>
            </a:pPr>
            <a:r>
              <a:rPr lang="en-US" dirty="0">
                <a:ea typeface="+mn-lt"/>
                <a:cs typeface="+mn-lt"/>
                <a:hlinkClick r:id="rId3" action="ppaction://hlinksldjump">
                  <a:extLst>
                    <a:ext uri="{A12FA001-AC4F-418D-AE19-62706E023703}">
                      <ahyp:hlinkClr xmlns:ahyp="http://schemas.microsoft.com/office/drawing/2018/hyperlinkcolor" val="tx"/>
                    </a:ext>
                  </a:extLst>
                </a:hlinkClick>
              </a:rPr>
              <a:t>Data processing and loading</a:t>
            </a:r>
            <a:endParaRPr lang="en-US" dirty="0">
              <a:ea typeface="+mn-lt"/>
              <a:cs typeface="+mn-lt"/>
            </a:endParaRPr>
          </a:p>
          <a:p>
            <a:endParaRPr lang="en-US" dirty="0">
              <a:ea typeface="+mn-lt"/>
              <a:cs typeface="+mn-lt"/>
            </a:endParaRPr>
          </a:p>
          <a:p>
            <a:r>
              <a:rPr lang="en-US" dirty="0">
                <a:ea typeface="+mn-lt"/>
                <a:cs typeface="+mn-lt"/>
              </a:rPr>
              <a:t>2. </a:t>
            </a:r>
            <a:r>
              <a:rPr lang="en-US" dirty="0">
                <a:ea typeface="+mn-lt"/>
                <a:cs typeface="+mn-lt"/>
                <a:hlinkClick r:id="rId4" action="ppaction://hlinksldjump">
                  <a:extLst>
                    <a:ext uri="{A12FA001-AC4F-418D-AE19-62706E023703}">
                      <ahyp:hlinkClr xmlns:ahyp="http://schemas.microsoft.com/office/drawing/2018/hyperlinkcolor" val="tx"/>
                    </a:ext>
                  </a:extLst>
                </a:hlinkClick>
              </a:rPr>
              <a:t>SQL Server integration services</a:t>
            </a:r>
            <a:endParaRPr lang="en-US" dirty="0">
              <a:ea typeface="+mn-lt"/>
              <a:cs typeface="+mn-lt"/>
            </a:endParaRPr>
          </a:p>
          <a:p>
            <a:endParaRPr lang="en-US" dirty="0">
              <a:ea typeface="+mn-lt"/>
              <a:cs typeface="+mn-lt"/>
            </a:endParaRPr>
          </a:p>
          <a:p>
            <a:r>
              <a:rPr lang="en-US" dirty="0">
                <a:ea typeface="+mn-lt"/>
                <a:cs typeface="+mn-lt"/>
              </a:rPr>
              <a:t>3. </a:t>
            </a:r>
            <a:r>
              <a:rPr lang="en-US" dirty="0">
                <a:ea typeface="+mn-lt"/>
                <a:cs typeface="+mn-lt"/>
                <a:hlinkClick r:id="rId5" action="ppaction://hlinksldjump">
                  <a:extLst>
                    <a:ext uri="{A12FA001-AC4F-418D-AE19-62706E023703}">
                      <ahyp:hlinkClr xmlns:ahyp="http://schemas.microsoft.com/office/drawing/2018/hyperlinkcolor" val="tx"/>
                    </a:ext>
                  </a:extLst>
                </a:hlinkClick>
              </a:rPr>
              <a:t>SQL Server analysis services and Power BI analysis</a:t>
            </a:r>
            <a:endParaRPr lang="en-US" dirty="0"/>
          </a:p>
        </p:txBody>
      </p:sp>
    </p:spTree>
    <p:extLst>
      <p:ext uri="{BB962C8B-B14F-4D97-AF65-F5344CB8AC3E}">
        <p14:creationId xmlns:p14="http://schemas.microsoft.com/office/powerpoint/2010/main" val="104444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omputer 3D windows background">
            <a:extLst>
              <a:ext uri="{FF2B5EF4-FFF2-40B4-BE49-F238E27FC236}">
                <a16:creationId xmlns:a16="http://schemas.microsoft.com/office/drawing/2014/main" id="{71BD4C6D-F68A-FA51-A3C7-C506767ABF2C}"/>
              </a:ext>
            </a:extLst>
          </p:cNvPr>
          <p:cNvPicPr>
            <a:picLocks noChangeAspect="1"/>
          </p:cNvPicPr>
          <p:nvPr/>
        </p:nvPicPr>
        <p:blipFill rotWithShape="1">
          <a:blip r:embed="rId2"/>
          <a:srcRect l="24408" r="46868" b="-2"/>
          <a:stretch/>
        </p:blipFill>
        <p:spPr>
          <a:xfrm>
            <a:off x="6096832" y="10"/>
            <a:ext cx="6099751" cy="6857990"/>
          </a:xfrm>
          <a:prstGeom prst="rect">
            <a:avLst/>
          </a:prstGeom>
          <a:effectLst>
            <a:innerShdw blurRad="57150" dist="38100" dir="14460000">
              <a:prstClr val="black">
                <a:alpha val="70000"/>
              </a:prstClr>
            </a:innerShdw>
          </a:effectLst>
        </p:spPr>
      </p:pic>
      <p:sp>
        <p:nvSpPr>
          <p:cNvPr id="29" name="Segnaposto contenuto 28">
            <a:extLst>
              <a:ext uri="{FF2B5EF4-FFF2-40B4-BE49-F238E27FC236}">
                <a16:creationId xmlns:a16="http://schemas.microsoft.com/office/drawing/2014/main" id="{660DD11B-28B4-1E1C-C4C4-CB690F0C24AD}"/>
              </a:ext>
            </a:extLst>
          </p:cNvPr>
          <p:cNvSpPr>
            <a:spLocks noGrp="1"/>
          </p:cNvSpPr>
          <p:nvPr>
            <p:ph idx="1"/>
          </p:nvPr>
        </p:nvSpPr>
        <p:spPr>
          <a:xfrm>
            <a:off x="34047" y="503881"/>
            <a:ext cx="6035695" cy="1403844"/>
          </a:xfrm>
        </p:spPr>
        <p:txBody>
          <a:bodyPr vert="horz" lIns="91440" tIns="45720" rIns="91440" bIns="45720" rtlCol="0">
            <a:noAutofit/>
          </a:bodyPr>
          <a:lstStyle/>
          <a:p>
            <a:pPr marL="0" indent="0" algn="ctr">
              <a:buNone/>
            </a:pPr>
            <a:r>
              <a:rPr lang="en-US" sz="4300" cap="all" dirty="0">
                <a:solidFill>
                  <a:schemeClr val="tx1"/>
                </a:solidFill>
                <a:ea typeface="+mn-lt"/>
                <a:cs typeface="+mn-lt"/>
              </a:rPr>
              <a:t>1. DATA PROCESSING </a:t>
            </a:r>
            <a:endParaRPr lang="it-IT" sz="4300">
              <a:solidFill>
                <a:schemeClr val="tx1"/>
              </a:solidFill>
              <a:ea typeface="+mn-lt"/>
              <a:cs typeface="+mn-lt"/>
            </a:endParaRPr>
          </a:p>
          <a:p>
            <a:pPr marL="0" indent="0" algn="ctr">
              <a:buNone/>
            </a:pPr>
            <a:r>
              <a:rPr lang="en-US" sz="4300" cap="all" dirty="0">
                <a:solidFill>
                  <a:schemeClr val="tx1"/>
                </a:solidFill>
                <a:ea typeface="+mn-lt"/>
                <a:cs typeface="+mn-lt"/>
              </a:rPr>
              <a:t>AND LOADING</a:t>
            </a:r>
            <a:endParaRPr lang="it-IT" sz="4300" dirty="0">
              <a:solidFill>
                <a:schemeClr val="tx1"/>
              </a:solidFill>
              <a:ea typeface="+mn-lt"/>
              <a:cs typeface="+mn-lt"/>
            </a:endParaRPr>
          </a:p>
        </p:txBody>
      </p:sp>
      <p:grpSp>
        <p:nvGrpSpPr>
          <p:cNvPr id="50" name="Group 49">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CasellaDiTesto 29">
            <a:extLst>
              <a:ext uri="{FF2B5EF4-FFF2-40B4-BE49-F238E27FC236}">
                <a16:creationId xmlns:a16="http://schemas.microsoft.com/office/drawing/2014/main" id="{01E6357B-4FE1-C767-8D99-5CBC4AA0DDB7}"/>
              </a:ext>
            </a:extLst>
          </p:cNvPr>
          <p:cNvSpPr txBox="1"/>
          <p:nvPr/>
        </p:nvSpPr>
        <p:spPr>
          <a:xfrm>
            <a:off x="443251" y="3319240"/>
            <a:ext cx="52243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t>In </a:t>
            </a:r>
            <a:r>
              <a:rPr lang="it-IT" err="1"/>
              <a:t>order</a:t>
            </a:r>
            <a:r>
              <a:rPr lang="it-IT"/>
              <a:t> to create and </a:t>
            </a:r>
            <a:r>
              <a:rPr lang="it-IT" err="1"/>
              <a:t>populate</a:t>
            </a:r>
            <a:r>
              <a:rPr lang="it-IT"/>
              <a:t> a database </a:t>
            </a:r>
            <a:r>
              <a:rPr lang="it-IT" err="1"/>
              <a:t>starting</a:t>
            </a:r>
            <a:r>
              <a:rPr lang="it-IT"/>
              <a:t> from .csv files and </a:t>
            </a:r>
            <a:r>
              <a:rPr lang="it-IT" err="1"/>
              <a:t>perform</a:t>
            </a:r>
            <a:r>
              <a:rPr lang="it-IT"/>
              <a:t> </a:t>
            </a:r>
            <a:r>
              <a:rPr lang="it-IT" err="1"/>
              <a:t>different</a:t>
            </a:r>
            <a:r>
              <a:rPr lang="it-IT"/>
              <a:t> </a:t>
            </a:r>
            <a:r>
              <a:rPr lang="it-IT" err="1"/>
              <a:t>operations</a:t>
            </a:r>
            <a:r>
              <a:rPr lang="it-IT"/>
              <a:t> on </a:t>
            </a:r>
            <a:r>
              <a:rPr lang="it-IT" err="1"/>
              <a:t>it</a:t>
            </a:r>
            <a:r>
              <a:rPr lang="it-IT"/>
              <a:t>, </a:t>
            </a:r>
            <a:r>
              <a:rPr lang="it-IT" err="1"/>
              <a:t>we</a:t>
            </a:r>
            <a:r>
              <a:rPr lang="it-IT"/>
              <a:t> </a:t>
            </a:r>
            <a:r>
              <a:rPr lang="it-IT" err="1"/>
              <a:t>started</a:t>
            </a:r>
            <a:r>
              <a:rPr lang="it-IT"/>
              <a:t> </a:t>
            </a:r>
            <a:r>
              <a:rPr lang="it-IT" err="1"/>
              <a:t>using</a:t>
            </a:r>
            <a:r>
              <a:rPr lang="it-IT"/>
              <a:t> Python to </a:t>
            </a:r>
            <a:r>
              <a:rPr lang="it-IT" err="1"/>
              <a:t>clean</a:t>
            </a:r>
            <a:r>
              <a:rPr lang="it-IT"/>
              <a:t> the data and </a:t>
            </a:r>
            <a:r>
              <a:rPr lang="it-IT" err="1"/>
              <a:t>organize</a:t>
            </a:r>
            <a:r>
              <a:rPr lang="it-IT"/>
              <a:t> </a:t>
            </a:r>
            <a:r>
              <a:rPr lang="it-IT" err="1"/>
              <a:t>it</a:t>
            </a:r>
            <a:r>
              <a:rPr lang="it-IT"/>
              <a:t> in </a:t>
            </a:r>
            <a:r>
              <a:rPr lang="it-IT" err="1"/>
              <a:t>different</a:t>
            </a:r>
            <a:r>
              <a:rPr lang="it-IT"/>
              <a:t> </a:t>
            </a:r>
            <a:r>
              <a:rPr lang="it-IT" err="1"/>
              <a:t>tables</a:t>
            </a:r>
            <a:r>
              <a:rPr lang="it-IT"/>
              <a:t>.</a:t>
            </a:r>
          </a:p>
        </p:txBody>
      </p:sp>
      <mc:AlternateContent xmlns:mc="http://schemas.openxmlformats.org/markup-compatibility/2006">
        <mc:Choice xmlns:am3d="http://schemas.microsoft.com/office/drawing/2017/model3d" Requires="am3d">
          <p:graphicFrame>
            <p:nvGraphicFramePr>
              <p:cNvPr id="2" name="3D Model 1" descr="Bullseye">
                <a:hlinkClick r:id="rId3" action="ppaction://hlinksldjump"/>
                <a:extLst>
                  <a:ext uri="{FF2B5EF4-FFF2-40B4-BE49-F238E27FC236}">
                    <a16:creationId xmlns:a16="http://schemas.microsoft.com/office/drawing/2014/main" id="{AD5A631C-F934-998D-D370-09010B421D47}"/>
                  </a:ext>
                </a:extLst>
              </p:cNvPr>
              <p:cNvGraphicFramePr>
                <a:graphicFrameLocks noChangeAspect="1"/>
              </p:cNvGraphicFramePr>
              <p:nvPr>
                <p:extLst>
                  <p:ext uri="{D42A27DB-BD31-4B8C-83A1-F6EECF244321}">
                    <p14:modId xmlns:p14="http://schemas.microsoft.com/office/powerpoint/2010/main" val="703641985"/>
                  </p:ext>
                </p:extLst>
              </p:nvPr>
            </p:nvGraphicFramePr>
            <p:xfrm>
              <a:off x="4929027" y="5748933"/>
              <a:ext cx="906508" cy="918299"/>
            </p:xfrm>
            <a:graphic>
              <a:graphicData uri="http://schemas.microsoft.com/office/drawing/2017/model3d">
                <am3d:model3d r:embed="rId4">
                  <am3d:spPr>
                    <a:xfrm>
                      <a:off x="0" y="0"/>
                      <a:ext cx="906508" cy="918299"/>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x="1200000" ay="1800000" az="600000"/>
                    <am3d:postTrans dx="0" dy="0" dz="0"/>
                  </am3d:trans>
                  <am3d:raster rName="Office3DRenderer" rVer="16.0.8326">
                    <am3d:blip r:embed="rId5"/>
                  </am3d:raster>
                  <am3d:objViewport viewportSz="17855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Bullseye">
                <a:hlinkClick r:id="rId3" action="ppaction://hlinksldjump"/>
                <a:extLst>
                  <a:ext uri="{FF2B5EF4-FFF2-40B4-BE49-F238E27FC236}">
                    <a16:creationId xmlns:a16="http://schemas.microsoft.com/office/drawing/2014/main" id="{AD5A631C-F934-998D-D370-09010B421D47}"/>
                  </a:ext>
                </a:extLst>
              </p:cNvPr>
              <p:cNvPicPr>
                <a:picLocks noGrp="1" noRot="1" noChangeAspect="1" noMove="1" noResize="1" noEditPoints="1" noAdjustHandles="1" noChangeArrowheads="1" noChangeShapeType="1" noCrop="1"/>
              </p:cNvPicPr>
              <p:nvPr/>
            </p:nvPicPr>
            <p:blipFill>
              <a:blip r:embed="rId5"/>
              <a:stretch>
                <a:fillRect/>
              </a:stretch>
            </p:blipFill>
            <p:spPr>
              <a:xfrm>
                <a:off x="4929027" y="5748933"/>
                <a:ext cx="906508" cy="918299"/>
              </a:xfrm>
              <a:prstGeom prst="rect">
                <a:avLst/>
              </a:prstGeom>
            </p:spPr>
          </p:pic>
        </mc:Fallback>
      </mc:AlternateContent>
    </p:spTree>
    <p:extLst>
      <p:ext uri="{BB962C8B-B14F-4D97-AF65-F5344CB8AC3E}">
        <p14:creationId xmlns:p14="http://schemas.microsoft.com/office/powerpoint/2010/main" val="124326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43E99C74-1D70-338F-2516-6FE581050D78}"/>
              </a:ext>
            </a:extLst>
          </p:cNvPr>
          <p:cNvSpPr>
            <a:spLocks noGrp="1"/>
          </p:cNvSpPr>
          <p:nvPr>
            <p:ph type="title"/>
          </p:nvPr>
        </p:nvSpPr>
        <p:spPr>
          <a:xfrm>
            <a:off x="1828799" y="297248"/>
            <a:ext cx="8534401" cy="552552"/>
          </a:xfrm>
        </p:spPr>
        <p:txBody>
          <a:bodyPr>
            <a:normAutofit/>
          </a:bodyPr>
          <a:lstStyle/>
          <a:p>
            <a:pPr algn="ctr"/>
            <a:r>
              <a:rPr lang="en-US" sz="2800" dirty="0"/>
              <a:t>1. Data processing and loading</a:t>
            </a:r>
            <a:endParaRPr lang="it-IT" sz="2800" dirty="0"/>
          </a:p>
        </p:txBody>
      </p:sp>
      <p:sp>
        <p:nvSpPr>
          <p:cNvPr id="7" name="Segnaposto testo 6">
            <a:extLst>
              <a:ext uri="{FF2B5EF4-FFF2-40B4-BE49-F238E27FC236}">
                <a16:creationId xmlns:a16="http://schemas.microsoft.com/office/drawing/2014/main" id="{2FD682F1-F5F7-C73B-3A6F-A7ED79537F96}"/>
              </a:ext>
            </a:extLst>
          </p:cNvPr>
          <p:cNvSpPr>
            <a:spLocks noGrp="1"/>
          </p:cNvSpPr>
          <p:nvPr>
            <p:ph type="body" idx="1"/>
          </p:nvPr>
        </p:nvSpPr>
        <p:spPr>
          <a:xfrm>
            <a:off x="643465" y="849799"/>
            <a:ext cx="10611555" cy="5420206"/>
          </a:xfrm>
        </p:spPr>
        <p:txBody>
          <a:bodyPr vert="horz" lIns="91440" tIns="45720" rIns="91440" bIns="45720" rtlCol="0" anchor="t">
            <a:noAutofit/>
          </a:bodyPr>
          <a:lstStyle/>
          <a:p>
            <a:r>
              <a:rPr lang="en-US" sz="1300" dirty="0">
                <a:solidFill>
                  <a:schemeClr val="tx1"/>
                </a:solidFill>
              </a:rPr>
              <a:t>In particular, the database is about data of answers given by students to various multiple-choice questions. The main tables to create were: </a:t>
            </a:r>
          </a:p>
          <a:p>
            <a:pPr marL="285750" indent="-285750">
              <a:lnSpc>
                <a:spcPct val="170000"/>
              </a:lnSpc>
              <a:buFont typeface="Wingdings" panose="05040102010807070707" pitchFamily="18" charset="2"/>
              <a:buChar char="v"/>
            </a:pPr>
            <a:r>
              <a:rPr lang="en-US" sz="1300" b="1" dirty="0">
                <a:solidFill>
                  <a:schemeClr val="tx1"/>
                </a:solidFill>
              </a:rPr>
              <a:t>Answer</a:t>
            </a:r>
            <a:r>
              <a:rPr lang="en-US" sz="1300" dirty="0">
                <a:solidFill>
                  <a:schemeClr val="tx1"/>
                </a:solidFill>
              </a:rPr>
              <a:t>, the fact table </a:t>
            </a:r>
            <a:br>
              <a:rPr lang="en-US" sz="1300" dirty="0"/>
            </a:br>
            <a:r>
              <a:rPr lang="en-US" sz="1300" dirty="0">
                <a:solidFill>
                  <a:schemeClr val="tx1"/>
                </a:solidFill>
              </a:rPr>
              <a:t>(</a:t>
            </a:r>
            <a:r>
              <a:rPr lang="en-US" sz="1300" dirty="0" err="1">
                <a:solidFill>
                  <a:schemeClr val="tx1"/>
                </a:solidFill>
              </a:rPr>
              <a:t>AnswerId</a:t>
            </a:r>
            <a:r>
              <a:rPr lang="en-US" sz="1300" dirty="0">
                <a:solidFill>
                  <a:schemeClr val="tx1"/>
                </a:solidFill>
              </a:rPr>
              <a:t>, </a:t>
            </a:r>
            <a:r>
              <a:rPr lang="en-US" sz="1300" dirty="0" err="1">
                <a:solidFill>
                  <a:schemeClr val="tx1"/>
                </a:solidFill>
              </a:rPr>
              <a:t>QuestionId</a:t>
            </a:r>
            <a:r>
              <a:rPr lang="en-US" sz="1300" dirty="0">
                <a:solidFill>
                  <a:schemeClr val="tx1"/>
                </a:solidFill>
              </a:rPr>
              <a:t>, </a:t>
            </a:r>
            <a:r>
              <a:rPr lang="en-US" sz="1300" dirty="0" err="1">
                <a:solidFill>
                  <a:schemeClr val="tx1"/>
                </a:solidFill>
              </a:rPr>
              <a:t>UserId</a:t>
            </a:r>
            <a:r>
              <a:rPr lang="en-US" sz="1300" dirty="0">
                <a:solidFill>
                  <a:schemeClr val="tx1"/>
                </a:solidFill>
              </a:rPr>
              <a:t>, </a:t>
            </a:r>
            <a:r>
              <a:rPr lang="en-US" sz="1300" dirty="0" err="1">
                <a:solidFill>
                  <a:schemeClr val="tx1"/>
                </a:solidFill>
              </a:rPr>
              <a:t>OrganizzationId</a:t>
            </a:r>
            <a:r>
              <a:rPr lang="en-US" sz="1300" dirty="0">
                <a:solidFill>
                  <a:schemeClr val="tx1"/>
                </a:solidFill>
              </a:rPr>
              <a:t>, </a:t>
            </a:r>
            <a:r>
              <a:rPr lang="en-US" sz="1300" dirty="0" err="1">
                <a:solidFill>
                  <a:schemeClr val="tx1"/>
                </a:solidFill>
              </a:rPr>
              <a:t>DateId</a:t>
            </a:r>
            <a:r>
              <a:rPr lang="en-US" sz="1300" dirty="0">
                <a:solidFill>
                  <a:schemeClr val="tx1"/>
                </a:solidFill>
              </a:rPr>
              <a:t>, </a:t>
            </a:r>
            <a:r>
              <a:rPr lang="en-US" sz="1300" dirty="0" err="1">
                <a:solidFill>
                  <a:schemeClr val="tx1"/>
                </a:solidFill>
              </a:rPr>
              <a:t>SubjectId</a:t>
            </a:r>
            <a:r>
              <a:rPr lang="en-US" sz="1300" dirty="0">
                <a:solidFill>
                  <a:schemeClr val="tx1"/>
                </a:solidFill>
              </a:rPr>
              <a:t>, </a:t>
            </a:r>
            <a:r>
              <a:rPr lang="en-US" sz="1300" dirty="0" err="1">
                <a:solidFill>
                  <a:schemeClr val="tx1"/>
                </a:solidFill>
              </a:rPr>
              <a:t>AnswerValue</a:t>
            </a:r>
            <a:r>
              <a:rPr lang="en-US" sz="1300" dirty="0">
                <a:solidFill>
                  <a:schemeClr val="tx1"/>
                </a:solidFill>
              </a:rPr>
              <a:t>, </a:t>
            </a:r>
            <a:r>
              <a:rPr lang="en-US" sz="1300" dirty="0" err="1">
                <a:solidFill>
                  <a:schemeClr val="tx1"/>
                </a:solidFill>
              </a:rPr>
              <a:t>CorrectAnswer</a:t>
            </a:r>
            <a:r>
              <a:rPr lang="en-US" sz="1300" dirty="0">
                <a:solidFill>
                  <a:schemeClr val="tx1"/>
                </a:solidFill>
              </a:rPr>
              <a:t>, </a:t>
            </a:r>
            <a:r>
              <a:rPr lang="en-US" sz="1300" dirty="0" err="1">
                <a:solidFill>
                  <a:schemeClr val="tx1"/>
                </a:solidFill>
              </a:rPr>
              <a:t>IsCorrect</a:t>
            </a:r>
            <a:r>
              <a:rPr lang="en-US" sz="1300" dirty="0">
                <a:solidFill>
                  <a:schemeClr val="tx1"/>
                </a:solidFill>
              </a:rPr>
              <a:t>, Confidence)</a:t>
            </a:r>
          </a:p>
          <a:p>
            <a:pPr marL="285750" indent="-285750">
              <a:lnSpc>
                <a:spcPct val="170000"/>
              </a:lnSpc>
              <a:buClr>
                <a:srgbClr val="FFFFFF"/>
              </a:buClr>
              <a:buFont typeface="Wingdings" panose="05040102010807070707" pitchFamily="18" charset="2"/>
              <a:buChar char="v"/>
            </a:pPr>
            <a:r>
              <a:rPr lang="en-US" sz="1300" b="1" dirty="0">
                <a:solidFill>
                  <a:schemeClr val="tx1"/>
                </a:solidFill>
              </a:rPr>
              <a:t>Organization </a:t>
            </a:r>
            <a:br>
              <a:rPr lang="en-US" sz="1300" dirty="0"/>
            </a:br>
            <a:r>
              <a:rPr lang="en-US" sz="1300" dirty="0">
                <a:solidFill>
                  <a:schemeClr val="tx1"/>
                </a:solidFill>
              </a:rPr>
              <a:t>(</a:t>
            </a:r>
            <a:r>
              <a:rPr lang="en-US" sz="1300" dirty="0" err="1">
                <a:solidFill>
                  <a:schemeClr val="tx1"/>
                </a:solidFill>
              </a:rPr>
              <a:t>OrganizationId</a:t>
            </a:r>
            <a:r>
              <a:rPr lang="en-US" sz="1300" dirty="0">
                <a:solidFill>
                  <a:schemeClr val="tx1"/>
                </a:solidFill>
              </a:rPr>
              <a:t>, </a:t>
            </a:r>
            <a:r>
              <a:rPr lang="en-US" sz="1300" dirty="0" err="1">
                <a:solidFill>
                  <a:schemeClr val="tx1"/>
                </a:solidFill>
              </a:rPr>
              <a:t>GroupId</a:t>
            </a:r>
            <a:r>
              <a:rPr lang="en-US" sz="1300" dirty="0">
                <a:solidFill>
                  <a:schemeClr val="tx1"/>
                </a:solidFill>
              </a:rPr>
              <a:t>, </a:t>
            </a:r>
            <a:r>
              <a:rPr lang="en-US" sz="1300" dirty="0" err="1">
                <a:solidFill>
                  <a:schemeClr val="tx1"/>
                </a:solidFill>
              </a:rPr>
              <a:t>QuizId</a:t>
            </a:r>
            <a:r>
              <a:rPr lang="en-US" sz="1300" dirty="0">
                <a:solidFill>
                  <a:schemeClr val="tx1"/>
                </a:solidFill>
              </a:rPr>
              <a:t>, </a:t>
            </a:r>
            <a:r>
              <a:rPr lang="en-US" sz="1300" dirty="0" err="1">
                <a:solidFill>
                  <a:schemeClr val="tx1"/>
                </a:solidFill>
              </a:rPr>
              <a:t>SchemeOfWorkId</a:t>
            </a:r>
            <a:r>
              <a:rPr lang="en-US" sz="1300" dirty="0">
                <a:solidFill>
                  <a:schemeClr val="tx1"/>
                </a:solidFill>
              </a:rPr>
              <a:t>)</a:t>
            </a:r>
          </a:p>
          <a:p>
            <a:pPr marL="285750" indent="-285750">
              <a:lnSpc>
                <a:spcPct val="170000"/>
              </a:lnSpc>
              <a:buClr>
                <a:srgbClr val="FFFFFF"/>
              </a:buClr>
              <a:buFont typeface="Wingdings" panose="05040102010807070707" pitchFamily="18" charset="2"/>
              <a:buChar char="v"/>
            </a:pPr>
            <a:r>
              <a:rPr lang="en-US" sz="1300" b="1" dirty="0">
                <a:solidFill>
                  <a:schemeClr val="tx1"/>
                </a:solidFill>
              </a:rPr>
              <a:t>Geography </a:t>
            </a:r>
            <a:br>
              <a:rPr lang="en-US" sz="1300" dirty="0"/>
            </a:br>
            <a:r>
              <a:rPr lang="en-US" sz="1300" dirty="0">
                <a:solidFill>
                  <a:schemeClr val="tx1"/>
                </a:solidFill>
              </a:rPr>
              <a:t>(</a:t>
            </a:r>
            <a:r>
              <a:rPr lang="en-US" sz="1300" dirty="0" err="1">
                <a:solidFill>
                  <a:schemeClr val="tx1"/>
                </a:solidFill>
              </a:rPr>
              <a:t>GeoId</a:t>
            </a:r>
            <a:r>
              <a:rPr lang="en-US" sz="1300" dirty="0">
                <a:solidFill>
                  <a:schemeClr val="tx1"/>
                </a:solidFill>
              </a:rPr>
              <a:t>, Region, </a:t>
            </a:r>
            <a:r>
              <a:rPr lang="en-US" sz="1300" dirty="0" err="1">
                <a:solidFill>
                  <a:schemeClr val="tx1"/>
                </a:solidFill>
              </a:rPr>
              <a:t>CountryName</a:t>
            </a:r>
            <a:r>
              <a:rPr lang="en-US" sz="1300" dirty="0">
                <a:solidFill>
                  <a:schemeClr val="tx1"/>
                </a:solidFill>
              </a:rPr>
              <a:t>, Continent)</a:t>
            </a:r>
          </a:p>
          <a:p>
            <a:pPr marL="285750" indent="-285750">
              <a:lnSpc>
                <a:spcPct val="170000"/>
              </a:lnSpc>
              <a:buClr>
                <a:srgbClr val="FFFFFF"/>
              </a:buClr>
              <a:buFont typeface="Wingdings" panose="05040102010807070707" pitchFamily="18" charset="2"/>
              <a:buChar char="v"/>
            </a:pPr>
            <a:r>
              <a:rPr lang="en-US" sz="1300" b="1" dirty="0">
                <a:solidFill>
                  <a:schemeClr val="tx1"/>
                </a:solidFill>
              </a:rPr>
              <a:t>Subject </a:t>
            </a:r>
            <a:br>
              <a:rPr lang="en-US" sz="1300" dirty="0"/>
            </a:br>
            <a:r>
              <a:rPr lang="en-US" sz="1300" dirty="0">
                <a:solidFill>
                  <a:schemeClr val="tx1"/>
                </a:solidFill>
              </a:rPr>
              <a:t>(</a:t>
            </a:r>
            <a:r>
              <a:rPr lang="en-US" sz="1300" dirty="0" err="1">
                <a:solidFill>
                  <a:schemeClr val="tx1"/>
                </a:solidFill>
              </a:rPr>
              <a:t>SubjectId</a:t>
            </a:r>
            <a:r>
              <a:rPr lang="en-US" sz="1300" dirty="0">
                <a:solidFill>
                  <a:schemeClr val="tx1"/>
                </a:solidFill>
              </a:rPr>
              <a:t>, Description)</a:t>
            </a:r>
          </a:p>
          <a:p>
            <a:pPr marL="285750" indent="-285750">
              <a:lnSpc>
                <a:spcPct val="170000"/>
              </a:lnSpc>
              <a:buClr>
                <a:srgbClr val="FFFFFF"/>
              </a:buClr>
              <a:buFont typeface="Wingdings" panose="05040102010807070707" pitchFamily="18" charset="2"/>
              <a:buChar char="v"/>
            </a:pPr>
            <a:r>
              <a:rPr lang="en-US" sz="1300" b="1" dirty="0">
                <a:solidFill>
                  <a:schemeClr val="tx1"/>
                </a:solidFill>
              </a:rPr>
              <a:t>Date </a:t>
            </a:r>
            <a:br>
              <a:rPr lang="en-US" sz="1300" dirty="0"/>
            </a:br>
            <a:r>
              <a:rPr lang="en-US" sz="1300" dirty="0">
                <a:solidFill>
                  <a:schemeClr val="tx1"/>
                </a:solidFill>
              </a:rPr>
              <a:t>(</a:t>
            </a:r>
            <a:r>
              <a:rPr lang="en-US" sz="1300" dirty="0" err="1">
                <a:solidFill>
                  <a:schemeClr val="tx1"/>
                </a:solidFill>
              </a:rPr>
              <a:t>DateId</a:t>
            </a:r>
            <a:r>
              <a:rPr lang="en-US" sz="1300" dirty="0">
                <a:solidFill>
                  <a:schemeClr val="tx1"/>
                </a:solidFill>
              </a:rPr>
              <a:t>, Date, Day, Month, Year, Quarter)</a:t>
            </a:r>
          </a:p>
          <a:p>
            <a:pPr marL="285750" indent="-285750">
              <a:lnSpc>
                <a:spcPct val="170000"/>
              </a:lnSpc>
              <a:buClr>
                <a:srgbClr val="FFFFFF"/>
              </a:buClr>
              <a:buFont typeface="Wingdings" panose="05040102010807070707" pitchFamily="18" charset="2"/>
              <a:buChar char="v"/>
            </a:pPr>
            <a:r>
              <a:rPr lang="en-US" sz="1300" b="1" dirty="0">
                <a:solidFill>
                  <a:schemeClr val="tx1"/>
                </a:solidFill>
              </a:rPr>
              <a:t>User </a:t>
            </a:r>
            <a:br>
              <a:rPr lang="en-US" sz="1300" dirty="0"/>
            </a:br>
            <a:r>
              <a:rPr lang="en-US" sz="1300" dirty="0">
                <a:solidFill>
                  <a:schemeClr val="tx1"/>
                </a:solidFill>
              </a:rPr>
              <a:t>(</a:t>
            </a:r>
            <a:r>
              <a:rPr lang="en-US" sz="1300" dirty="0" err="1">
                <a:solidFill>
                  <a:schemeClr val="tx1"/>
                </a:solidFill>
              </a:rPr>
              <a:t>UserId</a:t>
            </a:r>
            <a:r>
              <a:rPr lang="en-US" sz="1300" dirty="0">
                <a:solidFill>
                  <a:schemeClr val="tx1"/>
                </a:solidFill>
              </a:rPr>
              <a:t>, </a:t>
            </a:r>
            <a:r>
              <a:rPr lang="en-US" sz="1300" dirty="0" err="1">
                <a:solidFill>
                  <a:schemeClr val="tx1"/>
                </a:solidFill>
              </a:rPr>
              <a:t>DateOfBirthId</a:t>
            </a:r>
            <a:r>
              <a:rPr lang="en-US" sz="1300" dirty="0">
                <a:solidFill>
                  <a:schemeClr val="tx1"/>
                </a:solidFill>
              </a:rPr>
              <a:t>, </a:t>
            </a:r>
            <a:r>
              <a:rPr lang="en-US" sz="1300" dirty="0" err="1">
                <a:solidFill>
                  <a:schemeClr val="tx1"/>
                </a:solidFill>
              </a:rPr>
              <a:t>GeoId</a:t>
            </a:r>
            <a:r>
              <a:rPr lang="en-US" sz="1300" dirty="0">
                <a:solidFill>
                  <a:schemeClr val="tx1"/>
                </a:solidFill>
              </a:rPr>
              <a:t>, Gender) </a:t>
            </a:r>
          </a:p>
          <a:p>
            <a:endParaRPr lang="en-US"/>
          </a:p>
          <a:p>
            <a:endParaRPr lang="en-US"/>
          </a:p>
        </p:txBody>
      </p:sp>
    </p:spTree>
    <p:extLst>
      <p:ext uri="{BB962C8B-B14F-4D97-AF65-F5344CB8AC3E}">
        <p14:creationId xmlns:p14="http://schemas.microsoft.com/office/powerpoint/2010/main" val="340302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FEE212-C163-4F3D-8DE6-55114C7B4780}"/>
              </a:ext>
            </a:extLst>
          </p:cNvPr>
          <p:cNvSpPr>
            <a:spLocks noGrp="1"/>
          </p:cNvSpPr>
          <p:nvPr>
            <p:ph type="title"/>
          </p:nvPr>
        </p:nvSpPr>
        <p:spPr>
          <a:xfrm>
            <a:off x="1707033" y="353110"/>
            <a:ext cx="8534401" cy="609694"/>
          </a:xfrm>
        </p:spPr>
        <p:txBody>
          <a:bodyPr>
            <a:normAutofit/>
          </a:bodyPr>
          <a:lstStyle/>
          <a:p>
            <a:pPr algn="ctr"/>
            <a:r>
              <a:rPr lang="en-US" sz="2800" dirty="0">
                <a:ea typeface="+mj-lt"/>
                <a:cs typeface="+mj-lt"/>
              </a:rPr>
              <a:t>1. Data processing and loading</a:t>
            </a:r>
            <a:endParaRPr lang="it-IT" sz="2800" dirty="0"/>
          </a:p>
        </p:txBody>
      </p:sp>
      <p:sp>
        <p:nvSpPr>
          <p:cNvPr id="3" name="Segnaposto testo 2">
            <a:extLst>
              <a:ext uri="{FF2B5EF4-FFF2-40B4-BE49-F238E27FC236}">
                <a16:creationId xmlns:a16="http://schemas.microsoft.com/office/drawing/2014/main" id="{4B4626E7-5EDF-7CD7-F584-F686E1FC80F8}"/>
              </a:ext>
            </a:extLst>
          </p:cNvPr>
          <p:cNvSpPr>
            <a:spLocks noGrp="1"/>
          </p:cNvSpPr>
          <p:nvPr>
            <p:ph type="body" idx="1"/>
          </p:nvPr>
        </p:nvSpPr>
        <p:spPr>
          <a:xfrm>
            <a:off x="686888" y="1240472"/>
            <a:ext cx="9559941" cy="4888861"/>
          </a:xfrm>
        </p:spPr>
        <p:txBody>
          <a:bodyPr>
            <a:normAutofit/>
          </a:bodyPr>
          <a:lstStyle/>
          <a:p>
            <a:r>
              <a:rPr lang="en-US" sz="2000" dirty="0">
                <a:solidFill>
                  <a:schemeClr val="tx1"/>
                </a:solidFill>
              </a:rPr>
              <a:t>After .csv file were created we uploaded them on SQL management studio</a:t>
            </a:r>
          </a:p>
          <a:p>
            <a:r>
              <a:rPr lang="en-US" sz="2000" dirty="0">
                <a:solidFill>
                  <a:schemeClr val="tx1"/>
                </a:solidFill>
              </a:rPr>
              <a:t>Using the python file WORKING_CODE-iterative we tried to control the updating also because sometimes the tool used didn’t run as we expected.</a:t>
            </a:r>
          </a:p>
          <a:p>
            <a:r>
              <a:rPr lang="en-US" sz="2000" dirty="0">
                <a:solidFill>
                  <a:schemeClr val="tx1"/>
                </a:solidFill>
              </a:rPr>
              <a:t>Here we decided also the structure in SQL management studio of the database: the logic that guided our decisions was the balance between velocity and memory</a:t>
            </a:r>
          </a:p>
          <a:p>
            <a:r>
              <a:rPr lang="en-US" sz="2000" dirty="0">
                <a:solidFill>
                  <a:schemeClr val="tx1"/>
                </a:solidFill>
              </a:rPr>
              <a:t>For example, in the table DATE to design the columns “Day” and “Month” we put as type </a:t>
            </a:r>
            <a:r>
              <a:rPr lang="en-US" sz="2000" dirty="0" err="1">
                <a:solidFill>
                  <a:schemeClr val="tx1"/>
                </a:solidFill>
              </a:rPr>
              <a:t>Small_Int</a:t>
            </a:r>
            <a:r>
              <a:rPr lang="en-US" sz="2000" dirty="0">
                <a:solidFill>
                  <a:schemeClr val="tx1"/>
                </a:solidFill>
              </a:rPr>
              <a:t> knowing that it is impossible to have a value more that 100.</a:t>
            </a:r>
          </a:p>
          <a:p>
            <a:r>
              <a:rPr lang="en-US" sz="2000" dirty="0">
                <a:solidFill>
                  <a:schemeClr val="tx1"/>
                </a:solidFill>
              </a:rPr>
              <a:t>We take care also of the fact that the database could be updated in the future: for example, in “GEOGRAPHY” we put as type </a:t>
            </a:r>
            <a:r>
              <a:rPr lang="en-US" sz="2000" dirty="0" err="1">
                <a:solidFill>
                  <a:schemeClr val="tx1"/>
                </a:solidFill>
              </a:rPr>
              <a:t>nchar</a:t>
            </a:r>
            <a:r>
              <a:rPr lang="en-US" sz="2000" dirty="0">
                <a:solidFill>
                  <a:schemeClr val="tx1"/>
                </a:solidFill>
              </a:rPr>
              <a:t>(4) for the Continent knowing that with only 5 Continents we cannot have situation with more than 2 character</a:t>
            </a:r>
          </a:p>
        </p:txBody>
      </p:sp>
    </p:spTree>
    <p:extLst>
      <p:ext uri="{BB962C8B-B14F-4D97-AF65-F5344CB8AC3E}">
        <p14:creationId xmlns:p14="http://schemas.microsoft.com/office/powerpoint/2010/main" val="153083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8777B48D-7BF2-470D-876B-50CD5CC8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1FA65B7-FDBD-A7D3-BB9C-61508799612D}"/>
              </a:ext>
            </a:extLst>
          </p:cNvPr>
          <p:cNvSpPr>
            <a:spLocks noGrp="1"/>
          </p:cNvSpPr>
          <p:nvPr>
            <p:ph type="title"/>
          </p:nvPr>
        </p:nvSpPr>
        <p:spPr>
          <a:xfrm>
            <a:off x="210539" y="1056502"/>
            <a:ext cx="5749090" cy="1313937"/>
          </a:xfrm>
        </p:spPr>
        <p:txBody>
          <a:bodyPr vert="horz" lIns="91440" tIns="45720" rIns="91440" bIns="45720" rtlCol="0" anchor="b">
            <a:normAutofit fontScale="90000"/>
          </a:bodyPr>
          <a:lstStyle/>
          <a:p>
            <a:pPr algn="ctr"/>
            <a:r>
              <a:rPr lang="en-US" sz="4000" dirty="0"/>
              <a:t>2. SQL Server integration</a:t>
            </a:r>
            <a:br>
              <a:rPr lang="en-US" sz="4000" dirty="0"/>
            </a:br>
            <a:r>
              <a:rPr lang="en-US" sz="4000" dirty="0"/>
              <a:t> services</a:t>
            </a:r>
          </a:p>
        </p:txBody>
      </p:sp>
      <p:sp>
        <p:nvSpPr>
          <p:cNvPr id="3" name="Segnaposto testo 2">
            <a:extLst>
              <a:ext uri="{FF2B5EF4-FFF2-40B4-BE49-F238E27FC236}">
                <a16:creationId xmlns:a16="http://schemas.microsoft.com/office/drawing/2014/main" id="{724FE37B-E72F-AC18-F539-49E7F8CDC95B}"/>
              </a:ext>
            </a:extLst>
          </p:cNvPr>
          <p:cNvSpPr>
            <a:spLocks noGrp="1"/>
          </p:cNvSpPr>
          <p:nvPr>
            <p:ph type="body" idx="1"/>
          </p:nvPr>
        </p:nvSpPr>
        <p:spPr>
          <a:xfrm>
            <a:off x="684212" y="3133354"/>
            <a:ext cx="4816572" cy="1947333"/>
          </a:xfrm>
        </p:spPr>
        <p:txBody>
          <a:bodyPr vert="horz" lIns="91440" tIns="45720" rIns="91440" bIns="45720" rtlCol="0" anchor="t">
            <a:normAutofit/>
          </a:bodyPr>
          <a:lstStyle/>
          <a:p>
            <a:r>
              <a:rPr lang="en-US" sz="1900">
                <a:solidFill>
                  <a:schemeClr val="tx1"/>
                </a:solidFill>
              </a:rPr>
              <a:t>The second part regarded the finding of solutions to some business problems using Sequel Server Integration Services. In order to reach our goals only standard nodes were used avoiding work on client side.</a:t>
            </a:r>
          </a:p>
        </p:txBody>
      </p:sp>
      <p:pic>
        <p:nvPicPr>
          <p:cNvPr id="5" name="Picture 4" descr="Illuminated server room panel">
            <a:extLst>
              <a:ext uri="{FF2B5EF4-FFF2-40B4-BE49-F238E27FC236}">
                <a16:creationId xmlns:a16="http://schemas.microsoft.com/office/drawing/2014/main" id="{77B6EB8F-7521-DA5C-4D73-25288DF05A8F}"/>
              </a:ext>
            </a:extLst>
          </p:cNvPr>
          <p:cNvPicPr>
            <a:picLocks noChangeAspect="1"/>
          </p:cNvPicPr>
          <p:nvPr/>
        </p:nvPicPr>
        <p:blipFill rotWithShape="1">
          <a:blip r:embed="rId2"/>
          <a:srcRect l="13524" r="27229" b="-3"/>
          <a:stretch/>
        </p:blipFill>
        <p:spPr>
          <a:xfrm>
            <a:off x="6096000" y="10"/>
            <a:ext cx="6095999" cy="6857990"/>
          </a:xfrm>
          <a:prstGeom prst="rect">
            <a:avLst/>
          </a:prstGeom>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83DA8283-3FF4-47B3-9266-60768C743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2" name="Straight Connector 21">
              <a:extLst>
                <a:ext uri="{FF2B5EF4-FFF2-40B4-BE49-F238E27FC236}">
                  <a16:creationId xmlns:a16="http://schemas.microsoft.com/office/drawing/2014/main" id="{EDEB65FF-EAD9-4242-80AE-A3FC7EB1EB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78B5500-48F2-41FA-BD8C-3C2400F62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7B2E66-9934-4251-A5B0-A180C0CC9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CDA1666-64EC-4838-B0E1-4D545ECE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C99E35-6C12-4F89-8CDA-9FD8B3CEE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m3d="http://schemas.microsoft.com/office/drawing/2017/model3d" Requires="am3d">
          <p:graphicFrame>
            <p:nvGraphicFramePr>
              <p:cNvPr id="4" name="3D Model 3" descr="Bullseye">
                <a:hlinkClick r:id="rId3" action="ppaction://hlinksldjump"/>
                <a:extLst>
                  <a:ext uri="{FF2B5EF4-FFF2-40B4-BE49-F238E27FC236}">
                    <a16:creationId xmlns:a16="http://schemas.microsoft.com/office/drawing/2014/main" id="{1D0398BF-4B7D-BD72-80A4-35118F0C5CF0}"/>
                  </a:ext>
                </a:extLst>
              </p:cNvPr>
              <p:cNvGraphicFramePr>
                <a:graphicFrameLocks noChangeAspect="1"/>
              </p:cNvGraphicFramePr>
              <p:nvPr>
                <p:extLst>
                  <p:ext uri="{D42A27DB-BD31-4B8C-83A1-F6EECF244321}">
                    <p14:modId xmlns:p14="http://schemas.microsoft.com/office/powerpoint/2010/main" val="836624887"/>
                  </p:ext>
                </p:extLst>
              </p:nvPr>
            </p:nvGraphicFramePr>
            <p:xfrm>
              <a:off x="4929027" y="5748933"/>
              <a:ext cx="906508" cy="918299"/>
            </p:xfrm>
            <a:graphic>
              <a:graphicData uri="http://schemas.microsoft.com/office/drawing/2017/model3d">
                <am3d:model3d r:embed="rId4">
                  <am3d:spPr>
                    <a:xfrm>
                      <a:off x="0" y="0"/>
                      <a:ext cx="906508" cy="918299"/>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x="1200000" ay="1800000" az="600000"/>
                    <am3d:postTrans dx="0" dy="0" dz="0"/>
                  </am3d:trans>
                  <am3d:raster rName="Office3DRenderer" rVer="16.0.8326">
                    <am3d:blip r:embed="rId5"/>
                  </am3d:raster>
                  <am3d:objViewport viewportSz="17855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Bullseye">
                <a:hlinkClick r:id="rId3" action="ppaction://hlinksldjump"/>
                <a:extLst>
                  <a:ext uri="{FF2B5EF4-FFF2-40B4-BE49-F238E27FC236}">
                    <a16:creationId xmlns:a16="http://schemas.microsoft.com/office/drawing/2014/main" id="{1D0398BF-4B7D-BD72-80A4-35118F0C5CF0}"/>
                  </a:ext>
                </a:extLst>
              </p:cNvPr>
              <p:cNvPicPr>
                <a:picLocks noGrp="1" noRot="1" noChangeAspect="1" noMove="1" noResize="1" noEditPoints="1" noAdjustHandles="1" noChangeArrowheads="1" noChangeShapeType="1" noCrop="1"/>
              </p:cNvPicPr>
              <p:nvPr/>
            </p:nvPicPr>
            <p:blipFill>
              <a:blip r:embed="rId5"/>
              <a:stretch>
                <a:fillRect/>
              </a:stretch>
            </p:blipFill>
            <p:spPr>
              <a:xfrm>
                <a:off x="4929027" y="5748933"/>
                <a:ext cx="906508" cy="918299"/>
              </a:xfrm>
              <a:prstGeom prst="rect">
                <a:avLst/>
              </a:prstGeom>
            </p:spPr>
          </p:pic>
        </mc:Fallback>
      </mc:AlternateContent>
    </p:spTree>
    <p:extLst>
      <p:ext uri="{BB962C8B-B14F-4D97-AF65-F5344CB8AC3E}">
        <p14:creationId xmlns:p14="http://schemas.microsoft.com/office/powerpoint/2010/main" val="36266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6" descr="Immagine che contiene testo&#10;&#10;Descrizione generata automaticamente">
            <a:extLst>
              <a:ext uri="{FF2B5EF4-FFF2-40B4-BE49-F238E27FC236}">
                <a16:creationId xmlns:a16="http://schemas.microsoft.com/office/drawing/2014/main" id="{C47E1B34-2F19-6B63-40A2-5DC14FBC9847}"/>
              </a:ext>
            </a:extLst>
          </p:cNvPr>
          <p:cNvPicPr>
            <a:picLocks noChangeAspect="1"/>
          </p:cNvPicPr>
          <p:nvPr/>
        </p:nvPicPr>
        <p:blipFill>
          <a:blip r:embed="rId2"/>
          <a:stretch>
            <a:fillRect/>
          </a:stretch>
        </p:blipFill>
        <p:spPr>
          <a:xfrm>
            <a:off x="6375400" y="2199741"/>
            <a:ext cx="5444836" cy="3682336"/>
          </a:xfrm>
          <a:prstGeom prst="rect">
            <a:avLst/>
          </a:prstGeom>
        </p:spPr>
      </p:pic>
      <p:sp>
        <p:nvSpPr>
          <p:cNvPr id="4" name="Titolo 3">
            <a:extLst>
              <a:ext uri="{FF2B5EF4-FFF2-40B4-BE49-F238E27FC236}">
                <a16:creationId xmlns:a16="http://schemas.microsoft.com/office/drawing/2014/main" id="{438B6AB2-A1C6-13C2-A6F2-5E1FE25A0958}"/>
              </a:ext>
            </a:extLst>
          </p:cNvPr>
          <p:cNvSpPr>
            <a:spLocks noGrp="1"/>
          </p:cNvSpPr>
          <p:nvPr>
            <p:ph type="title"/>
          </p:nvPr>
        </p:nvSpPr>
        <p:spPr>
          <a:xfrm>
            <a:off x="1827211" y="225168"/>
            <a:ext cx="8534401" cy="737007"/>
          </a:xfrm>
        </p:spPr>
        <p:txBody>
          <a:bodyPr>
            <a:normAutofit/>
          </a:bodyPr>
          <a:lstStyle/>
          <a:p>
            <a:pPr algn="ctr"/>
            <a:r>
              <a:rPr lang="en-US" sz="2800" dirty="0">
                <a:ea typeface="+mj-lt"/>
                <a:cs typeface="+mj-lt"/>
              </a:rPr>
              <a:t>2. SQL SERVER INTEGRATION SERVICES</a:t>
            </a:r>
            <a:endParaRPr lang="it-IT" sz="2800" dirty="0"/>
          </a:p>
        </p:txBody>
      </p:sp>
      <p:sp>
        <p:nvSpPr>
          <p:cNvPr id="5" name="Segnaposto testo 4">
            <a:extLst>
              <a:ext uri="{FF2B5EF4-FFF2-40B4-BE49-F238E27FC236}">
                <a16:creationId xmlns:a16="http://schemas.microsoft.com/office/drawing/2014/main" id="{3829735E-98CD-D9D9-F772-2DC51C8BCB52}"/>
              </a:ext>
            </a:extLst>
          </p:cNvPr>
          <p:cNvSpPr>
            <a:spLocks noGrp="1"/>
          </p:cNvSpPr>
          <p:nvPr>
            <p:ph type="body" idx="1"/>
          </p:nvPr>
        </p:nvSpPr>
        <p:spPr>
          <a:xfrm>
            <a:off x="879862" y="1097692"/>
            <a:ext cx="10439399" cy="530655"/>
          </a:xfrm>
        </p:spPr>
        <p:txBody>
          <a:bodyPr/>
          <a:lstStyle/>
          <a:p>
            <a:pPr algn="ctr"/>
            <a:r>
              <a:rPr lang="en-US" dirty="0">
                <a:solidFill>
                  <a:schemeClr val="tx1"/>
                </a:solidFill>
              </a:rPr>
              <a:t>The first assignment asked: </a:t>
            </a:r>
            <a:r>
              <a:rPr lang="en-US" b="1" dirty="0">
                <a:solidFill>
                  <a:schemeClr val="tx1"/>
                </a:solidFill>
              </a:rPr>
              <a:t>"</a:t>
            </a:r>
            <a:r>
              <a:rPr lang="en-US" b="1" dirty="0">
                <a:solidFill>
                  <a:schemeClr val="tx1"/>
                </a:solidFill>
                <a:ea typeface="+mn-lt"/>
                <a:cs typeface="+mn-lt"/>
              </a:rPr>
              <a:t>For every country, the number of total answers. "</a:t>
            </a:r>
            <a:endParaRPr lang="en-US" b="1" dirty="0">
              <a:solidFill>
                <a:schemeClr val="tx1"/>
              </a:solidFill>
            </a:endParaRPr>
          </a:p>
        </p:txBody>
      </p:sp>
      <p:sp>
        <p:nvSpPr>
          <p:cNvPr id="7" name="CasellaDiTesto 6">
            <a:extLst>
              <a:ext uri="{FF2B5EF4-FFF2-40B4-BE49-F238E27FC236}">
                <a16:creationId xmlns:a16="http://schemas.microsoft.com/office/drawing/2014/main" id="{1F728F2D-5ECE-4F7C-CC95-B0B743563265}"/>
              </a:ext>
            </a:extLst>
          </p:cNvPr>
          <p:cNvSpPr txBox="1"/>
          <p:nvPr/>
        </p:nvSpPr>
        <p:spPr>
          <a:xfrm>
            <a:off x="980817" y="1928168"/>
            <a:ext cx="462348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romanLcPeriod"/>
            </a:pPr>
            <a:r>
              <a:rPr lang="it-IT"/>
              <a:t>From </a:t>
            </a:r>
            <a:r>
              <a:rPr lang="it-IT" err="1"/>
              <a:t>Answer's</a:t>
            </a:r>
            <a:r>
              <a:rPr lang="it-IT"/>
              <a:t> </a:t>
            </a:r>
            <a:r>
              <a:rPr lang="it-IT" err="1"/>
              <a:t>table</a:t>
            </a:r>
            <a:r>
              <a:rPr lang="it-IT"/>
              <a:t> </a:t>
            </a:r>
            <a:r>
              <a:rPr lang="it-IT" err="1"/>
              <a:t>AnswerId</a:t>
            </a:r>
            <a:r>
              <a:rPr lang="it-IT"/>
              <a:t> and </a:t>
            </a:r>
            <a:r>
              <a:rPr lang="it-IT" err="1"/>
              <a:t>UserId</a:t>
            </a:r>
            <a:r>
              <a:rPr lang="it-IT"/>
              <a:t> </a:t>
            </a:r>
            <a:r>
              <a:rPr lang="it-IT" err="1"/>
              <a:t>were</a:t>
            </a:r>
            <a:r>
              <a:rPr lang="it-IT"/>
              <a:t> </a:t>
            </a:r>
            <a:r>
              <a:rPr lang="it-IT" err="1"/>
              <a:t>loaded</a:t>
            </a:r>
            <a:br>
              <a:rPr lang="it-IT"/>
            </a:br>
            <a:endParaRPr lang="it-IT"/>
          </a:p>
          <a:p>
            <a:pPr marL="342900" indent="-342900">
              <a:buAutoNum type="romanLcPeriod"/>
            </a:pPr>
            <a:r>
              <a:rPr lang="it-IT"/>
              <a:t>With </a:t>
            </a:r>
            <a:r>
              <a:rPr lang="it-IT" err="1"/>
              <a:t>lookup</a:t>
            </a:r>
            <a:r>
              <a:rPr lang="it-IT"/>
              <a:t> </a:t>
            </a:r>
            <a:r>
              <a:rPr lang="it-IT" err="1"/>
              <a:t>function</a:t>
            </a:r>
            <a:r>
              <a:rPr lang="it-IT"/>
              <a:t> </a:t>
            </a:r>
            <a:r>
              <a:rPr lang="it-IT" err="1"/>
              <a:t>GeoId</a:t>
            </a:r>
            <a:r>
              <a:rPr lang="it-IT"/>
              <a:t> </a:t>
            </a:r>
            <a:r>
              <a:rPr lang="it-IT" err="1"/>
              <a:t>was</a:t>
            </a:r>
            <a:r>
              <a:rPr lang="it-IT"/>
              <a:t> </a:t>
            </a:r>
            <a:r>
              <a:rPr lang="it-IT" err="1"/>
              <a:t>loaded</a:t>
            </a:r>
            <a:r>
              <a:rPr lang="it-IT"/>
              <a:t> from </a:t>
            </a:r>
            <a:r>
              <a:rPr lang="it-IT" err="1"/>
              <a:t>User's</a:t>
            </a:r>
            <a:r>
              <a:rPr lang="it-IT"/>
              <a:t> </a:t>
            </a:r>
            <a:r>
              <a:rPr lang="it-IT" err="1"/>
              <a:t>table</a:t>
            </a:r>
            <a:r>
              <a:rPr lang="it-IT"/>
              <a:t> matching </a:t>
            </a:r>
            <a:r>
              <a:rPr lang="it-IT" err="1"/>
              <a:t>UserId</a:t>
            </a:r>
            <a:br>
              <a:rPr lang="it-IT"/>
            </a:br>
            <a:endParaRPr lang="it-IT"/>
          </a:p>
          <a:p>
            <a:pPr marL="342900" indent="-342900">
              <a:buAutoNum type="romanLcPeriod"/>
            </a:pPr>
            <a:r>
              <a:rPr lang="it-IT">
                <a:ea typeface="+mn-lt"/>
                <a:cs typeface="+mn-lt"/>
              </a:rPr>
              <a:t>With </a:t>
            </a:r>
            <a:r>
              <a:rPr lang="it-IT" err="1">
                <a:ea typeface="+mn-lt"/>
                <a:cs typeface="+mn-lt"/>
              </a:rPr>
              <a:t>lookup</a:t>
            </a:r>
            <a:r>
              <a:rPr lang="it-IT">
                <a:ea typeface="+mn-lt"/>
                <a:cs typeface="+mn-lt"/>
              </a:rPr>
              <a:t> </a:t>
            </a:r>
            <a:r>
              <a:rPr lang="it-IT" err="1">
                <a:ea typeface="+mn-lt"/>
                <a:cs typeface="+mn-lt"/>
              </a:rPr>
              <a:t>function</a:t>
            </a:r>
            <a:r>
              <a:rPr lang="it-IT">
                <a:ea typeface="+mn-lt"/>
                <a:cs typeface="+mn-lt"/>
              </a:rPr>
              <a:t> </a:t>
            </a:r>
            <a:r>
              <a:rPr lang="it-IT" err="1">
                <a:ea typeface="+mn-lt"/>
                <a:cs typeface="+mn-lt"/>
              </a:rPr>
              <a:t>CountryCode</a:t>
            </a:r>
            <a:r>
              <a:rPr lang="it-IT">
                <a:ea typeface="+mn-lt"/>
                <a:cs typeface="+mn-lt"/>
              </a:rPr>
              <a:t> </a:t>
            </a:r>
            <a:r>
              <a:rPr lang="it-IT" err="1">
                <a:ea typeface="+mn-lt"/>
                <a:cs typeface="+mn-lt"/>
              </a:rPr>
              <a:t>was</a:t>
            </a:r>
            <a:r>
              <a:rPr lang="it-IT">
                <a:ea typeface="+mn-lt"/>
                <a:cs typeface="+mn-lt"/>
              </a:rPr>
              <a:t> </a:t>
            </a:r>
            <a:r>
              <a:rPr lang="it-IT" err="1">
                <a:ea typeface="+mn-lt"/>
                <a:cs typeface="+mn-lt"/>
              </a:rPr>
              <a:t>loaded</a:t>
            </a:r>
            <a:r>
              <a:rPr lang="it-IT">
                <a:ea typeface="+mn-lt"/>
                <a:cs typeface="+mn-lt"/>
              </a:rPr>
              <a:t> from </a:t>
            </a:r>
            <a:r>
              <a:rPr lang="it-IT" err="1">
                <a:ea typeface="+mn-lt"/>
                <a:cs typeface="+mn-lt"/>
              </a:rPr>
              <a:t>Geography's</a:t>
            </a:r>
            <a:r>
              <a:rPr lang="it-IT">
                <a:ea typeface="+mn-lt"/>
                <a:cs typeface="+mn-lt"/>
              </a:rPr>
              <a:t> </a:t>
            </a:r>
            <a:r>
              <a:rPr lang="it-IT" err="1">
                <a:ea typeface="+mn-lt"/>
                <a:cs typeface="+mn-lt"/>
              </a:rPr>
              <a:t>table</a:t>
            </a:r>
            <a:r>
              <a:rPr lang="it-IT">
                <a:ea typeface="+mn-lt"/>
                <a:cs typeface="+mn-lt"/>
              </a:rPr>
              <a:t> matching </a:t>
            </a:r>
            <a:r>
              <a:rPr lang="it-IT" err="1">
                <a:ea typeface="+mn-lt"/>
                <a:cs typeface="+mn-lt"/>
              </a:rPr>
              <a:t>GeoId</a:t>
            </a:r>
            <a:br>
              <a:rPr lang="it-IT">
                <a:ea typeface="+mn-lt"/>
                <a:cs typeface="+mn-lt"/>
              </a:rPr>
            </a:br>
            <a:endParaRPr lang="it-IT"/>
          </a:p>
          <a:p>
            <a:pPr marL="342900" indent="-342900">
              <a:buAutoNum type="romanLcPeriod"/>
            </a:pPr>
            <a:r>
              <a:rPr lang="it-IT">
                <a:ea typeface="+mn-lt"/>
                <a:cs typeface="+mn-lt"/>
              </a:rPr>
              <a:t>With </a:t>
            </a:r>
            <a:r>
              <a:rPr lang="it-IT" err="1">
                <a:ea typeface="+mn-lt"/>
                <a:cs typeface="+mn-lt"/>
              </a:rPr>
              <a:t>aggregation</a:t>
            </a:r>
            <a:r>
              <a:rPr lang="it-IT">
                <a:ea typeface="+mn-lt"/>
                <a:cs typeface="+mn-lt"/>
              </a:rPr>
              <a:t> </a:t>
            </a:r>
            <a:r>
              <a:rPr lang="it-IT" err="1">
                <a:ea typeface="+mn-lt"/>
                <a:cs typeface="+mn-lt"/>
              </a:rPr>
              <a:t>function</a:t>
            </a:r>
            <a:r>
              <a:rPr lang="it-IT">
                <a:ea typeface="+mn-lt"/>
                <a:cs typeface="+mn-lt"/>
              </a:rPr>
              <a:t> a </a:t>
            </a:r>
            <a:r>
              <a:rPr lang="it-IT" err="1">
                <a:ea typeface="+mn-lt"/>
                <a:cs typeface="+mn-lt"/>
              </a:rPr>
              <a:t>groupBy</a:t>
            </a:r>
            <a:r>
              <a:rPr lang="it-IT">
                <a:ea typeface="+mn-lt"/>
                <a:cs typeface="+mn-lt"/>
              </a:rPr>
              <a:t> </a:t>
            </a:r>
            <a:r>
              <a:rPr lang="it-IT" err="1">
                <a:ea typeface="+mn-lt"/>
                <a:cs typeface="+mn-lt"/>
              </a:rPr>
              <a:t>was</a:t>
            </a:r>
            <a:r>
              <a:rPr lang="it-IT">
                <a:ea typeface="+mn-lt"/>
                <a:cs typeface="+mn-lt"/>
              </a:rPr>
              <a:t> </a:t>
            </a:r>
            <a:r>
              <a:rPr lang="it-IT" err="1">
                <a:ea typeface="+mn-lt"/>
                <a:cs typeface="+mn-lt"/>
              </a:rPr>
              <a:t>performed</a:t>
            </a:r>
            <a:r>
              <a:rPr lang="it-IT">
                <a:ea typeface="+mn-lt"/>
                <a:cs typeface="+mn-lt"/>
              </a:rPr>
              <a:t> on </a:t>
            </a:r>
            <a:r>
              <a:rPr lang="it-IT" err="1">
                <a:ea typeface="+mn-lt"/>
                <a:cs typeface="+mn-lt"/>
              </a:rPr>
              <a:t>CountryCode</a:t>
            </a:r>
            <a:r>
              <a:rPr lang="it-IT">
                <a:ea typeface="+mn-lt"/>
                <a:cs typeface="+mn-lt"/>
              </a:rPr>
              <a:t> and a </a:t>
            </a:r>
            <a:r>
              <a:rPr lang="it-IT" err="1">
                <a:ea typeface="+mn-lt"/>
                <a:cs typeface="+mn-lt"/>
              </a:rPr>
              <a:t>count</a:t>
            </a:r>
            <a:r>
              <a:rPr lang="it-IT">
                <a:ea typeface="+mn-lt"/>
                <a:cs typeface="+mn-lt"/>
              </a:rPr>
              <a:t> </a:t>
            </a:r>
            <a:r>
              <a:rPr lang="it-IT" err="1">
                <a:ea typeface="+mn-lt"/>
                <a:cs typeface="+mn-lt"/>
              </a:rPr>
              <a:t>was</a:t>
            </a:r>
            <a:r>
              <a:rPr lang="it-IT">
                <a:ea typeface="+mn-lt"/>
                <a:cs typeface="+mn-lt"/>
              </a:rPr>
              <a:t> </a:t>
            </a:r>
            <a:r>
              <a:rPr lang="it-IT" err="1">
                <a:ea typeface="+mn-lt"/>
                <a:cs typeface="+mn-lt"/>
              </a:rPr>
              <a:t>performed</a:t>
            </a:r>
            <a:r>
              <a:rPr lang="it-IT">
                <a:ea typeface="+mn-lt"/>
                <a:cs typeface="+mn-lt"/>
              </a:rPr>
              <a:t> on </a:t>
            </a:r>
            <a:r>
              <a:rPr lang="it-IT" err="1">
                <a:ea typeface="+mn-lt"/>
                <a:cs typeface="+mn-lt"/>
              </a:rPr>
              <a:t>AnswerId</a:t>
            </a:r>
            <a:r>
              <a:rPr lang="it-IT">
                <a:ea typeface="+mn-lt"/>
                <a:cs typeface="+mn-lt"/>
              </a:rPr>
              <a:t>. </a:t>
            </a:r>
            <a:r>
              <a:rPr lang="it-IT" err="1">
                <a:ea typeface="+mn-lt"/>
                <a:cs typeface="+mn-lt"/>
              </a:rPr>
              <a:t>All</a:t>
            </a:r>
            <a:r>
              <a:rPr lang="it-IT">
                <a:ea typeface="+mn-lt"/>
                <a:cs typeface="+mn-lt"/>
              </a:rPr>
              <a:t> the </a:t>
            </a:r>
            <a:r>
              <a:rPr lang="it-IT" err="1">
                <a:ea typeface="+mn-lt"/>
                <a:cs typeface="+mn-lt"/>
              </a:rPr>
              <a:t>other</a:t>
            </a:r>
            <a:r>
              <a:rPr lang="it-IT">
                <a:ea typeface="+mn-lt"/>
                <a:cs typeface="+mn-lt"/>
              </a:rPr>
              <a:t> </a:t>
            </a:r>
            <a:r>
              <a:rPr lang="it-IT" err="1">
                <a:ea typeface="+mn-lt"/>
                <a:cs typeface="+mn-lt"/>
              </a:rPr>
              <a:t>columns</a:t>
            </a:r>
            <a:r>
              <a:rPr lang="it-IT">
                <a:ea typeface="+mn-lt"/>
                <a:cs typeface="+mn-lt"/>
              </a:rPr>
              <a:t> </a:t>
            </a:r>
            <a:r>
              <a:rPr lang="it-IT" err="1">
                <a:ea typeface="+mn-lt"/>
                <a:cs typeface="+mn-lt"/>
              </a:rPr>
              <a:t>were</a:t>
            </a:r>
            <a:r>
              <a:rPr lang="it-IT">
                <a:ea typeface="+mn-lt"/>
                <a:cs typeface="+mn-lt"/>
              </a:rPr>
              <a:t> </a:t>
            </a:r>
            <a:r>
              <a:rPr lang="it-IT" err="1">
                <a:ea typeface="+mn-lt"/>
                <a:cs typeface="+mn-lt"/>
              </a:rPr>
              <a:t>discarded</a:t>
            </a:r>
            <a:r>
              <a:rPr lang="it-IT">
                <a:ea typeface="+mn-lt"/>
                <a:cs typeface="+mn-lt"/>
              </a:rPr>
              <a:t>.</a:t>
            </a:r>
          </a:p>
          <a:p>
            <a:pPr marL="342900" indent="-342900">
              <a:buAutoNum type="romanLcPeriod"/>
            </a:pPr>
            <a:endParaRPr lang="it-IT"/>
          </a:p>
        </p:txBody>
      </p:sp>
    </p:spTree>
    <p:extLst>
      <p:ext uri="{BB962C8B-B14F-4D97-AF65-F5344CB8AC3E}">
        <p14:creationId xmlns:p14="http://schemas.microsoft.com/office/powerpoint/2010/main" val="394509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8A9CD-EDCE-D04D-AEF8-5FD10C9C7E46}"/>
              </a:ext>
            </a:extLst>
          </p:cNvPr>
          <p:cNvSpPr>
            <a:spLocks noGrp="1"/>
          </p:cNvSpPr>
          <p:nvPr>
            <p:ph type="title"/>
          </p:nvPr>
        </p:nvSpPr>
        <p:spPr>
          <a:xfrm>
            <a:off x="1828799" y="306572"/>
            <a:ext cx="8534401" cy="668847"/>
          </a:xfrm>
        </p:spPr>
        <p:txBody>
          <a:bodyPr>
            <a:normAutofit/>
          </a:bodyPr>
          <a:lstStyle/>
          <a:p>
            <a:pPr algn="ctr"/>
            <a:r>
              <a:rPr lang="en-US" sz="2800" dirty="0"/>
              <a:t>2. SQL SERVER INTEGRATION SERVICES</a:t>
            </a:r>
            <a:endParaRPr lang="it-IT" sz="2800" dirty="0">
              <a:ea typeface="+mj-lt"/>
              <a:cs typeface="+mj-lt"/>
            </a:endParaRPr>
          </a:p>
        </p:txBody>
      </p:sp>
      <p:sp>
        <p:nvSpPr>
          <p:cNvPr id="3" name="Segnaposto testo 2">
            <a:extLst>
              <a:ext uri="{FF2B5EF4-FFF2-40B4-BE49-F238E27FC236}">
                <a16:creationId xmlns:a16="http://schemas.microsoft.com/office/drawing/2014/main" id="{01D89A5C-351A-A05D-B9D8-0779B2300143}"/>
              </a:ext>
            </a:extLst>
          </p:cNvPr>
          <p:cNvSpPr>
            <a:spLocks noGrp="1"/>
          </p:cNvSpPr>
          <p:nvPr>
            <p:ph type="body" idx="1"/>
          </p:nvPr>
        </p:nvSpPr>
        <p:spPr>
          <a:xfrm>
            <a:off x="684213" y="2220826"/>
            <a:ext cx="4911044" cy="4212183"/>
          </a:xfrm>
        </p:spPr>
        <p:txBody>
          <a:bodyPr>
            <a:normAutofit fontScale="92500" lnSpcReduction="20000"/>
          </a:bodyPr>
          <a:lstStyle/>
          <a:p>
            <a:pPr marL="342900" indent="-342900">
              <a:buFont typeface="Wingdings 3" panose="05040102010807070707" pitchFamily="18" charset="2"/>
              <a:buAutoNum type="romanLcPeriod"/>
            </a:pPr>
            <a:r>
              <a:rPr lang="en-US">
                <a:solidFill>
                  <a:schemeClr val="tx1"/>
                </a:solidFill>
              </a:rPr>
              <a:t>From Answer's table  </a:t>
            </a:r>
            <a:r>
              <a:rPr lang="en-US" err="1">
                <a:solidFill>
                  <a:schemeClr val="tx1"/>
                </a:solidFill>
              </a:rPr>
              <a:t>UserId</a:t>
            </a:r>
            <a:r>
              <a:rPr lang="en-US">
                <a:solidFill>
                  <a:schemeClr val="tx1"/>
                </a:solidFill>
              </a:rPr>
              <a:t> and </a:t>
            </a:r>
            <a:r>
              <a:rPr lang="en-US" err="1">
                <a:solidFill>
                  <a:schemeClr val="tx1"/>
                </a:solidFill>
              </a:rPr>
              <a:t>OrganizationId</a:t>
            </a:r>
            <a:r>
              <a:rPr lang="en-US">
                <a:solidFill>
                  <a:schemeClr val="tx1"/>
                </a:solidFill>
              </a:rPr>
              <a:t> were loaded</a:t>
            </a:r>
          </a:p>
          <a:p>
            <a:pPr marL="342900" indent="-342900">
              <a:buAutoNum type="romanLcPeriod"/>
            </a:pPr>
            <a:r>
              <a:rPr lang="en-US">
                <a:solidFill>
                  <a:schemeClr val="tx1"/>
                </a:solidFill>
              </a:rPr>
              <a:t>With lookup function </a:t>
            </a:r>
            <a:r>
              <a:rPr lang="en-US" err="1">
                <a:solidFill>
                  <a:schemeClr val="tx1"/>
                </a:solidFill>
              </a:rPr>
              <a:t>GroupId</a:t>
            </a:r>
            <a:r>
              <a:rPr lang="en-US">
                <a:solidFill>
                  <a:schemeClr val="tx1"/>
                </a:solidFill>
              </a:rPr>
              <a:t> was loaded from Organization’s table matching </a:t>
            </a:r>
            <a:r>
              <a:rPr lang="en-US" err="1">
                <a:solidFill>
                  <a:schemeClr val="tx1"/>
                </a:solidFill>
              </a:rPr>
              <a:t>OrganizationId</a:t>
            </a:r>
            <a:r>
              <a:rPr lang="en-US">
                <a:solidFill>
                  <a:schemeClr val="tx1"/>
                </a:solidFill>
              </a:rPr>
              <a:t> </a:t>
            </a:r>
          </a:p>
          <a:p>
            <a:pPr marL="342900" indent="-342900">
              <a:buAutoNum type="romanLcPeriod"/>
            </a:pPr>
            <a:r>
              <a:rPr lang="en-US">
                <a:solidFill>
                  <a:schemeClr val="tx1"/>
                </a:solidFill>
                <a:ea typeface="+mn-lt"/>
                <a:cs typeface="+mn-lt"/>
              </a:rPr>
              <a:t>With lookup function </a:t>
            </a:r>
            <a:r>
              <a:rPr lang="en-US" err="1">
                <a:solidFill>
                  <a:schemeClr val="tx1"/>
                </a:solidFill>
                <a:ea typeface="+mn-lt"/>
                <a:cs typeface="+mn-lt"/>
              </a:rPr>
              <a:t>DateOfBirthID</a:t>
            </a:r>
            <a:r>
              <a:rPr lang="en-US">
                <a:solidFill>
                  <a:schemeClr val="tx1"/>
                </a:solidFill>
                <a:ea typeface="+mn-lt"/>
                <a:cs typeface="+mn-lt"/>
              </a:rPr>
              <a:t>  was </a:t>
            </a:r>
            <a:r>
              <a:rPr lang="en-US" err="1">
                <a:solidFill>
                  <a:schemeClr val="tx1"/>
                </a:solidFill>
                <a:ea typeface="+mn-lt"/>
                <a:cs typeface="+mn-lt"/>
              </a:rPr>
              <a:t>lodded</a:t>
            </a:r>
            <a:r>
              <a:rPr lang="en-US">
                <a:solidFill>
                  <a:schemeClr val="tx1"/>
                </a:solidFill>
                <a:ea typeface="+mn-lt"/>
                <a:cs typeface="+mn-lt"/>
              </a:rPr>
              <a:t> from User’s table matching </a:t>
            </a:r>
            <a:r>
              <a:rPr lang="en-US" err="1">
                <a:solidFill>
                  <a:schemeClr val="tx1"/>
                </a:solidFill>
                <a:ea typeface="+mn-lt"/>
                <a:cs typeface="+mn-lt"/>
              </a:rPr>
              <a:t>UserId</a:t>
            </a:r>
            <a:endParaRPr lang="en-US">
              <a:solidFill>
                <a:schemeClr val="tx1"/>
              </a:solidFill>
              <a:ea typeface="+mn-lt"/>
              <a:cs typeface="+mn-lt"/>
            </a:endParaRPr>
          </a:p>
          <a:p>
            <a:pPr marL="342900" indent="-342900">
              <a:buAutoNum type="romanLcPeriod"/>
            </a:pPr>
            <a:r>
              <a:rPr lang="en-US">
                <a:solidFill>
                  <a:schemeClr val="tx1"/>
                </a:solidFill>
              </a:rPr>
              <a:t>With lookup function Date was loaded from Date’s table matching </a:t>
            </a:r>
            <a:r>
              <a:rPr lang="en-US" err="1">
                <a:solidFill>
                  <a:schemeClr val="tx1"/>
                </a:solidFill>
                <a:ea typeface="+mn-lt"/>
                <a:cs typeface="+mn-lt"/>
              </a:rPr>
              <a:t>DateOfBirthId</a:t>
            </a:r>
            <a:r>
              <a:rPr lang="en-US">
                <a:solidFill>
                  <a:schemeClr val="tx1"/>
                </a:solidFill>
                <a:ea typeface="+mn-lt"/>
                <a:cs typeface="+mn-lt"/>
              </a:rPr>
              <a:t> with </a:t>
            </a:r>
            <a:r>
              <a:rPr lang="en-US" err="1">
                <a:solidFill>
                  <a:schemeClr val="tx1"/>
                </a:solidFill>
                <a:ea typeface="+mn-lt"/>
                <a:cs typeface="+mn-lt"/>
              </a:rPr>
              <a:t>DateId</a:t>
            </a:r>
            <a:endParaRPr lang="en-US">
              <a:solidFill>
                <a:schemeClr val="tx1"/>
              </a:solidFill>
              <a:ea typeface="+mn-lt"/>
              <a:cs typeface="+mn-lt"/>
            </a:endParaRPr>
          </a:p>
          <a:p>
            <a:pPr marL="342900" indent="-342900">
              <a:buAutoNum type="romanLcPeriod"/>
            </a:pPr>
            <a:r>
              <a:rPr lang="en-US">
                <a:solidFill>
                  <a:schemeClr val="tx1"/>
                </a:solidFill>
                <a:ea typeface="+mn-lt"/>
                <a:cs typeface="+mn-lt"/>
              </a:rPr>
              <a:t>To achieve the removal of the duplicates, we ordered by </a:t>
            </a:r>
            <a:r>
              <a:rPr lang="en-US" err="1">
                <a:solidFill>
                  <a:schemeClr val="tx1"/>
                </a:solidFill>
                <a:ea typeface="+mn-lt"/>
                <a:cs typeface="+mn-lt"/>
              </a:rPr>
              <a:t>GroupId</a:t>
            </a:r>
            <a:r>
              <a:rPr lang="en-US">
                <a:solidFill>
                  <a:schemeClr val="tx1"/>
                </a:solidFill>
                <a:ea typeface="+mn-lt"/>
                <a:cs typeface="+mn-lt"/>
              </a:rPr>
              <a:t> and </a:t>
            </a:r>
            <a:r>
              <a:rPr lang="en-US" err="1">
                <a:solidFill>
                  <a:schemeClr val="tx1"/>
                </a:solidFill>
                <a:ea typeface="+mn-lt"/>
                <a:cs typeface="+mn-lt"/>
              </a:rPr>
              <a:t>DateOfBirthId</a:t>
            </a:r>
            <a:endParaRPr lang="en-US">
              <a:solidFill>
                <a:schemeClr val="tx1"/>
              </a:solidFill>
              <a:ea typeface="+mn-lt"/>
              <a:cs typeface="+mn-lt"/>
            </a:endParaRPr>
          </a:p>
          <a:p>
            <a:pPr marL="342900" indent="-342900">
              <a:buAutoNum type="romanLcPeriod"/>
            </a:pPr>
            <a:r>
              <a:rPr lang="en-US">
                <a:solidFill>
                  <a:schemeClr val="tx1"/>
                </a:solidFill>
                <a:ea typeface="+mn-lt"/>
                <a:cs typeface="+mn-lt"/>
              </a:rPr>
              <a:t>To achieve the double usage of the outputting data, we used Multicast</a:t>
            </a:r>
          </a:p>
        </p:txBody>
      </p:sp>
      <p:pic>
        <p:nvPicPr>
          <p:cNvPr id="5" name="Immagine 5">
            <a:extLst>
              <a:ext uri="{FF2B5EF4-FFF2-40B4-BE49-F238E27FC236}">
                <a16:creationId xmlns:a16="http://schemas.microsoft.com/office/drawing/2014/main" id="{B1FBAD2B-613C-5D0A-2471-CBBFC8542FAD}"/>
              </a:ext>
            </a:extLst>
          </p:cNvPr>
          <p:cNvPicPr>
            <a:picLocks noChangeAspect="1"/>
          </p:cNvPicPr>
          <p:nvPr/>
        </p:nvPicPr>
        <p:blipFill>
          <a:blip r:embed="rId2"/>
          <a:stretch>
            <a:fillRect/>
          </a:stretch>
        </p:blipFill>
        <p:spPr>
          <a:xfrm>
            <a:off x="5657472" y="2364988"/>
            <a:ext cx="6248663" cy="3404888"/>
          </a:xfrm>
          <a:prstGeom prst="rect">
            <a:avLst/>
          </a:prstGeom>
        </p:spPr>
      </p:pic>
      <p:sp>
        <p:nvSpPr>
          <p:cNvPr id="4" name="CasellaDiTesto 3">
            <a:extLst>
              <a:ext uri="{FF2B5EF4-FFF2-40B4-BE49-F238E27FC236}">
                <a16:creationId xmlns:a16="http://schemas.microsoft.com/office/drawing/2014/main" id="{3AE7573A-82E6-4830-3A1B-9C3F96064964}"/>
              </a:ext>
            </a:extLst>
          </p:cNvPr>
          <p:cNvSpPr txBox="1"/>
          <p:nvPr/>
        </p:nvSpPr>
        <p:spPr>
          <a:xfrm>
            <a:off x="942644" y="1026905"/>
            <a:ext cx="103101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Century Gothic"/>
              </a:rPr>
              <a:t>The second assignment asked: </a:t>
            </a:r>
            <a:r>
              <a:rPr lang="en-US" b="1">
                <a:solidFill>
                  <a:srgbClr val="FFFFFF"/>
                </a:solidFill>
                <a:latin typeface="Century Gothic"/>
              </a:rPr>
              <a:t>"</a:t>
            </a:r>
            <a:r>
              <a:rPr lang="en-US" b="1">
                <a:ea typeface="+mn-lt"/>
                <a:cs typeface="+mn-lt"/>
              </a:rPr>
              <a:t>A group (identified by </a:t>
            </a:r>
            <a:r>
              <a:rPr lang="en-US" b="1" err="1">
                <a:ea typeface="+mn-lt"/>
                <a:cs typeface="+mn-lt"/>
              </a:rPr>
              <a:t>GroupId</a:t>
            </a:r>
            <a:r>
              <a:rPr lang="en-US" b="1">
                <a:ea typeface="+mn-lt"/>
                <a:cs typeface="+mn-lt"/>
              </a:rPr>
              <a:t>) is said to have an age mismatch if the difference between the date of birth of the youngest participating student and the oldest is greater than 365 days. List all the groups with an age mismatch.</a:t>
            </a:r>
            <a:r>
              <a:rPr lang="en-US" b="1">
                <a:solidFill>
                  <a:srgbClr val="FFFFFF"/>
                </a:solidFill>
                <a:latin typeface="Century Gothic"/>
              </a:rPr>
              <a:t>"</a:t>
            </a:r>
            <a:r>
              <a:rPr lang="en-US">
                <a:latin typeface="Century Gothic"/>
                <a:ea typeface="Century Gothic"/>
                <a:cs typeface="Century Gothic"/>
              </a:rPr>
              <a:t>​</a:t>
            </a:r>
            <a:endParaRPr lang="it-IT"/>
          </a:p>
        </p:txBody>
      </p:sp>
    </p:spTree>
    <p:extLst>
      <p:ext uri="{BB962C8B-B14F-4D97-AF65-F5344CB8AC3E}">
        <p14:creationId xmlns:p14="http://schemas.microsoft.com/office/powerpoint/2010/main" val="402250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43CE1-4277-B91C-9DA2-4CED437B0F77}"/>
              </a:ext>
            </a:extLst>
          </p:cNvPr>
          <p:cNvSpPr>
            <a:spLocks noGrp="1"/>
          </p:cNvSpPr>
          <p:nvPr>
            <p:ph type="title"/>
          </p:nvPr>
        </p:nvSpPr>
        <p:spPr>
          <a:xfrm>
            <a:off x="2678929" y="138792"/>
            <a:ext cx="6823238" cy="628946"/>
          </a:xfrm>
        </p:spPr>
        <p:txBody>
          <a:bodyPr>
            <a:noAutofit/>
          </a:bodyPr>
          <a:lstStyle/>
          <a:p>
            <a:r>
              <a:rPr lang="en-US" sz="2800" dirty="0">
                <a:ea typeface="+mj-lt"/>
                <a:cs typeface="+mj-lt"/>
              </a:rPr>
              <a:t>2. SQL SERVER INTEGRATION SERVICES</a:t>
            </a:r>
          </a:p>
        </p:txBody>
      </p:sp>
      <p:pic>
        <p:nvPicPr>
          <p:cNvPr id="5" name="Immagine 5">
            <a:extLst>
              <a:ext uri="{FF2B5EF4-FFF2-40B4-BE49-F238E27FC236}">
                <a16:creationId xmlns:a16="http://schemas.microsoft.com/office/drawing/2014/main" id="{43833675-A628-027C-CDA8-C33AB5D04789}"/>
              </a:ext>
            </a:extLst>
          </p:cNvPr>
          <p:cNvPicPr>
            <a:picLocks noChangeAspect="1"/>
          </p:cNvPicPr>
          <p:nvPr/>
        </p:nvPicPr>
        <p:blipFill>
          <a:blip r:embed="rId2"/>
          <a:stretch>
            <a:fillRect/>
          </a:stretch>
        </p:blipFill>
        <p:spPr>
          <a:xfrm>
            <a:off x="5257987" y="1333831"/>
            <a:ext cx="6680200" cy="4969748"/>
          </a:xfrm>
          <a:prstGeom prst="rect">
            <a:avLst/>
          </a:prstGeom>
        </p:spPr>
      </p:pic>
      <p:sp>
        <p:nvSpPr>
          <p:cNvPr id="6" name="CasellaDiTesto 5">
            <a:extLst>
              <a:ext uri="{FF2B5EF4-FFF2-40B4-BE49-F238E27FC236}">
                <a16:creationId xmlns:a16="http://schemas.microsoft.com/office/drawing/2014/main" id="{D0DBD754-73E4-43CA-6A5F-F41E64C45D7B}"/>
              </a:ext>
            </a:extLst>
          </p:cNvPr>
          <p:cNvSpPr txBox="1"/>
          <p:nvPr/>
        </p:nvSpPr>
        <p:spPr>
          <a:xfrm>
            <a:off x="794657" y="862069"/>
            <a:ext cx="4147458" cy="5909310"/>
          </a:xfrm>
          <a:prstGeom prst="rect">
            <a:avLst/>
          </a:prstGeom>
          <a:noFill/>
        </p:spPr>
        <p:txBody>
          <a:bodyPr wrap="square" lIns="91440" tIns="45720" rIns="91440" bIns="45720" rtlCol="0" anchor="t">
            <a:spAutoFit/>
          </a:bodyPr>
          <a:lstStyle/>
          <a:p>
            <a:pPr marL="400050" indent="-400050">
              <a:buFont typeface="+mj-lt"/>
              <a:buAutoNum type="romanLcPeriod" startAt="7"/>
            </a:pPr>
            <a:r>
              <a:rPr lang="en-US"/>
              <a:t>After the multicast aggregation function, on the two lines we calculated the min and the max date for </a:t>
            </a:r>
            <a:r>
              <a:rPr lang="en-US" err="1"/>
              <a:t>GroupId</a:t>
            </a:r>
            <a:r>
              <a:rPr lang="en-US"/>
              <a:t> </a:t>
            </a:r>
          </a:p>
          <a:p>
            <a:endParaRPr lang="en-US"/>
          </a:p>
          <a:p>
            <a:pPr marL="400050" indent="-400050">
              <a:buFont typeface="+mj-lt"/>
              <a:buAutoNum type="romanLcPeriod" startAt="7"/>
            </a:pPr>
            <a:r>
              <a:rPr lang="en-US"/>
              <a:t>In order to compute the Merge, we ordered the results of the previous Phase for </a:t>
            </a:r>
            <a:r>
              <a:rPr lang="en-US" err="1"/>
              <a:t>GroupId</a:t>
            </a:r>
            <a:endParaRPr lang="en-US"/>
          </a:p>
          <a:p>
            <a:pPr marL="400050" indent="-400050">
              <a:buFont typeface="+mj-lt"/>
              <a:buAutoNum type="romanLcPeriod" startAt="7"/>
            </a:pPr>
            <a:r>
              <a:rPr lang="en-US"/>
              <a:t>We merged the results on </a:t>
            </a:r>
            <a:r>
              <a:rPr lang="en-US" err="1"/>
              <a:t>GroupId</a:t>
            </a:r>
            <a:endParaRPr lang="en-US"/>
          </a:p>
          <a:p>
            <a:pPr marL="400050" indent="-400050">
              <a:buFont typeface="+mj-lt"/>
              <a:buAutoNum type="romanLcPeriod" startAt="7"/>
            </a:pPr>
            <a:endParaRPr lang="en-US"/>
          </a:p>
          <a:p>
            <a:pPr marL="400050" indent="-400050">
              <a:buFont typeface="+mj-lt"/>
              <a:buAutoNum type="romanLcPeriod" startAt="7"/>
            </a:pPr>
            <a:r>
              <a:rPr lang="en-US"/>
              <a:t>With function Derived Column, we compute the delta between max and min date as DATEDIFF("dd",(DT_DBDATE)</a:t>
            </a:r>
            <a:r>
              <a:rPr lang="en-US" err="1"/>
              <a:t>min_date</a:t>
            </a:r>
            <a:r>
              <a:rPr lang="en-US"/>
              <a:t>,(DT_DBDATE)</a:t>
            </a:r>
            <a:r>
              <a:rPr lang="en-US" err="1"/>
              <a:t>max_dat</a:t>
            </a:r>
            <a:br>
              <a:rPr lang="en-US"/>
            </a:br>
            <a:endParaRPr lang="en-US"/>
          </a:p>
          <a:p>
            <a:pPr marL="400050" indent="-400050">
              <a:buFont typeface="+mj-lt"/>
              <a:buAutoNum type="romanLcPeriod" startAt="7"/>
            </a:pPr>
            <a:r>
              <a:rPr lang="en-US"/>
              <a:t>With function Derived Column, we compute the mismatch column [Delta Date (days)] &gt; 365 ? 1 : 0</a:t>
            </a:r>
          </a:p>
        </p:txBody>
      </p:sp>
    </p:spTree>
    <p:extLst>
      <p:ext uri="{BB962C8B-B14F-4D97-AF65-F5344CB8AC3E}">
        <p14:creationId xmlns:p14="http://schemas.microsoft.com/office/powerpoint/2010/main" val="34046366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 2013 - 2022</Template>
  <TotalTime>16</TotalTime>
  <Words>1556</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Wingdings</vt:lpstr>
      <vt:lpstr>Wingdings 3</vt:lpstr>
      <vt:lpstr>Slice</vt:lpstr>
      <vt:lpstr>Laboratory of data science </vt:lpstr>
      <vt:lpstr>The project </vt:lpstr>
      <vt:lpstr>PowerPoint Presentation</vt:lpstr>
      <vt:lpstr>1. Data processing and loading</vt:lpstr>
      <vt:lpstr>1. Data processing and loading</vt:lpstr>
      <vt:lpstr>2. SQL Server integration  services</vt:lpstr>
      <vt:lpstr>2. SQL SERVER INTEGRATION SERVICES</vt:lpstr>
      <vt:lpstr>2. SQL SERVER INTEGRATION SERVICES</vt:lpstr>
      <vt:lpstr>2. SQL SERVER INTEGRATION SERVICES</vt:lpstr>
      <vt:lpstr>2. SQL SERVER INTEGRATION SERVICES</vt:lpstr>
      <vt:lpstr>2. SQL SERVER INTEGRATION SERVICES</vt:lpstr>
      <vt:lpstr>3. SQL Server analysis services and Power BI analysis</vt:lpstr>
      <vt:lpstr>PowerPoint Presentation</vt:lpstr>
      <vt:lpstr>3. SQL SERVER ANALYSIS SERVICES AND POWER BI ANALYSIS</vt:lpstr>
      <vt:lpstr>3. SQL SERVER ANALYSIS SERVICES AND POWER BI ANALYSIS</vt:lpstr>
      <vt:lpstr>3. SQL SERVER ANALYSIS SERVICES AND POWER BI ANALYSIS</vt:lpstr>
      <vt:lpstr>3. SQL SERVER ANALYSIS SERVICES AND POWER BI ANALYSIS</vt:lpstr>
      <vt:lpstr>3. SQL SERVER ANALYSIS SERVICES AND POWER BI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Luca Palla</cp:lastModifiedBy>
  <cp:revision>507</cp:revision>
  <dcterms:created xsi:type="dcterms:W3CDTF">2023-01-13T09:13:03Z</dcterms:created>
  <dcterms:modified xsi:type="dcterms:W3CDTF">2023-01-14T16:46:23Z</dcterms:modified>
</cp:coreProperties>
</file>