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102" d="100"/>
          <a:sy n="102" d="100"/>
        </p:scale>
        <p:origin x="69" y="1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91888E-F67C-481D-A537-21F8AD96DC1F}"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3774AE2F-CCA1-4D6C-A998-4BF16C0BF462}">
      <dgm:prSet/>
      <dgm:spPr/>
      <dgm:t>
        <a:bodyPr/>
        <a:lstStyle/>
        <a:p>
          <a:r>
            <a:rPr lang="en-US"/>
            <a:t>Recurrent Neural Networks (RNNs) suffer from the vanishing gradient problem, which interfere with their ability to learn long-term dependencies in sequential data. Several solutions have been proposed — such as gated architectures or constraining the weight matrix to be orthogonal — but these approaches only partially address the issue.</a:t>
          </a:r>
        </a:p>
      </dgm:t>
    </dgm:pt>
    <dgm:pt modelId="{AAF503DE-1DCF-4F13-96D3-D126464BC9FD}" type="parTrans" cxnId="{103A84EC-9161-4714-89A8-C97DBC6279F6}">
      <dgm:prSet/>
      <dgm:spPr/>
      <dgm:t>
        <a:bodyPr/>
        <a:lstStyle/>
        <a:p>
          <a:endParaRPr lang="en-US"/>
        </a:p>
      </dgm:t>
    </dgm:pt>
    <dgm:pt modelId="{0AD031DC-745B-4EF0-A0D8-C3D92DD8ED06}" type="sibTrans" cxnId="{103A84EC-9161-4714-89A8-C97DBC6279F6}">
      <dgm:prSet/>
      <dgm:spPr/>
      <dgm:t>
        <a:bodyPr/>
        <a:lstStyle/>
        <a:p>
          <a:endParaRPr lang="en-US"/>
        </a:p>
      </dgm:t>
    </dgm:pt>
    <dgm:pt modelId="{753A7C08-C9DE-4C54-A85C-830F4998586E}">
      <dgm:prSet/>
      <dgm:spPr/>
      <dgm:t>
        <a:bodyPr/>
        <a:lstStyle/>
        <a:p>
          <a:r>
            <a:rPr lang="en-US"/>
            <a:t>This paper proposes a novel perspective based on </a:t>
          </a:r>
          <a:r>
            <a:rPr lang="en-US" b="1"/>
            <a:t>dynamical systems theory</a:t>
          </a:r>
          <a:r>
            <a:rPr lang="en-US"/>
            <a:t>: by designing the RNN as a stable differential equation, the model naturally preserves information over time, improving its ability to capture long-term dependencies.</a:t>
          </a:r>
        </a:p>
      </dgm:t>
    </dgm:pt>
    <dgm:pt modelId="{02851E2D-185C-4FE5-8C98-4A8E4DA9497E}" type="parTrans" cxnId="{E8F9EF14-9F27-4CBD-A9DE-EAF0516ABC70}">
      <dgm:prSet/>
      <dgm:spPr/>
      <dgm:t>
        <a:bodyPr/>
        <a:lstStyle/>
        <a:p>
          <a:endParaRPr lang="en-US"/>
        </a:p>
      </dgm:t>
    </dgm:pt>
    <dgm:pt modelId="{E14A3F75-700F-4EB9-8B06-0E967E4B7D95}" type="sibTrans" cxnId="{E8F9EF14-9F27-4CBD-A9DE-EAF0516ABC70}">
      <dgm:prSet/>
      <dgm:spPr/>
      <dgm:t>
        <a:bodyPr/>
        <a:lstStyle/>
        <a:p>
          <a:endParaRPr lang="en-US"/>
        </a:p>
      </dgm:t>
    </dgm:pt>
    <dgm:pt modelId="{237FBB81-870F-43F6-BEB1-F3B03D15F6C5}" type="pres">
      <dgm:prSet presAssocID="{BB91888E-F67C-481D-A537-21F8AD96DC1F}" presName="outerComposite" presStyleCnt="0">
        <dgm:presLayoutVars>
          <dgm:chMax val="5"/>
          <dgm:dir/>
          <dgm:resizeHandles val="exact"/>
        </dgm:presLayoutVars>
      </dgm:prSet>
      <dgm:spPr/>
    </dgm:pt>
    <dgm:pt modelId="{DB17DFCF-E96A-4452-A489-D243BEE823BC}" type="pres">
      <dgm:prSet presAssocID="{BB91888E-F67C-481D-A537-21F8AD96DC1F}" presName="dummyMaxCanvas" presStyleCnt="0">
        <dgm:presLayoutVars/>
      </dgm:prSet>
      <dgm:spPr/>
    </dgm:pt>
    <dgm:pt modelId="{0E604AF3-9D05-4635-A50D-53A9C027555C}" type="pres">
      <dgm:prSet presAssocID="{BB91888E-F67C-481D-A537-21F8AD96DC1F}" presName="TwoNodes_1" presStyleLbl="node1" presStyleIdx="0" presStyleCnt="2">
        <dgm:presLayoutVars>
          <dgm:bulletEnabled val="1"/>
        </dgm:presLayoutVars>
      </dgm:prSet>
      <dgm:spPr/>
    </dgm:pt>
    <dgm:pt modelId="{9101E921-CA88-4563-8F72-5E53A8C2FFFC}" type="pres">
      <dgm:prSet presAssocID="{BB91888E-F67C-481D-A537-21F8AD96DC1F}" presName="TwoNodes_2" presStyleLbl="node1" presStyleIdx="1" presStyleCnt="2">
        <dgm:presLayoutVars>
          <dgm:bulletEnabled val="1"/>
        </dgm:presLayoutVars>
      </dgm:prSet>
      <dgm:spPr/>
    </dgm:pt>
    <dgm:pt modelId="{37DB1479-7042-4EBF-8493-6F107F054499}" type="pres">
      <dgm:prSet presAssocID="{BB91888E-F67C-481D-A537-21F8AD96DC1F}" presName="TwoConn_1-2" presStyleLbl="fgAccFollowNode1" presStyleIdx="0" presStyleCnt="1">
        <dgm:presLayoutVars>
          <dgm:bulletEnabled val="1"/>
        </dgm:presLayoutVars>
      </dgm:prSet>
      <dgm:spPr/>
    </dgm:pt>
    <dgm:pt modelId="{D0A6F395-F8C9-4B03-8DA7-584392061021}" type="pres">
      <dgm:prSet presAssocID="{BB91888E-F67C-481D-A537-21F8AD96DC1F}" presName="TwoNodes_1_text" presStyleLbl="node1" presStyleIdx="1" presStyleCnt="2">
        <dgm:presLayoutVars>
          <dgm:bulletEnabled val="1"/>
        </dgm:presLayoutVars>
      </dgm:prSet>
      <dgm:spPr/>
    </dgm:pt>
    <dgm:pt modelId="{ED15196C-6C19-43DF-AD8E-A91857B4BD92}" type="pres">
      <dgm:prSet presAssocID="{BB91888E-F67C-481D-A537-21F8AD96DC1F}" presName="TwoNodes_2_text" presStyleLbl="node1" presStyleIdx="1" presStyleCnt="2">
        <dgm:presLayoutVars>
          <dgm:bulletEnabled val="1"/>
        </dgm:presLayoutVars>
      </dgm:prSet>
      <dgm:spPr/>
    </dgm:pt>
  </dgm:ptLst>
  <dgm:cxnLst>
    <dgm:cxn modelId="{05E04C0C-F006-4D0C-B0F5-E9E00B3BEF4E}" type="presOf" srcId="{BB91888E-F67C-481D-A537-21F8AD96DC1F}" destId="{237FBB81-870F-43F6-BEB1-F3B03D15F6C5}" srcOrd="0" destOrd="0" presId="urn:microsoft.com/office/officeart/2005/8/layout/vProcess5"/>
    <dgm:cxn modelId="{E8F9EF14-9F27-4CBD-A9DE-EAF0516ABC70}" srcId="{BB91888E-F67C-481D-A537-21F8AD96DC1F}" destId="{753A7C08-C9DE-4C54-A85C-830F4998586E}" srcOrd="1" destOrd="0" parTransId="{02851E2D-185C-4FE5-8C98-4A8E4DA9497E}" sibTransId="{E14A3F75-700F-4EB9-8B06-0E967E4B7D95}"/>
    <dgm:cxn modelId="{97E83F33-D709-4E5B-ADE0-3A67C64FAE58}" type="presOf" srcId="{3774AE2F-CCA1-4D6C-A998-4BF16C0BF462}" destId="{D0A6F395-F8C9-4B03-8DA7-584392061021}" srcOrd="1" destOrd="0" presId="urn:microsoft.com/office/officeart/2005/8/layout/vProcess5"/>
    <dgm:cxn modelId="{8B01DC37-12FF-40AB-9C5E-F25679896F6A}" type="presOf" srcId="{753A7C08-C9DE-4C54-A85C-830F4998586E}" destId="{9101E921-CA88-4563-8F72-5E53A8C2FFFC}" srcOrd="0" destOrd="0" presId="urn:microsoft.com/office/officeart/2005/8/layout/vProcess5"/>
    <dgm:cxn modelId="{97DDC13F-DE58-49D8-BF11-CBDBE7F0F427}" type="presOf" srcId="{0AD031DC-745B-4EF0-A0D8-C3D92DD8ED06}" destId="{37DB1479-7042-4EBF-8493-6F107F054499}" srcOrd="0" destOrd="0" presId="urn:microsoft.com/office/officeart/2005/8/layout/vProcess5"/>
    <dgm:cxn modelId="{C0AB5055-55FB-4926-B0EE-95F36FEC138F}" type="presOf" srcId="{3774AE2F-CCA1-4D6C-A998-4BF16C0BF462}" destId="{0E604AF3-9D05-4635-A50D-53A9C027555C}" srcOrd="0" destOrd="0" presId="urn:microsoft.com/office/officeart/2005/8/layout/vProcess5"/>
    <dgm:cxn modelId="{481043C4-2E03-4446-BCF3-5F8A7FC72103}" type="presOf" srcId="{753A7C08-C9DE-4C54-A85C-830F4998586E}" destId="{ED15196C-6C19-43DF-AD8E-A91857B4BD92}" srcOrd="1" destOrd="0" presId="urn:microsoft.com/office/officeart/2005/8/layout/vProcess5"/>
    <dgm:cxn modelId="{103A84EC-9161-4714-89A8-C97DBC6279F6}" srcId="{BB91888E-F67C-481D-A537-21F8AD96DC1F}" destId="{3774AE2F-CCA1-4D6C-A998-4BF16C0BF462}" srcOrd="0" destOrd="0" parTransId="{AAF503DE-1DCF-4F13-96D3-D126464BC9FD}" sibTransId="{0AD031DC-745B-4EF0-A0D8-C3D92DD8ED06}"/>
    <dgm:cxn modelId="{2229936D-4C22-4B52-AC47-3DE3411A90BF}" type="presParOf" srcId="{237FBB81-870F-43F6-BEB1-F3B03D15F6C5}" destId="{DB17DFCF-E96A-4452-A489-D243BEE823BC}" srcOrd="0" destOrd="0" presId="urn:microsoft.com/office/officeart/2005/8/layout/vProcess5"/>
    <dgm:cxn modelId="{558D61C4-1995-4DFC-BE11-D30193A2B925}" type="presParOf" srcId="{237FBB81-870F-43F6-BEB1-F3B03D15F6C5}" destId="{0E604AF3-9D05-4635-A50D-53A9C027555C}" srcOrd="1" destOrd="0" presId="urn:microsoft.com/office/officeart/2005/8/layout/vProcess5"/>
    <dgm:cxn modelId="{F46DE53F-1D8A-469D-A0CC-9C1597BCE277}" type="presParOf" srcId="{237FBB81-870F-43F6-BEB1-F3B03D15F6C5}" destId="{9101E921-CA88-4563-8F72-5E53A8C2FFFC}" srcOrd="2" destOrd="0" presId="urn:microsoft.com/office/officeart/2005/8/layout/vProcess5"/>
    <dgm:cxn modelId="{4C926F28-4AC1-4081-92B2-BA05F7F2E432}" type="presParOf" srcId="{237FBB81-870F-43F6-BEB1-F3B03D15F6C5}" destId="{37DB1479-7042-4EBF-8493-6F107F054499}" srcOrd="3" destOrd="0" presId="urn:microsoft.com/office/officeart/2005/8/layout/vProcess5"/>
    <dgm:cxn modelId="{707CB6CB-4BF8-43D7-B696-600AD6231C15}" type="presParOf" srcId="{237FBB81-870F-43F6-BEB1-F3B03D15F6C5}" destId="{D0A6F395-F8C9-4B03-8DA7-584392061021}" srcOrd="4" destOrd="0" presId="urn:microsoft.com/office/officeart/2005/8/layout/vProcess5"/>
    <dgm:cxn modelId="{F9111926-8D71-4090-B831-49ACDEBE04DF}" type="presParOf" srcId="{237FBB81-870F-43F6-BEB1-F3B03D15F6C5}" destId="{ED15196C-6C19-43DF-AD8E-A91857B4BD92}"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1CEE24-A80F-47BC-9A53-BAD03758C52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7D2E73F-1D65-4EAA-B6BA-09398E4E77D5}">
      <dgm:prSet/>
      <dgm:spPr/>
      <dgm:t>
        <a:bodyPr/>
        <a:lstStyle/>
        <a:p>
          <a:r>
            <a:rPr lang="en-US"/>
            <a:t>This research drew connections between RNNs and the ordinary differential equation theory</a:t>
          </a:r>
        </a:p>
      </dgm:t>
    </dgm:pt>
    <dgm:pt modelId="{F4C43F5F-4534-41D9-92CB-6D9A4121D176}" type="parTrans" cxnId="{83BFD869-3C63-46F0-A6EA-D99055F472C0}">
      <dgm:prSet/>
      <dgm:spPr/>
      <dgm:t>
        <a:bodyPr/>
        <a:lstStyle/>
        <a:p>
          <a:endParaRPr lang="en-US"/>
        </a:p>
      </dgm:t>
    </dgm:pt>
    <dgm:pt modelId="{C7D3BA88-2929-4611-AA53-E3CEDC4EB130}" type="sibTrans" cxnId="{83BFD869-3C63-46F0-A6EA-D99055F472C0}">
      <dgm:prSet/>
      <dgm:spPr/>
      <dgm:t>
        <a:bodyPr/>
        <a:lstStyle/>
        <a:p>
          <a:endParaRPr lang="en-US"/>
        </a:p>
      </dgm:t>
    </dgm:pt>
    <dgm:pt modelId="{626CB589-1A90-4DC7-943F-ABFE57AEDEEE}">
      <dgm:prSet/>
      <dgm:spPr/>
      <dgm:t>
        <a:bodyPr/>
        <a:lstStyle/>
        <a:p>
          <a:r>
            <a:rPr lang="en-US"/>
            <a:t>The model </a:t>
          </a:r>
          <a:r>
            <a:rPr lang="it-IT"/>
            <a:t>AntisymmetricRNN was proposed </a:t>
          </a:r>
          <a:r>
            <a:rPr lang="en-US"/>
            <a:t>which is a discretization of ODEs that satisfy the critical criterion with competitive performance</a:t>
          </a:r>
        </a:p>
      </dgm:t>
    </dgm:pt>
    <dgm:pt modelId="{8F5F4A7B-B9D8-4A67-9686-F808B3FED6A1}" type="parTrans" cxnId="{DA715A96-A321-4CF4-BF70-1D774292931A}">
      <dgm:prSet/>
      <dgm:spPr/>
      <dgm:t>
        <a:bodyPr/>
        <a:lstStyle/>
        <a:p>
          <a:endParaRPr lang="en-US"/>
        </a:p>
      </dgm:t>
    </dgm:pt>
    <dgm:pt modelId="{3B28B4BC-3D23-4CC8-AE0F-A2D949C76321}" type="sibTrans" cxnId="{DA715A96-A321-4CF4-BF70-1D774292931A}">
      <dgm:prSet/>
      <dgm:spPr/>
      <dgm:t>
        <a:bodyPr/>
        <a:lstStyle/>
        <a:p>
          <a:endParaRPr lang="en-US"/>
        </a:p>
      </dgm:t>
    </dgm:pt>
    <dgm:pt modelId="{879736B8-D106-467D-84E5-E30615C808D4}">
      <dgm:prSet/>
      <dgm:spPr/>
      <dgm:t>
        <a:bodyPr/>
        <a:lstStyle/>
        <a:p>
          <a:r>
            <a:rPr lang="en-US"/>
            <a:t>Hopefully this work will inspire future research in both communities of RNN and ODE.</a:t>
          </a:r>
        </a:p>
      </dgm:t>
    </dgm:pt>
    <dgm:pt modelId="{393232E5-CA02-4731-BA37-E3BECA328703}" type="parTrans" cxnId="{390114AA-C41E-44B1-9A47-0F88CFEC4ADD}">
      <dgm:prSet/>
      <dgm:spPr/>
      <dgm:t>
        <a:bodyPr/>
        <a:lstStyle/>
        <a:p>
          <a:endParaRPr lang="en-US"/>
        </a:p>
      </dgm:t>
    </dgm:pt>
    <dgm:pt modelId="{1CC85EF0-FB3D-4AEC-B0EA-9B21E9A68912}" type="sibTrans" cxnId="{390114AA-C41E-44B1-9A47-0F88CFEC4ADD}">
      <dgm:prSet/>
      <dgm:spPr/>
      <dgm:t>
        <a:bodyPr/>
        <a:lstStyle/>
        <a:p>
          <a:endParaRPr lang="en-US"/>
        </a:p>
      </dgm:t>
    </dgm:pt>
    <dgm:pt modelId="{2CEB2FEE-C8F9-4A3E-B8B7-4FAD14AB08A9}" type="pres">
      <dgm:prSet presAssocID="{B11CEE24-A80F-47BC-9A53-BAD03758C529}" presName="root" presStyleCnt="0">
        <dgm:presLayoutVars>
          <dgm:dir/>
          <dgm:resizeHandles val="exact"/>
        </dgm:presLayoutVars>
      </dgm:prSet>
      <dgm:spPr/>
    </dgm:pt>
    <dgm:pt modelId="{AAC348A7-33A3-4FBB-B35B-243D42D6F004}" type="pres">
      <dgm:prSet presAssocID="{57D2E73F-1D65-4EAA-B6BA-09398E4E77D5}" presName="compNode" presStyleCnt="0"/>
      <dgm:spPr/>
    </dgm:pt>
    <dgm:pt modelId="{A1AB7BF6-9C26-404F-9506-F72D2271C47E}" type="pres">
      <dgm:prSet presAssocID="{57D2E73F-1D65-4EAA-B6BA-09398E4E77D5}" presName="bgRect" presStyleLbl="bgShp" presStyleIdx="0" presStyleCnt="3"/>
      <dgm:spPr/>
    </dgm:pt>
    <dgm:pt modelId="{8870F37F-AE29-40CE-97B5-F6C28C9A57E7}" type="pres">
      <dgm:prSet presAssocID="{57D2E73F-1D65-4EAA-B6BA-09398E4E77D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7E6EE60F-0AED-49BB-8A80-65676C8B5392}" type="pres">
      <dgm:prSet presAssocID="{57D2E73F-1D65-4EAA-B6BA-09398E4E77D5}" presName="spaceRect" presStyleCnt="0"/>
      <dgm:spPr/>
    </dgm:pt>
    <dgm:pt modelId="{69054B54-1E6A-4B60-A52B-A3483FE41743}" type="pres">
      <dgm:prSet presAssocID="{57D2E73F-1D65-4EAA-B6BA-09398E4E77D5}" presName="parTx" presStyleLbl="revTx" presStyleIdx="0" presStyleCnt="3">
        <dgm:presLayoutVars>
          <dgm:chMax val="0"/>
          <dgm:chPref val="0"/>
        </dgm:presLayoutVars>
      </dgm:prSet>
      <dgm:spPr/>
    </dgm:pt>
    <dgm:pt modelId="{B8E2ACB6-4A18-4BD3-A2A3-C860C10A92D2}" type="pres">
      <dgm:prSet presAssocID="{C7D3BA88-2929-4611-AA53-E3CEDC4EB130}" presName="sibTrans" presStyleCnt="0"/>
      <dgm:spPr/>
    </dgm:pt>
    <dgm:pt modelId="{F34BFD53-6D9B-4735-8E6E-2C75CEBF3CD8}" type="pres">
      <dgm:prSet presAssocID="{626CB589-1A90-4DC7-943F-ABFE57AEDEEE}" presName="compNode" presStyleCnt="0"/>
      <dgm:spPr/>
    </dgm:pt>
    <dgm:pt modelId="{FA014AF9-9054-40FA-AA36-2446E359E0D1}" type="pres">
      <dgm:prSet presAssocID="{626CB589-1A90-4DC7-943F-ABFE57AEDEEE}" presName="bgRect" presStyleLbl="bgShp" presStyleIdx="1" presStyleCnt="3"/>
      <dgm:spPr/>
    </dgm:pt>
    <dgm:pt modelId="{08F004CC-7564-4CF9-9EFC-3F173E2024EF}" type="pres">
      <dgm:prSet presAssocID="{626CB589-1A90-4DC7-943F-ABFE57AEDEE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gno di spunta"/>
        </a:ext>
      </dgm:extLst>
    </dgm:pt>
    <dgm:pt modelId="{EF9AAD7B-FE6B-456E-8D09-7F5B38AA88D0}" type="pres">
      <dgm:prSet presAssocID="{626CB589-1A90-4DC7-943F-ABFE57AEDEEE}" presName="spaceRect" presStyleCnt="0"/>
      <dgm:spPr/>
    </dgm:pt>
    <dgm:pt modelId="{7DF6319D-8CC4-48E0-8087-40B1DFD4A35B}" type="pres">
      <dgm:prSet presAssocID="{626CB589-1A90-4DC7-943F-ABFE57AEDEEE}" presName="parTx" presStyleLbl="revTx" presStyleIdx="1" presStyleCnt="3">
        <dgm:presLayoutVars>
          <dgm:chMax val="0"/>
          <dgm:chPref val="0"/>
        </dgm:presLayoutVars>
      </dgm:prSet>
      <dgm:spPr/>
    </dgm:pt>
    <dgm:pt modelId="{6152A4ED-174F-42EF-B279-CA1E3BE48F80}" type="pres">
      <dgm:prSet presAssocID="{3B28B4BC-3D23-4CC8-AE0F-A2D949C76321}" presName="sibTrans" presStyleCnt="0"/>
      <dgm:spPr/>
    </dgm:pt>
    <dgm:pt modelId="{C2CE79C1-9477-4E35-8F67-C0832FDBE9F6}" type="pres">
      <dgm:prSet presAssocID="{879736B8-D106-467D-84E5-E30615C808D4}" presName="compNode" presStyleCnt="0"/>
      <dgm:spPr/>
    </dgm:pt>
    <dgm:pt modelId="{5083D680-CAD8-4856-B67A-E260D68C2023}" type="pres">
      <dgm:prSet presAssocID="{879736B8-D106-467D-84E5-E30615C808D4}" presName="bgRect" presStyleLbl="bgShp" presStyleIdx="2" presStyleCnt="3"/>
      <dgm:spPr/>
    </dgm:pt>
    <dgm:pt modelId="{DC008E98-E551-4E59-A61A-9E15B608FD02}" type="pres">
      <dgm:prSet presAssocID="{879736B8-D106-467D-84E5-E30615C808D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um Set"/>
        </a:ext>
      </dgm:extLst>
    </dgm:pt>
    <dgm:pt modelId="{F4CA9B5F-6B87-4704-8F7C-C99B267A5898}" type="pres">
      <dgm:prSet presAssocID="{879736B8-D106-467D-84E5-E30615C808D4}" presName="spaceRect" presStyleCnt="0"/>
      <dgm:spPr/>
    </dgm:pt>
    <dgm:pt modelId="{7054CA3A-07D2-4A7D-A2FA-370CCC58D897}" type="pres">
      <dgm:prSet presAssocID="{879736B8-D106-467D-84E5-E30615C808D4}" presName="parTx" presStyleLbl="revTx" presStyleIdx="2" presStyleCnt="3">
        <dgm:presLayoutVars>
          <dgm:chMax val="0"/>
          <dgm:chPref val="0"/>
        </dgm:presLayoutVars>
      </dgm:prSet>
      <dgm:spPr/>
    </dgm:pt>
  </dgm:ptLst>
  <dgm:cxnLst>
    <dgm:cxn modelId="{7DD6610A-E75D-49BE-889B-A4531DB7B9EB}" type="presOf" srcId="{879736B8-D106-467D-84E5-E30615C808D4}" destId="{7054CA3A-07D2-4A7D-A2FA-370CCC58D897}" srcOrd="0" destOrd="0" presId="urn:microsoft.com/office/officeart/2018/2/layout/IconVerticalSolidList"/>
    <dgm:cxn modelId="{9D45DF38-76AA-45F6-8731-9FB93A90EA7E}" type="presOf" srcId="{626CB589-1A90-4DC7-943F-ABFE57AEDEEE}" destId="{7DF6319D-8CC4-48E0-8087-40B1DFD4A35B}" srcOrd="0" destOrd="0" presId="urn:microsoft.com/office/officeart/2018/2/layout/IconVerticalSolidList"/>
    <dgm:cxn modelId="{83BFD869-3C63-46F0-A6EA-D99055F472C0}" srcId="{B11CEE24-A80F-47BC-9A53-BAD03758C529}" destId="{57D2E73F-1D65-4EAA-B6BA-09398E4E77D5}" srcOrd="0" destOrd="0" parTransId="{F4C43F5F-4534-41D9-92CB-6D9A4121D176}" sibTransId="{C7D3BA88-2929-4611-AA53-E3CEDC4EB130}"/>
    <dgm:cxn modelId="{DA715A96-A321-4CF4-BF70-1D774292931A}" srcId="{B11CEE24-A80F-47BC-9A53-BAD03758C529}" destId="{626CB589-1A90-4DC7-943F-ABFE57AEDEEE}" srcOrd="1" destOrd="0" parTransId="{8F5F4A7B-B9D8-4A67-9686-F808B3FED6A1}" sibTransId="{3B28B4BC-3D23-4CC8-AE0F-A2D949C76321}"/>
    <dgm:cxn modelId="{3775CDA4-73CD-4A7D-A9E9-CC759F278228}" type="presOf" srcId="{B11CEE24-A80F-47BC-9A53-BAD03758C529}" destId="{2CEB2FEE-C8F9-4A3E-B8B7-4FAD14AB08A9}" srcOrd="0" destOrd="0" presId="urn:microsoft.com/office/officeart/2018/2/layout/IconVerticalSolidList"/>
    <dgm:cxn modelId="{20001BA7-6134-4277-BD5E-5EA6FC9F426A}" type="presOf" srcId="{57D2E73F-1D65-4EAA-B6BA-09398E4E77D5}" destId="{69054B54-1E6A-4B60-A52B-A3483FE41743}" srcOrd="0" destOrd="0" presId="urn:microsoft.com/office/officeart/2018/2/layout/IconVerticalSolidList"/>
    <dgm:cxn modelId="{390114AA-C41E-44B1-9A47-0F88CFEC4ADD}" srcId="{B11CEE24-A80F-47BC-9A53-BAD03758C529}" destId="{879736B8-D106-467D-84E5-E30615C808D4}" srcOrd="2" destOrd="0" parTransId="{393232E5-CA02-4731-BA37-E3BECA328703}" sibTransId="{1CC85EF0-FB3D-4AEC-B0EA-9B21E9A68912}"/>
    <dgm:cxn modelId="{3FA3439E-CC27-4766-ABE8-17D1AF01CB90}" type="presParOf" srcId="{2CEB2FEE-C8F9-4A3E-B8B7-4FAD14AB08A9}" destId="{AAC348A7-33A3-4FBB-B35B-243D42D6F004}" srcOrd="0" destOrd="0" presId="urn:microsoft.com/office/officeart/2018/2/layout/IconVerticalSolidList"/>
    <dgm:cxn modelId="{1C181D52-BB86-4B8E-94C0-3C27CC95ED58}" type="presParOf" srcId="{AAC348A7-33A3-4FBB-B35B-243D42D6F004}" destId="{A1AB7BF6-9C26-404F-9506-F72D2271C47E}" srcOrd="0" destOrd="0" presId="urn:microsoft.com/office/officeart/2018/2/layout/IconVerticalSolidList"/>
    <dgm:cxn modelId="{E14225EC-008E-47BA-9626-0335C650B3C0}" type="presParOf" srcId="{AAC348A7-33A3-4FBB-B35B-243D42D6F004}" destId="{8870F37F-AE29-40CE-97B5-F6C28C9A57E7}" srcOrd="1" destOrd="0" presId="urn:microsoft.com/office/officeart/2018/2/layout/IconVerticalSolidList"/>
    <dgm:cxn modelId="{63D7E088-6185-4374-AA9E-2D9D1AC0190D}" type="presParOf" srcId="{AAC348A7-33A3-4FBB-B35B-243D42D6F004}" destId="{7E6EE60F-0AED-49BB-8A80-65676C8B5392}" srcOrd="2" destOrd="0" presId="urn:microsoft.com/office/officeart/2018/2/layout/IconVerticalSolidList"/>
    <dgm:cxn modelId="{AE11B0B6-D24B-46C2-AC28-5B9E8E84BBB0}" type="presParOf" srcId="{AAC348A7-33A3-4FBB-B35B-243D42D6F004}" destId="{69054B54-1E6A-4B60-A52B-A3483FE41743}" srcOrd="3" destOrd="0" presId="urn:microsoft.com/office/officeart/2018/2/layout/IconVerticalSolidList"/>
    <dgm:cxn modelId="{4CB707DA-6DC7-4999-8AD3-54C9623291E2}" type="presParOf" srcId="{2CEB2FEE-C8F9-4A3E-B8B7-4FAD14AB08A9}" destId="{B8E2ACB6-4A18-4BD3-A2A3-C860C10A92D2}" srcOrd="1" destOrd="0" presId="urn:microsoft.com/office/officeart/2018/2/layout/IconVerticalSolidList"/>
    <dgm:cxn modelId="{B9B95213-D022-41F5-8362-BB0D9F9A218A}" type="presParOf" srcId="{2CEB2FEE-C8F9-4A3E-B8B7-4FAD14AB08A9}" destId="{F34BFD53-6D9B-4735-8E6E-2C75CEBF3CD8}" srcOrd="2" destOrd="0" presId="urn:microsoft.com/office/officeart/2018/2/layout/IconVerticalSolidList"/>
    <dgm:cxn modelId="{3CE9E8C2-EDDC-418A-8F2C-19AC1D6503F4}" type="presParOf" srcId="{F34BFD53-6D9B-4735-8E6E-2C75CEBF3CD8}" destId="{FA014AF9-9054-40FA-AA36-2446E359E0D1}" srcOrd="0" destOrd="0" presId="urn:microsoft.com/office/officeart/2018/2/layout/IconVerticalSolidList"/>
    <dgm:cxn modelId="{DAFF9E2D-E067-42B9-96F3-69FA1EBCA839}" type="presParOf" srcId="{F34BFD53-6D9B-4735-8E6E-2C75CEBF3CD8}" destId="{08F004CC-7564-4CF9-9EFC-3F173E2024EF}" srcOrd="1" destOrd="0" presId="urn:microsoft.com/office/officeart/2018/2/layout/IconVerticalSolidList"/>
    <dgm:cxn modelId="{50DC6005-5B1D-4B19-8ED6-474D0594002E}" type="presParOf" srcId="{F34BFD53-6D9B-4735-8E6E-2C75CEBF3CD8}" destId="{EF9AAD7B-FE6B-456E-8D09-7F5B38AA88D0}" srcOrd="2" destOrd="0" presId="urn:microsoft.com/office/officeart/2018/2/layout/IconVerticalSolidList"/>
    <dgm:cxn modelId="{59E0E578-D5F8-4DCD-B03E-A79A106D6A5F}" type="presParOf" srcId="{F34BFD53-6D9B-4735-8E6E-2C75CEBF3CD8}" destId="{7DF6319D-8CC4-48E0-8087-40B1DFD4A35B}" srcOrd="3" destOrd="0" presId="urn:microsoft.com/office/officeart/2018/2/layout/IconVerticalSolidList"/>
    <dgm:cxn modelId="{384DFAA8-B23E-49B2-A61C-B201D5FD57AD}" type="presParOf" srcId="{2CEB2FEE-C8F9-4A3E-B8B7-4FAD14AB08A9}" destId="{6152A4ED-174F-42EF-B279-CA1E3BE48F80}" srcOrd="3" destOrd="0" presId="urn:microsoft.com/office/officeart/2018/2/layout/IconVerticalSolidList"/>
    <dgm:cxn modelId="{E6197863-5169-43C3-969A-805BD4A8A307}" type="presParOf" srcId="{2CEB2FEE-C8F9-4A3E-B8B7-4FAD14AB08A9}" destId="{C2CE79C1-9477-4E35-8F67-C0832FDBE9F6}" srcOrd="4" destOrd="0" presId="urn:microsoft.com/office/officeart/2018/2/layout/IconVerticalSolidList"/>
    <dgm:cxn modelId="{CB4C37BD-F88E-4CBD-B37D-B31303795BD1}" type="presParOf" srcId="{C2CE79C1-9477-4E35-8F67-C0832FDBE9F6}" destId="{5083D680-CAD8-4856-B67A-E260D68C2023}" srcOrd="0" destOrd="0" presId="urn:microsoft.com/office/officeart/2018/2/layout/IconVerticalSolidList"/>
    <dgm:cxn modelId="{FEA191A2-EC01-480A-8C01-FBE12612DCB5}" type="presParOf" srcId="{C2CE79C1-9477-4E35-8F67-C0832FDBE9F6}" destId="{DC008E98-E551-4E59-A61A-9E15B608FD02}" srcOrd="1" destOrd="0" presId="urn:microsoft.com/office/officeart/2018/2/layout/IconVerticalSolidList"/>
    <dgm:cxn modelId="{311D1B97-10D4-4295-894A-80F19BCE1D24}" type="presParOf" srcId="{C2CE79C1-9477-4E35-8F67-C0832FDBE9F6}" destId="{F4CA9B5F-6B87-4704-8F7C-C99B267A5898}" srcOrd="2" destOrd="0" presId="urn:microsoft.com/office/officeart/2018/2/layout/IconVerticalSolidList"/>
    <dgm:cxn modelId="{47E19416-6F7F-41C6-81E3-AC940B78AEB7}" type="presParOf" srcId="{C2CE79C1-9477-4E35-8F67-C0832FDBE9F6}" destId="{7054CA3A-07D2-4A7D-A2FA-370CCC58D89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04AF3-9D05-4635-A50D-53A9C027555C}">
      <dsp:nvSpPr>
        <dsp:cNvPr id="0" name=""/>
        <dsp:cNvSpPr/>
      </dsp:nvSpPr>
      <dsp:spPr>
        <a:xfrm>
          <a:off x="0" y="0"/>
          <a:ext cx="9088040" cy="168306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Recurrent Neural Networks (RNNs) suffer from the vanishing gradient problem, which interfere with their ability to learn long-term dependencies in sequential data. Several solutions have been proposed — such as gated architectures or constraining the weight matrix to be orthogonal — but these approaches only partially address the issue.</a:t>
          </a:r>
        </a:p>
      </dsp:txBody>
      <dsp:txXfrm>
        <a:off x="49295" y="49295"/>
        <a:ext cx="7348459" cy="1584477"/>
      </dsp:txXfrm>
    </dsp:sp>
    <dsp:sp modelId="{9101E921-CA88-4563-8F72-5E53A8C2FFFC}">
      <dsp:nvSpPr>
        <dsp:cNvPr id="0" name=""/>
        <dsp:cNvSpPr/>
      </dsp:nvSpPr>
      <dsp:spPr>
        <a:xfrm>
          <a:off x="1603771" y="2057082"/>
          <a:ext cx="9088040" cy="168306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This paper proposes a novel perspective based on </a:t>
          </a:r>
          <a:r>
            <a:rPr lang="en-US" sz="1900" b="1" kern="1200"/>
            <a:t>dynamical systems theory</a:t>
          </a:r>
          <a:r>
            <a:rPr lang="en-US" sz="1900" kern="1200"/>
            <a:t>: by designing the RNN as a stable differential equation, the model naturally preserves information over time, improving its ability to capture long-term dependencies.</a:t>
          </a:r>
        </a:p>
      </dsp:txBody>
      <dsp:txXfrm>
        <a:off x="1653066" y="2106377"/>
        <a:ext cx="6291684" cy="1584477"/>
      </dsp:txXfrm>
    </dsp:sp>
    <dsp:sp modelId="{37DB1479-7042-4EBF-8493-6F107F054499}">
      <dsp:nvSpPr>
        <dsp:cNvPr id="0" name=""/>
        <dsp:cNvSpPr/>
      </dsp:nvSpPr>
      <dsp:spPr>
        <a:xfrm>
          <a:off x="7994046" y="1323078"/>
          <a:ext cx="1093993" cy="109399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40194" y="1323078"/>
        <a:ext cx="601697" cy="8232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B7BF6-9C26-404F-9506-F72D2271C47E}">
      <dsp:nvSpPr>
        <dsp:cNvPr id="0" name=""/>
        <dsp:cNvSpPr/>
      </dsp:nvSpPr>
      <dsp:spPr>
        <a:xfrm>
          <a:off x="0" y="671"/>
          <a:ext cx="6171948" cy="15707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70F37F-AE29-40CE-97B5-F6C28C9A57E7}">
      <dsp:nvSpPr>
        <dsp:cNvPr id="0" name=""/>
        <dsp:cNvSpPr/>
      </dsp:nvSpPr>
      <dsp:spPr>
        <a:xfrm>
          <a:off x="475163" y="354098"/>
          <a:ext cx="863933" cy="8639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054B54-1E6A-4B60-A52B-A3483FE41743}">
      <dsp:nvSpPr>
        <dsp:cNvPr id="0" name=""/>
        <dsp:cNvSpPr/>
      </dsp:nvSpPr>
      <dsp:spPr>
        <a:xfrm>
          <a:off x="1814259" y="671"/>
          <a:ext cx="4357688" cy="157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42" tIns="166242" rIns="166242" bIns="166242" numCol="1" spcCol="1270" anchor="ctr" anchorCtr="0">
          <a:noAutofit/>
        </a:bodyPr>
        <a:lstStyle/>
        <a:p>
          <a:pPr marL="0" lvl="0" indent="0" algn="l" defTabSz="844550">
            <a:lnSpc>
              <a:spcPct val="90000"/>
            </a:lnSpc>
            <a:spcBef>
              <a:spcPct val="0"/>
            </a:spcBef>
            <a:spcAft>
              <a:spcPct val="35000"/>
            </a:spcAft>
            <a:buNone/>
          </a:pPr>
          <a:r>
            <a:rPr lang="en-US" sz="1900" kern="1200"/>
            <a:t>This research drew connections between RNNs and the ordinary differential equation theory</a:t>
          </a:r>
        </a:p>
      </dsp:txBody>
      <dsp:txXfrm>
        <a:off x="1814259" y="671"/>
        <a:ext cx="4357688" cy="1570787"/>
      </dsp:txXfrm>
    </dsp:sp>
    <dsp:sp modelId="{FA014AF9-9054-40FA-AA36-2446E359E0D1}">
      <dsp:nvSpPr>
        <dsp:cNvPr id="0" name=""/>
        <dsp:cNvSpPr/>
      </dsp:nvSpPr>
      <dsp:spPr>
        <a:xfrm>
          <a:off x="0" y="1964156"/>
          <a:ext cx="6171948" cy="15707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F004CC-7564-4CF9-9EFC-3F173E2024EF}">
      <dsp:nvSpPr>
        <dsp:cNvPr id="0" name=""/>
        <dsp:cNvSpPr/>
      </dsp:nvSpPr>
      <dsp:spPr>
        <a:xfrm>
          <a:off x="475163" y="2317583"/>
          <a:ext cx="863933" cy="8639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F6319D-8CC4-48E0-8087-40B1DFD4A35B}">
      <dsp:nvSpPr>
        <dsp:cNvPr id="0" name=""/>
        <dsp:cNvSpPr/>
      </dsp:nvSpPr>
      <dsp:spPr>
        <a:xfrm>
          <a:off x="1814259" y="1964156"/>
          <a:ext cx="4357688" cy="157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42" tIns="166242" rIns="166242" bIns="166242" numCol="1" spcCol="1270" anchor="ctr" anchorCtr="0">
          <a:noAutofit/>
        </a:bodyPr>
        <a:lstStyle/>
        <a:p>
          <a:pPr marL="0" lvl="0" indent="0" algn="l" defTabSz="844550">
            <a:lnSpc>
              <a:spcPct val="90000"/>
            </a:lnSpc>
            <a:spcBef>
              <a:spcPct val="0"/>
            </a:spcBef>
            <a:spcAft>
              <a:spcPct val="35000"/>
            </a:spcAft>
            <a:buNone/>
          </a:pPr>
          <a:r>
            <a:rPr lang="en-US" sz="1900" kern="1200"/>
            <a:t>The model </a:t>
          </a:r>
          <a:r>
            <a:rPr lang="it-IT" sz="1900" kern="1200"/>
            <a:t>AntisymmetricRNN was proposed </a:t>
          </a:r>
          <a:r>
            <a:rPr lang="en-US" sz="1900" kern="1200"/>
            <a:t>which is a discretization of ODEs that satisfy the critical criterion with competitive performance</a:t>
          </a:r>
        </a:p>
      </dsp:txBody>
      <dsp:txXfrm>
        <a:off x="1814259" y="1964156"/>
        <a:ext cx="4357688" cy="1570787"/>
      </dsp:txXfrm>
    </dsp:sp>
    <dsp:sp modelId="{5083D680-CAD8-4856-B67A-E260D68C2023}">
      <dsp:nvSpPr>
        <dsp:cNvPr id="0" name=""/>
        <dsp:cNvSpPr/>
      </dsp:nvSpPr>
      <dsp:spPr>
        <a:xfrm>
          <a:off x="0" y="3927640"/>
          <a:ext cx="6171948" cy="15707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008E98-E551-4E59-A61A-9E15B608FD02}">
      <dsp:nvSpPr>
        <dsp:cNvPr id="0" name=""/>
        <dsp:cNvSpPr/>
      </dsp:nvSpPr>
      <dsp:spPr>
        <a:xfrm>
          <a:off x="475163" y="4281068"/>
          <a:ext cx="863933" cy="8639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54CA3A-07D2-4A7D-A2FA-370CCC58D897}">
      <dsp:nvSpPr>
        <dsp:cNvPr id="0" name=""/>
        <dsp:cNvSpPr/>
      </dsp:nvSpPr>
      <dsp:spPr>
        <a:xfrm>
          <a:off x="1814259" y="3927640"/>
          <a:ext cx="4357688" cy="157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42" tIns="166242" rIns="166242" bIns="166242" numCol="1" spcCol="1270" anchor="ctr" anchorCtr="0">
          <a:noAutofit/>
        </a:bodyPr>
        <a:lstStyle/>
        <a:p>
          <a:pPr marL="0" lvl="0" indent="0" algn="l" defTabSz="844550">
            <a:lnSpc>
              <a:spcPct val="90000"/>
            </a:lnSpc>
            <a:spcBef>
              <a:spcPct val="0"/>
            </a:spcBef>
            <a:spcAft>
              <a:spcPct val="35000"/>
            </a:spcAft>
            <a:buNone/>
          </a:pPr>
          <a:r>
            <a:rPr lang="en-US" sz="1900" kern="1200"/>
            <a:t>Hopefully this work will inspire future research in both communities of RNN and ODE.</a:t>
          </a:r>
        </a:p>
      </dsp:txBody>
      <dsp:txXfrm>
        <a:off x="1814259" y="3927640"/>
        <a:ext cx="4357688" cy="157078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6/19/2025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52940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6/19/2025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1901521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6/19/2025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357156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6/19/2025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999402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6/19/2025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197324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6/19/2025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1890137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6/19/2025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3016142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6/19/2025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3069915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6/19/2025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1317101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6/19/2025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116981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6/19/2025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198147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6/19/2025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‹N›</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14079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ellule nervose del cervello umano">
            <a:extLst>
              <a:ext uri="{FF2B5EF4-FFF2-40B4-BE49-F238E27FC236}">
                <a16:creationId xmlns:a16="http://schemas.microsoft.com/office/drawing/2014/main" id="{24FC45E0-DDC2-41EA-DD44-6567B15C4B3F}"/>
              </a:ext>
            </a:extLst>
          </p:cNvPr>
          <p:cNvPicPr>
            <a:picLocks noChangeAspect="1"/>
          </p:cNvPicPr>
          <p:nvPr/>
        </p:nvPicPr>
        <p:blipFill>
          <a:blip r:embed="rId2">
            <a:alphaModFix amt="60000"/>
          </a:blip>
          <a:srcRect t="25000"/>
          <a:stretch>
            <a:fillRect/>
          </a:stretch>
        </p:blipFill>
        <p:spPr>
          <a:xfrm>
            <a:off x="1" y="1"/>
            <a:ext cx="12192000" cy="6857999"/>
          </a:xfrm>
          <a:prstGeom prst="rect">
            <a:avLst/>
          </a:prstGeom>
        </p:spPr>
      </p:pic>
      <p:sp>
        <p:nvSpPr>
          <p:cNvPr id="2" name="Titolo 1">
            <a:extLst>
              <a:ext uri="{FF2B5EF4-FFF2-40B4-BE49-F238E27FC236}">
                <a16:creationId xmlns:a16="http://schemas.microsoft.com/office/drawing/2014/main" id="{F1FF3C12-2687-C66B-BE07-0605A4F7A977}"/>
              </a:ext>
            </a:extLst>
          </p:cNvPr>
          <p:cNvSpPr>
            <a:spLocks noGrp="1"/>
          </p:cNvSpPr>
          <p:nvPr>
            <p:ph type="ctrTitle"/>
          </p:nvPr>
        </p:nvSpPr>
        <p:spPr>
          <a:xfrm>
            <a:off x="2301923" y="1482602"/>
            <a:ext cx="7588155" cy="2236264"/>
          </a:xfrm>
        </p:spPr>
        <p:txBody>
          <a:bodyPr>
            <a:normAutofit/>
          </a:bodyPr>
          <a:lstStyle/>
          <a:p>
            <a:pPr>
              <a:lnSpc>
                <a:spcPct val="90000"/>
              </a:lnSpc>
            </a:pPr>
            <a:r>
              <a:rPr lang="en-US" sz="4200" dirty="0">
                <a:solidFill>
                  <a:srgbClr val="FFFFFF"/>
                </a:solidFill>
              </a:rPr>
              <a:t>ANTISYMMETRICRNN: A DYNAMICAL SYSTEM VIEW ON RECURRENT NEURAL NETWORKS</a:t>
            </a:r>
            <a:endParaRPr lang="it-IT" sz="4200" dirty="0">
              <a:solidFill>
                <a:srgbClr val="FFFFFF"/>
              </a:solidFill>
            </a:endParaRPr>
          </a:p>
        </p:txBody>
      </p:sp>
      <p:sp>
        <p:nvSpPr>
          <p:cNvPr id="3" name="Sottotitolo 2">
            <a:extLst>
              <a:ext uri="{FF2B5EF4-FFF2-40B4-BE49-F238E27FC236}">
                <a16:creationId xmlns:a16="http://schemas.microsoft.com/office/drawing/2014/main" id="{B6FA80FA-F5CA-F64B-39F2-C7BF1074E3B8}"/>
              </a:ext>
            </a:extLst>
          </p:cNvPr>
          <p:cNvSpPr>
            <a:spLocks noGrp="1"/>
          </p:cNvSpPr>
          <p:nvPr>
            <p:ph type="subTitle" idx="1"/>
          </p:nvPr>
        </p:nvSpPr>
        <p:spPr>
          <a:xfrm>
            <a:off x="2301923" y="3793937"/>
            <a:ext cx="7588155" cy="1414091"/>
          </a:xfrm>
        </p:spPr>
        <p:txBody>
          <a:bodyPr>
            <a:normAutofit lnSpcReduction="10000"/>
          </a:bodyPr>
          <a:lstStyle/>
          <a:p>
            <a:r>
              <a:rPr lang="en-US" sz="2200" dirty="0">
                <a:solidFill>
                  <a:srgbClr val="FFFFFF"/>
                </a:solidFill>
              </a:rPr>
              <a:t>https://arxiv.org/abs/1902.09689</a:t>
            </a:r>
          </a:p>
          <a:p>
            <a:r>
              <a:rPr lang="en-US" sz="2200" dirty="0">
                <a:solidFill>
                  <a:srgbClr val="FFFFFF"/>
                </a:solidFill>
              </a:rPr>
              <a:t>Luca Palumbo</a:t>
            </a:r>
          </a:p>
          <a:p>
            <a:r>
              <a:rPr lang="it-IT" sz="2200" dirty="0">
                <a:solidFill>
                  <a:srgbClr val="FFFFFF"/>
                </a:solidFill>
              </a:rPr>
              <a:t>639750</a:t>
            </a:r>
          </a:p>
        </p:txBody>
      </p:sp>
    </p:spTree>
    <p:extLst>
      <p:ext uri="{BB962C8B-B14F-4D97-AF65-F5344CB8AC3E}">
        <p14:creationId xmlns:p14="http://schemas.microsoft.com/office/powerpoint/2010/main" val="2113202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1C8E309-EB22-166A-7B4E-912E09A4779B}"/>
              </a:ext>
            </a:extLst>
          </p:cNvPr>
          <p:cNvSpPr>
            <a:spLocks noGrp="1"/>
          </p:cNvSpPr>
          <p:nvPr>
            <p:ph type="title"/>
          </p:nvPr>
        </p:nvSpPr>
        <p:spPr>
          <a:xfrm>
            <a:off x="700087" y="909638"/>
            <a:ext cx="10691813" cy="1155618"/>
          </a:xfrm>
        </p:spPr>
        <p:txBody>
          <a:bodyPr>
            <a:normAutofit/>
          </a:bodyPr>
          <a:lstStyle/>
          <a:p>
            <a:r>
              <a:rPr lang="en-US" dirty="0"/>
              <a:t>Introduction</a:t>
            </a:r>
            <a:endParaRPr lang="it-IT" dirty="0"/>
          </a:p>
        </p:txBody>
      </p:sp>
      <p:cxnSp>
        <p:nvCxnSpPr>
          <p:cNvPr id="11" name="Straight Connector 10">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Segnaposto contenuto 2">
            <a:extLst>
              <a:ext uri="{FF2B5EF4-FFF2-40B4-BE49-F238E27FC236}">
                <a16:creationId xmlns:a16="http://schemas.microsoft.com/office/drawing/2014/main" id="{FCB4D701-8D90-0996-F695-D201B4A25DE9}"/>
              </a:ext>
            </a:extLst>
          </p:cNvPr>
          <p:cNvGraphicFramePr>
            <a:graphicFrameLocks noGrp="1"/>
          </p:cNvGraphicFramePr>
          <p:nvPr>
            <p:ph idx="1"/>
            <p:extLst>
              <p:ext uri="{D42A27DB-BD31-4B8C-83A1-F6EECF244321}">
                <p14:modId xmlns:p14="http://schemas.microsoft.com/office/powerpoint/2010/main" val="2194509609"/>
              </p:ext>
            </p:extLst>
          </p:nvPr>
        </p:nvGraphicFramePr>
        <p:xfrm>
          <a:off x="700088" y="2222500"/>
          <a:ext cx="10691812" cy="3740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716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9AD331E-47C4-7A89-00E4-578C2432EC17}"/>
              </a:ext>
            </a:extLst>
          </p:cNvPr>
          <p:cNvSpPr>
            <a:spLocks noGrp="1"/>
          </p:cNvSpPr>
          <p:nvPr>
            <p:ph type="title"/>
          </p:nvPr>
        </p:nvSpPr>
        <p:spPr>
          <a:xfrm>
            <a:off x="4866968" y="914400"/>
            <a:ext cx="6627924" cy="1307592"/>
          </a:xfrm>
        </p:spPr>
        <p:txBody>
          <a:bodyPr>
            <a:normAutofit/>
          </a:bodyPr>
          <a:lstStyle/>
          <a:p>
            <a:r>
              <a:rPr lang="en-US"/>
              <a:t>RNN-ODE Connection</a:t>
            </a:r>
            <a:endParaRPr lang="it-IT"/>
          </a:p>
        </p:txBody>
      </p:sp>
      <p:pic>
        <p:nvPicPr>
          <p:cNvPr id="15" name="Picture 14" descr="Corda strappata">
            <a:extLst>
              <a:ext uri="{FF2B5EF4-FFF2-40B4-BE49-F238E27FC236}">
                <a16:creationId xmlns:a16="http://schemas.microsoft.com/office/drawing/2014/main" id="{F2FB447D-0B89-0356-B03A-B89E6C144D02}"/>
              </a:ext>
            </a:extLst>
          </p:cNvPr>
          <p:cNvPicPr>
            <a:picLocks noChangeAspect="1"/>
          </p:cNvPicPr>
          <p:nvPr/>
        </p:nvPicPr>
        <p:blipFill>
          <a:blip r:embed="rId2"/>
          <a:srcRect l="32275" r="28422" b="2"/>
          <a:stretch>
            <a:fillRect/>
          </a:stretch>
        </p:blipFill>
        <p:spPr>
          <a:xfrm>
            <a:off x="20" y="-17929"/>
            <a:ext cx="4206220" cy="6875929"/>
          </a:xfrm>
          <a:prstGeom prst="rect">
            <a:avLst/>
          </a:prstGeom>
        </p:spPr>
      </p:pic>
      <p:cxnSp>
        <p:nvCxnSpPr>
          <p:cNvPr id="21" name="Straight Connector 2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9FF0A4A-AA81-E544-ADBC-15FC724FBA64}"/>
                  </a:ext>
                </a:extLst>
              </p:cNvPr>
              <p:cNvSpPr>
                <a:spLocks noGrp="1"/>
              </p:cNvSpPr>
              <p:nvPr>
                <p:ph idx="1"/>
              </p:nvPr>
            </p:nvSpPr>
            <p:spPr>
              <a:xfrm>
                <a:off x="4866968" y="2221992"/>
                <a:ext cx="6627924" cy="3739896"/>
              </a:xfrm>
            </p:spPr>
            <p:txBody>
              <a:bodyPr>
                <a:normAutofit/>
              </a:bodyPr>
              <a:lstStyle/>
              <a:p>
                <a:r>
                  <a:rPr lang="en-US" dirty="0"/>
                  <a:t>Considers the following ODE: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tanh</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𝑊h</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e>
                    </m:func>
                  </m:oMath>
                </a14:m>
                <a:r>
                  <a:rPr lang="it-IT" dirty="0"/>
                  <a:t> </a:t>
                </a:r>
              </a:p>
              <a:p>
                <a:r>
                  <a:rPr lang="it-IT" dirty="0"/>
                  <a:t>Now </a:t>
                </a:r>
                <a:r>
                  <a:rPr lang="it-IT" dirty="0" err="1"/>
                  <a:t>we</a:t>
                </a:r>
                <a:r>
                  <a:rPr lang="it-IT" dirty="0"/>
                  <a:t> can </a:t>
                </a:r>
                <a:r>
                  <a:rPr lang="it-IT" dirty="0" err="1"/>
                  <a:t>discretize</a:t>
                </a:r>
                <a:r>
                  <a:rPr lang="it-IT" dirty="0"/>
                  <a:t> </a:t>
                </a:r>
                <a:r>
                  <a:rPr lang="it-IT" dirty="0" err="1"/>
                  <a:t>it</a:t>
                </a:r>
                <a:r>
                  <a:rPr lang="it-IT" dirty="0"/>
                  <a:t> by </a:t>
                </a:r>
                <a:r>
                  <a:rPr lang="it-IT" dirty="0" err="1"/>
                  <a:t>means</a:t>
                </a:r>
                <a:r>
                  <a:rPr lang="it-IT" dirty="0"/>
                  <a:t> of </a:t>
                </a:r>
                <a:r>
                  <a:rPr lang="it-IT" dirty="0" err="1"/>
                  <a:t>Forward</a:t>
                </a:r>
                <a:r>
                  <a:rPr lang="it-IT" dirty="0"/>
                  <a:t> Euler Method: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𝜖</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tanh</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𝑊</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e>
                    </m:func>
                  </m:oMath>
                </a14:m>
                <a:endParaRPr lang="en-US" b="0" dirty="0"/>
              </a:p>
              <a:p>
                <a:r>
                  <a:rPr lang="it-IT" dirty="0" err="1"/>
                  <a:t>This</a:t>
                </a:r>
                <a:r>
                  <a:rPr lang="it-IT" dirty="0"/>
                  <a:t> </a:t>
                </a:r>
                <a:r>
                  <a:rPr lang="it-IT" dirty="0" err="1"/>
                  <a:t>equation</a:t>
                </a:r>
                <a:r>
                  <a:rPr lang="it-IT" dirty="0"/>
                  <a:t> </a:t>
                </a:r>
                <a:r>
                  <a:rPr lang="it-IT" dirty="0" err="1"/>
                  <a:t>resemble</a:t>
                </a:r>
                <a:r>
                  <a:rPr lang="it-IT" dirty="0"/>
                  <a:t> a </a:t>
                </a:r>
                <a:r>
                  <a:rPr lang="it-IT" dirty="0" err="1"/>
                  <a:t>recurrent</a:t>
                </a:r>
                <a:r>
                  <a:rPr lang="it-IT" dirty="0"/>
                  <a:t> </a:t>
                </a:r>
                <a:r>
                  <a:rPr lang="it-IT" dirty="0" err="1"/>
                  <a:t>neural</a:t>
                </a:r>
                <a:r>
                  <a:rPr lang="it-IT" dirty="0"/>
                  <a:t> network </a:t>
                </a:r>
                <a:r>
                  <a:rPr lang="it-IT" dirty="0" err="1"/>
                  <a:t>without</a:t>
                </a:r>
                <a:r>
                  <a:rPr lang="it-IT" dirty="0"/>
                  <a:t> input data. (</a:t>
                </a:r>
                <a14:m>
                  <m:oMath xmlns:m="http://schemas.openxmlformats.org/officeDocument/2006/math">
                    <m:r>
                      <a:rPr lang="en-US" b="0" i="1" smtClean="0">
                        <a:latin typeface="Cambria Math" panose="02040503050406030204" pitchFamily="18" charset="0"/>
                      </a:rPr>
                      <m:t>𝑊</m:t>
                    </m:r>
                  </m:oMath>
                </a14:m>
                <a:r>
                  <a:rPr lang="it-IT" dirty="0"/>
                  <a:t> are the model </a:t>
                </a:r>
                <a:r>
                  <a:rPr lang="it-IT" dirty="0" err="1"/>
                  <a:t>parameters</a:t>
                </a:r>
                <a:r>
                  <a:rPr lang="it-IT" dirty="0"/>
                  <a:t>, </a:t>
                </a:r>
                <a14:m>
                  <m:oMath xmlns:m="http://schemas.openxmlformats.org/officeDocument/2006/math">
                    <m:r>
                      <a:rPr lang="en-US" b="0" i="1" smtClean="0">
                        <a:latin typeface="Cambria Math" panose="02040503050406030204" pitchFamily="18" charset="0"/>
                      </a:rPr>
                      <m:t>𝜖</m:t>
                    </m:r>
                  </m:oMath>
                </a14:m>
                <a:r>
                  <a:rPr lang="it-IT" dirty="0"/>
                  <a:t> </a:t>
                </a:r>
                <a:r>
                  <a:rPr lang="it-IT" dirty="0" err="1"/>
                  <a:t>is</a:t>
                </a:r>
                <a:r>
                  <a:rPr lang="it-IT" dirty="0"/>
                  <a:t> an </a:t>
                </a:r>
                <a:r>
                  <a:rPr lang="it-IT" dirty="0" err="1"/>
                  <a:t>hyperparameter</a:t>
                </a:r>
                <a:r>
                  <a:rPr lang="it-IT"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𝑡</m:t>
                        </m:r>
                      </m:sub>
                    </m:sSub>
                  </m:oMath>
                </a14:m>
                <a:r>
                  <a:rPr lang="it-IT" dirty="0"/>
                  <a:t> </a:t>
                </a:r>
                <a:r>
                  <a:rPr lang="it-IT" dirty="0" err="1"/>
                  <a:t>is</a:t>
                </a:r>
                <a:r>
                  <a:rPr lang="it-IT" dirty="0"/>
                  <a:t> the </a:t>
                </a:r>
                <a:r>
                  <a:rPr lang="it-IT" dirty="0" err="1"/>
                  <a:t>hidden</a:t>
                </a:r>
                <a:r>
                  <a:rPr lang="it-IT" dirty="0"/>
                  <a:t> state)</a:t>
                </a:r>
              </a:p>
            </p:txBody>
          </p:sp>
        </mc:Choice>
        <mc:Fallback xmlns="">
          <p:sp>
            <p:nvSpPr>
              <p:cNvPr id="3" name="Segnaposto contenuto 2">
                <a:extLst>
                  <a:ext uri="{FF2B5EF4-FFF2-40B4-BE49-F238E27FC236}">
                    <a16:creationId xmlns:a16="http://schemas.microsoft.com/office/drawing/2014/main" id="{89FF0A4A-AA81-E544-ADBC-15FC724FBA64}"/>
                  </a:ext>
                </a:extLst>
              </p:cNvPr>
              <p:cNvSpPr>
                <a:spLocks noGrp="1" noRot="1" noChangeAspect="1" noMove="1" noResize="1" noEditPoints="1" noAdjustHandles="1" noChangeArrowheads="1" noChangeShapeType="1" noTextEdit="1"/>
              </p:cNvSpPr>
              <p:nvPr>
                <p:ph idx="1"/>
              </p:nvPr>
            </p:nvSpPr>
            <p:spPr>
              <a:xfrm>
                <a:off x="4866968" y="2221992"/>
                <a:ext cx="6627924" cy="3739896"/>
              </a:xfrm>
              <a:blipFill>
                <a:blip r:embed="rId3"/>
                <a:stretch>
                  <a:fillRect l="-827"/>
                </a:stretch>
              </a:blipFill>
            </p:spPr>
            <p:txBody>
              <a:bodyPr/>
              <a:lstStyle/>
              <a:p>
                <a:r>
                  <a:rPr lang="it-IT">
                    <a:noFill/>
                  </a:rPr>
                  <a:t> </a:t>
                </a:r>
              </a:p>
            </p:txBody>
          </p:sp>
        </mc:Fallback>
      </mc:AlternateContent>
      <p:cxnSp>
        <p:nvCxnSpPr>
          <p:cNvPr id="23" name="Straight Connector 2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919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8F78C7-AFA0-F1A4-B4E8-96745A682DBD}"/>
              </a:ext>
            </a:extLst>
          </p:cNvPr>
          <p:cNvSpPr>
            <a:spLocks noGrp="1"/>
          </p:cNvSpPr>
          <p:nvPr>
            <p:ph type="title"/>
          </p:nvPr>
        </p:nvSpPr>
        <p:spPr/>
        <p:txBody>
          <a:bodyPr/>
          <a:lstStyle/>
          <a:p>
            <a:r>
              <a:rPr lang="en-US" dirty="0"/>
              <a:t> Mathematical pills</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E751A12-16D3-903F-58C6-798B88AA9DEB}"/>
                  </a:ext>
                </a:extLst>
              </p:cNvPr>
              <p:cNvSpPr>
                <a:spLocks noGrp="1"/>
              </p:cNvSpPr>
              <p:nvPr>
                <p:ph idx="1"/>
              </p:nvPr>
            </p:nvSpPr>
            <p:spPr>
              <a:xfrm>
                <a:off x="700635" y="1722783"/>
                <a:ext cx="10691265" cy="4239105"/>
              </a:xfrm>
            </p:spPr>
            <p:txBody>
              <a:bodyPr>
                <a:normAutofit fontScale="92500" lnSpcReduction="10000"/>
              </a:bodyPr>
              <a:lstStyle/>
              <a:p>
                <a:r>
                  <a:rPr lang="it-IT" dirty="0"/>
                  <a:t>Stability Definition: </a:t>
                </a:r>
                <a:r>
                  <a:rPr lang="it-IT" i="1" dirty="0"/>
                  <a:t>a </a:t>
                </a:r>
                <a:r>
                  <a:rPr lang="it-IT" i="1" dirty="0" err="1"/>
                  <a:t>solution</a:t>
                </a:r>
                <a:r>
                  <a:rPr lang="it-IT" i="1" dirty="0"/>
                  <a:t> </a:t>
                </a:r>
                <a14:m>
                  <m:oMath xmlns:m="http://schemas.openxmlformats.org/officeDocument/2006/math">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oMath>
                </a14:m>
                <a:r>
                  <a:rPr lang="it-IT" i="1" dirty="0"/>
                  <a:t>of an ODE with </a:t>
                </a:r>
                <a:r>
                  <a:rPr lang="it-IT" i="1" dirty="0" err="1"/>
                  <a:t>initial</a:t>
                </a:r>
                <a:r>
                  <a:rPr lang="it-IT" i="1" dirty="0"/>
                  <a:t> </a:t>
                </a:r>
                <a:r>
                  <a:rPr lang="it-IT" i="1" dirty="0" err="1"/>
                  <a:t>condition</a:t>
                </a:r>
                <a:r>
                  <a:rPr lang="it-IT" dirty="0"/>
                  <a:t>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(0)</m:t>
                    </m:r>
                  </m:oMath>
                </a14:m>
                <a:r>
                  <a:rPr lang="it-IT" dirty="0"/>
                  <a:t> </a:t>
                </a:r>
                <a:r>
                  <a:rPr lang="it-IT" i="1" dirty="0" err="1"/>
                  <a:t>is</a:t>
                </a:r>
                <a:r>
                  <a:rPr lang="it-IT" i="1" dirty="0"/>
                  <a:t> </a:t>
                </a:r>
                <a:r>
                  <a:rPr lang="it-IT" i="1" dirty="0" err="1"/>
                  <a:t>stable</a:t>
                </a:r>
                <a:r>
                  <a:rPr lang="it-IT" i="1" dirty="0"/>
                  <a:t> </a:t>
                </a:r>
                <a:r>
                  <a:rPr lang="it-IT" i="1" dirty="0" err="1"/>
                  <a:t>if</a:t>
                </a:r>
                <a:r>
                  <a:rPr lang="it-IT" i="1" dirty="0"/>
                  <a:t> </a:t>
                </a:r>
                <a14:m>
                  <m:oMath xmlns:m="http://schemas.openxmlformats.org/officeDocument/2006/math">
                    <m:r>
                      <a:rPr lang="it-IT"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&gt;0 ∃ </m:t>
                    </m:r>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&gt;0 </m:t>
                    </m:r>
                  </m:oMath>
                </a14:m>
                <a:r>
                  <a:rPr lang="it-IT" i="1" dirty="0" err="1"/>
                  <a:t>such</a:t>
                </a:r>
                <a:r>
                  <a:rPr lang="it-IT" i="1" dirty="0"/>
                  <a:t> </a:t>
                </a:r>
                <a:r>
                  <a:rPr lang="it-IT" i="1" dirty="0" err="1"/>
                  <a:t>that</a:t>
                </a:r>
                <a:r>
                  <a:rPr lang="it-IT" i="1" dirty="0"/>
                  <a:t> </a:t>
                </a:r>
                <a:r>
                  <a:rPr lang="it-IT" i="1" dirty="0" err="1"/>
                  <a:t>any</a:t>
                </a:r>
                <a:r>
                  <a:rPr lang="it-IT" i="1" dirty="0"/>
                  <a:t> </a:t>
                </a:r>
                <a:r>
                  <a:rPr lang="it-IT" i="1" dirty="0" err="1"/>
                  <a:t>other</a:t>
                </a:r>
                <a:r>
                  <a:rPr lang="it-IT" i="1" dirty="0"/>
                  <a:t> </a:t>
                </a:r>
                <a:r>
                  <a:rPr lang="it-IT" i="1" dirty="0" err="1"/>
                  <a:t>solution</a:t>
                </a:r>
                <a:r>
                  <a:rPr lang="it-IT" i="1" dirty="0"/>
                  <a:t> </a:t>
                </a:r>
                <a14:m>
                  <m:oMath xmlns:m="http://schemas.openxmlformats.org/officeDocument/2006/math">
                    <m:acc>
                      <m:accPr>
                        <m:chr m:val="̃"/>
                        <m:ctrlPr>
                          <a:rPr lang="it-IT" i="1">
                            <a:latin typeface="Cambria Math" panose="02040503050406030204" pitchFamily="18" charset="0"/>
                          </a:rPr>
                        </m:ctrlPr>
                      </m:accPr>
                      <m:e>
                        <m:r>
                          <a:rPr lang="en-US" i="1">
                            <a:latin typeface="Cambria Math" panose="02040503050406030204" pitchFamily="18" charset="0"/>
                          </a:rPr>
                          <m:t>h</m:t>
                        </m:r>
                      </m:e>
                    </m:acc>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it-IT" dirty="0"/>
                  <a:t> </a:t>
                </a:r>
                <a:r>
                  <a:rPr lang="it-IT" i="1" dirty="0"/>
                  <a:t>of the ODE with </a:t>
                </a:r>
                <a:r>
                  <a:rPr lang="it-IT" i="1" dirty="0" err="1"/>
                  <a:t>initial</a:t>
                </a:r>
                <a:r>
                  <a:rPr lang="it-IT" i="1" dirty="0"/>
                  <a:t> </a:t>
                </a:r>
                <a:r>
                  <a:rPr lang="it-IT" i="1" dirty="0" err="1"/>
                  <a:t>condition</a:t>
                </a:r>
                <a:r>
                  <a:rPr lang="it-IT" i="1" dirty="0"/>
                  <a:t> </a:t>
                </a:r>
                <a14:m>
                  <m:oMath xmlns:m="http://schemas.openxmlformats.org/officeDocument/2006/math">
                    <m:acc>
                      <m:accPr>
                        <m:chr m:val="̃"/>
                        <m:ctrlPr>
                          <a:rPr lang="it-IT" i="1">
                            <a:latin typeface="Cambria Math" panose="02040503050406030204" pitchFamily="18" charset="0"/>
                          </a:rPr>
                        </m:ctrlPr>
                      </m:accPr>
                      <m:e>
                        <m:r>
                          <a:rPr lang="en-US" i="1">
                            <a:latin typeface="Cambria Math" panose="02040503050406030204" pitchFamily="18" charset="0"/>
                          </a:rPr>
                          <m:t>h</m:t>
                        </m:r>
                      </m:e>
                    </m:acc>
                    <m:r>
                      <a:rPr lang="en-US" i="1">
                        <a:latin typeface="Cambria Math" panose="02040503050406030204" pitchFamily="18" charset="0"/>
                      </a:rPr>
                      <m:t>(0)</m:t>
                    </m:r>
                  </m:oMath>
                </a14:m>
                <a:r>
                  <a:rPr lang="it-IT" dirty="0"/>
                  <a:t> </a:t>
                </a:r>
                <a:r>
                  <a:rPr lang="it-IT" i="1" dirty="0" err="1"/>
                  <a:t>satisfying</a:t>
                </a:r>
                <a:r>
                  <a:rPr lang="it-IT" dirty="0"/>
                  <a: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h</m:t>
                            </m:r>
                          </m:e>
                        </m:acc>
                        <m:d>
                          <m:dPr>
                            <m:ctrlPr>
                              <a:rPr lang="en-US" i="1">
                                <a:latin typeface="Cambria Math" panose="02040503050406030204" pitchFamily="18" charset="0"/>
                              </a:rPr>
                            </m:ctrlPr>
                          </m:dPr>
                          <m:e>
                            <m:r>
                              <a:rPr lang="en-US" i="1">
                                <a:latin typeface="Cambria Math" panose="02040503050406030204" pitchFamily="18" charset="0"/>
                              </a:rPr>
                              <m:t>0</m:t>
                            </m:r>
                          </m:e>
                        </m:d>
                      </m:e>
                    </m:d>
                    <m:r>
                      <a:rPr lang="en-US" i="1">
                        <a:latin typeface="Cambria Math" panose="02040503050406030204" pitchFamily="18" charset="0"/>
                      </a:rPr>
                      <m:t>&lt;</m:t>
                    </m:r>
                    <m:r>
                      <a:rPr lang="en-US" i="1">
                        <a:latin typeface="Cambria Math" panose="02040503050406030204" pitchFamily="18" charset="0"/>
                      </a:rPr>
                      <m:t>𝛿</m:t>
                    </m:r>
                  </m:oMath>
                </a14:m>
                <a:r>
                  <a:rPr lang="it-IT" dirty="0"/>
                  <a:t> </a:t>
                </a:r>
                <a:r>
                  <a:rPr lang="it-IT" i="1" dirty="0" err="1"/>
                  <a:t>also</a:t>
                </a:r>
                <a:r>
                  <a:rPr lang="it-IT" i="1" dirty="0"/>
                  <a:t> </a:t>
                </a:r>
                <a:r>
                  <a:rPr lang="it-IT" i="1" dirty="0" err="1"/>
                  <a:t>staisfyies</a:t>
                </a:r>
                <a:r>
                  <a:rPr lang="it-IT" i="1" dirty="0"/>
                  <a: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h</m:t>
                            </m:r>
                          </m:e>
                        </m:acc>
                        <m:d>
                          <m:dPr>
                            <m:ctrlPr>
                              <a:rPr lang="en-US" i="1">
                                <a:latin typeface="Cambria Math" panose="02040503050406030204" pitchFamily="18" charset="0"/>
                              </a:rPr>
                            </m:ctrlPr>
                          </m:dPr>
                          <m:e>
                            <m:r>
                              <a:rPr lang="en-US" i="1">
                                <a:latin typeface="Cambria Math" panose="02040503050406030204" pitchFamily="18" charset="0"/>
                              </a:rPr>
                              <m:t>𝑡</m:t>
                            </m:r>
                          </m:e>
                        </m:d>
                      </m:e>
                    </m:d>
                    <m:r>
                      <a:rPr lang="en-US" i="1">
                        <a:latin typeface="Cambria Math" panose="02040503050406030204" pitchFamily="18" charset="0"/>
                      </a:rPr>
                      <m:t>&lt;</m:t>
                    </m:r>
                    <m:r>
                      <a:rPr lang="en-US" i="1">
                        <a:latin typeface="Cambria Math" panose="02040503050406030204" pitchFamily="18" charset="0"/>
                      </a:rPr>
                      <m:t>𝜖</m:t>
                    </m:r>
                  </m:oMath>
                </a14:m>
                <a:r>
                  <a:rPr lang="it-IT" dirty="0"/>
                  <a:t> </a:t>
                </a:r>
              </a:p>
              <a:p>
                <a:r>
                  <a:rPr lang="it-IT" dirty="0" err="1"/>
                  <a:t>Proposition</a:t>
                </a:r>
                <a:r>
                  <a:rPr lang="it-IT" dirty="0"/>
                  <a:t>: </a:t>
                </a:r>
                <a:r>
                  <a:rPr lang="en-US" i="1" dirty="0"/>
                  <a:t>The solution of an ODE is stable if </a:t>
                </a:r>
                <a14:m>
                  <m:oMath xmlns:m="http://schemas.openxmlformats.org/officeDocument/2006/math">
                    <m:func>
                      <m:funcPr>
                        <m:ctrlPr>
                          <a:rPr lang="en-US" b="0"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𝑖</m:t>
                            </m:r>
                          </m:lim>
                        </m:limLow>
                      </m:fName>
                      <m:e>
                        <m:r>
                          <m:rPr>
                            <m:sty m:val="p"/>
                          </m:rPr>
                          <a:rPr lang="en-US" b="0" i="0" smtClean="0">
                            <a:latin typeface="Cambria Math" panose="02040503050406030204" pitchFamily="18" charset="0"/>
                          </a:rPr>
                          <m:t>Re</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d>
                          </m:e>
                        </m:d>
                      </m:e>
                    </m:func>
                    <m:r>
                      <a:rPr lang="en-US" b="0" i="1" smtClean="0">
                        <a:latin typeface="Cambria Math" panose="02040503050406030204" pitchFamily="18" charset="0"/>
                      </a:rPr>
                      <m:t>≤0</m:t>
                    </m:r>
                  </m:oMath>
                </a14:m>
                <a:r>
                  <a:rPr lang="it-IT" i="1" dirty="0"/>
                  <a:t>, </a:t>
                </a:r>
                <a:r>
                  <a:rPr lang="it-IT" i="1" dirty="0" err="1"/>
                  <a:t>where</a:t>
                </a:r>
                <a:r>
                  <a:rPr lang="it-IT" i="1" dirty="0"/>
                  <a:t> </a:t>
                </a:r>
                <a14:m>
                  <m:oMath xmlns:m="http://schemas.openxmlformats.org/officeDocument/2006/math">
                    <m:r>
                      <m:rPr>
                        <m:sty m:val="p"/>
                      </m:rPr>
                      <a:rPr lang="en-US" b="0" i="0" smtClean="0">
                        <a:latin typeface="Cambria Math" panose="02040503050406030204" pitchFamily="18" charset="0"/>
                      </a:rPr>
                      <m:t>Re</m:t>
                    </m:r>
                    <m:r>
                      <a:rPr lang="en-US" b="0" i="0" smtClean="0">
                        <a:latin typeface="Cambria Math" panose="02040503050406030204" pitchFamily="18" charset="0"/>
                      </a:rPr>
                      <m:t>()</m:t>
                    </m:r>
                  </m:oMath>
                </a14:m>
                <a:r>
                  <a:rPr lang="it-IT" i="1" dirty="0"/>
                  <a:t> </a:t>
                </a:r>
                <a:r>
                  <a:rPr lang="it-IT" i="1" dirty="0" err="1"/>
                  <a:t>denotes</a:t>
                </a:r>
                <a:r>
                  <a:rPr lang="it-IT" i="1" dirty="0"/>
                  <a:t> the </a:t>
                </a:r>
                <a:r>
                  <a:rPr lang="it-IT" i="1" dirty="0" err="1"/>
                  <a:t>real</a:t>
                </a:r>
                <a:r>
                  <a:rPr lang="it-IT" i="1" dirty="0"/>
                  <a:t> part of a </a:t>
                </a:r>
                <a:r>
                  <a:rPr lang="it-IT" i="1" dirty="0" err="1"/>
                  <a:t>complex</a:t>
                </a:r>
                <a:r>
                  <a:rPr lang="it-IT" i="1" dirty="0"/>
                  <a:t> </a:t>
                </a:r>
                <a:r>
                  <a:rPr lang="it-IT" i="1" dirty="0" err="1"/>
                  <a:t>number</a:t>
                </a:r>
                <a:r>
                  <a:rPr lang="it-IT" i="1"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oMath>
                </a14:m>
                <a:r>
                  <a:rPr lang="it-IT" i="1" dirty="0"/>
                  <a:t> </a:t>
                </a:r>
                <a:r>
                  <a:rPr lang="it-IT" i="1" dirty="0" err="1"/>
                  <a:t>denotes</a:t>
                </a:r>
                <a:r>
                  <a:rPr lang="it-IT" i="1" dirty="0"/>
                  <a:t> the </a:t>
                </a:r>
                <a:r>
                  <a:rPr lang="it-IT" i="1" dirty="0" err="1"/>
                  <a:t>eigenvalues</a:t>
                </a:r>
                <a:r>
                  <a:rPr lang="it-IT" i="1" dirty="0"/>
                  <a:t> of the </a:t>
                </a:r>
                <a:r>
                  <a:rPr lang="it-IT" i="1" dirty="0" err="1"/>
                  <a:t>jacobian</a:t>
                </a:r>
                <a:r>
                  <a:rPr lang="it-IT" i="1" dirty="0"/>
                  <a:t> of </a:t>
                </a:r>
                <a14:m>
                  <m:oMath xmlns:m="http://schemas.openxmlformats.org/officeDocument/2006/math">
                    <m:r>
                      <a:rPr lang="en-US" b="0" i="1" smtClean="0">
                        <a:latin typeface="Cambria Math" panose="02040503050406030204" pitchFamily="18" charset="0"/>
                      </a:rPr>
                      <m:t>𝑓</m:t>
                    </m:r>
                  </m:oMath>
                </a14:m>
                <a:r>
                  <a:rPr lang="it-IT" i="1" dirty="0"/>
                  <a:t> in the </a:t>
                </a:r>
                <a:r>
                  <a:rPr lang="it-IT" i="1" dirty="0" err="1"/>
                  <a:t>equation</a:t>
                </a:r>
                <a:r>
                  <a:rPr lang="it-IT" i="1"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oMath>
                </a14:m>
                <a:endParaRPr lang="it-IT" i="1" dirty="0"/>
              </a:p>
              <a:p>
                <a:r>
                  <a:rPr lang="it-IT" dirty="0" err="1"/>
                  <a:t>Stability</a:t>
                </a:r>
                <a:r>
                  <a:rPr lang="it-IT" dirty="0"/>
                  <a:t> alone </a:t>
                </a:r>
                <a:r>
                  <a:rPr lang="it-IT" dirty="0" err="1"/>
                  <a:t>does</a:t>
                </a:r>
                <a:r>
                  <a:rPr lang="it-IT" dirty="0"/>
                  <a:t> </a:t>
                </a:r>
                <a:r>
                  <a:rPr lang="it-IT" dirty="0" err="1"/>
                  <a:t>not</a:t>
                </a:r>
                <a:r>
                  <a:rPr lang="it-IT" dirty="0"/>
                  <a:t> </a:t>
                </a:r>
                <a:r>
                  <a:rPr lang="it-IT" dirty="0" err="1"/>
                  <a:t>suffice</a:t>
                </a:r>
                <a:r>
                  <a:rPr lang="it-IT" dirty="0"/>
                  <a:t> to </a:t>
                </a:r>
                <a:r>
                  <a:rPr lang="it-IT" dirty="0" err="1"/>
                  <a:t>capture</a:t>
                </a:r>
                <a:r>
                  <a:rPr lang="it-IT" dirty="0"/>
                  <a:t> long-</a:t>
                </a:r>
                <a:r>
                  <a:rPr lang="it-IT" dirty="0" err="1"/>
                  <a:t>term</a:t>
                </a:r>
                <a:r>
                  <a:rPr lang="it-IT" dirty="0"/>
                  <a:t> </a:t>
                </a:r>
                <a:r>
                  <a:rPr lang="it-IT" dirty="0" err="1"/>
                  <a:t>dependencies</a:t>
                </a:r>
                <a:r>
                  <a:rPr lang="it-IT" dirty="0"/>
                  <a:t>: </a:t>
                </a:r>
                <a:r>
                  <a:rPr lang="it-IT" dirty="0" err="1"/>
                  <a:t>if</a:t>
                </a:r>
                <a:r>
                  <a:rPr lang="it-IT" dirty="0"/>
                  <a:t> </a:t>
                </a:r>
                <a14:m>
                  <m:oMath xmlns:m="http://schemas.openxmlformats.org/officeDocument/2006/math">
                    <m:r>
                      <m:rPr>
                        <m:sty m:val="p"/>
                      </m:rPr>
                      <a:rPr lang="en-US" smtClean="0">
                        <a:latin typeface="Cambria Math" panose="02040503050406030204" pitchFamily="18" charset="0"/>
                      </a:rPr>
                      <m:t>Re</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𝐽</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𝑖</m:t>
                    </m:r>
                  </m:oMath>
                </a14:m>
                <a:r>
                  <a:rPr lang="it-IT" dirty="0"/>
                  <a:t> the </a:t>
                </a:r>
                <a:r>
                  <a:rPr lang="it-IT" dirty="0" err="1"/>
                  <a:t>correspondent</a:t>
                </a:r>
                <a:r>
                  <a:rPr lang="it-IT" dirty="0"/>
                  <a:t> RNN </a:t>
                </a:r>
                <a:r>
                  <a:rPr lang="it-IT" dirty="0" err="1"/>
                  <a:t>will</a:t>
                </a:r>
                <a:r>
                  <a:rPr lang="it-IT" dirty="0"/>
                  <a:t> lead to </a:t>
                </a:r>
                <a:r>
                  <a:rPr lang="it-IT" dirty="0" err="1"/>
                  <a:t>catastrophic</a:t>
                </a:r>
                <a:r>
                  <a:rPr lang="it-IT" dirty="0"/>
                  <a:t> </a:t>
                </a:r>
                <a:r>
                  <a:rPr lang="it-IT" dirty="0" err="1"/>
                  <a:t>forgetting</a:t>
                </a:r>
                <a:r>
                  <a:rPr lang="it-IT" dirty="0"/>
                  <a:t>.</a:t>
                </a:r>
              </a:p>
              <a:p>
                <a:r>
                  <a:rPr lang="it-IT" dirty="0"/>
                  <a:t>Under the </a:t>
                </a:r>
                <a:r>
                  <a:rPr lang="it-IT" b="1" dirty="0"/>
                  <a:t>Critical Criterion </a:t>
                </a:r>
                <a14:m>
                  <m:oMath xmlns:m="http://schemas.openxmlformats.org/officeDocument/2006/math">
                    <m:r>
                      <m:rPr>
                        <m:sty m:val="p"/>
                      </m:rPr>
                      <a:rPr lang="en-US">
                        <a:latin typeface="Cambria Math" panose="02040503050406030204" pitchFamily="18" charset="0"/>
                      </a:rPr>
                      <m:t>Re</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𝐽</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it-IT" b="1" dirty="0"/>
                  <a:t> </a:t>
                </a:r>
                <a:r>
                  <a:rPr lang="it-IT" dirty="0"/>
                  <a:t>the system </a:t>
                </a:r>
                <a:r>
                  <a:rPr lang="it-IT" dirty="0" err="1"/>
                  <a:t>preserves</a:t>
                </a:r>
                <a:r>
                  <a:rPr lang="it-IT" dirty="0"/>
                  <a:t> long-</a:t>
                </a:r>
                <a:r>
                  <a:rPr lang="it-IT" dirty="0" err="1"/>
                  <a:t>term</a:t>
                </a:r>
                <a:r>
                  <a:rPr lang="it-IT" dirty="0"/>
                  <a:t> </a:t>
                </a:r>
                <a:r>
                  <a:rPr lang="en-US" dirty="0"/>
                  <a:t>dependencies of the inputs while being stable.</a:t>
                </a:r>
              </a:p>
              <a:p>
                <a:r>
                  <a:rPr lang="it-IT" dirty="0" err="1"/>
                  <a:t>Antisymmetrical</a:t>
                </a:r>
                <a:r>
                  <a:rPr lang="it-IT" dirty="0"/>
                  <a:t> Matrix </a:t>
                </a:r>
                <a:r>
                  <a:rPr lang="it-IT" dirty="0" err="1"/>
                  <a:t>definition</a:t>
                </a:r>
                <a:r>
                  <a:rPr lang="it-IT" dirty="0"/>
                  <a:t> and </a:t>
                </a:r>
                <a:r>
                  <a:rPr lang="it-IT" dirty="0" err="1"/>
                  <a:t>property</a:t>
                </a:r>
                <a:r>
                  <a:rPr lang="it-IT" dirty="0"/>
                  <a:t>: </a:t>
                </a:r>
                <a:r>
                  <a:rPr lang="it-IT" i="1" dirty="0"/>
                  <a:t>a </a:t>
                </a:r>
                <a:r>
                  <a:rPr lang="it-IT" i="1" dirty="0" err="1"/>
                  <a:t>matrix</a:t>
                </a:r>
                <a:r>
                  <a:rPr lang="it-IT" i="1" dirty="0"/>
                  <a:t> </a:t>
                </a:r>
                <a14:m>
                  <m:oMath xmlns:m="http://schemas.openxmlformats.org/officeDocument/2006/math">
                    <m:r>
                      <a:rPr lang="en-US" b="0" i="1" smtClean="0">
                        <a:latin typeface="Cambria Math" panose="02040503050406030204" pitchFamily="18" charset="0"/>
                      </a:rPr>
                      <m:t>𝑀</m:t>
                    </m:r>
                  </m:oMath>
                </a14:m>
                <a:r>
                  <a:rPr lang="it-IT" dirty="0"/>
                  <a:t> </a:t>
                </a:r>
                <a:r>
                  <a:rPr lang="it-IT" i="1" dirty="0" err="1"/>
                  <a:t>is</a:t>
                </a:r>
                <a:r>
                  <a:rPr lang="it-IT" i="1" dirty="0"/>
                  <a:t> </a:t>
                </a:r>
                <a:r>
                  <a:rPr lang="it-IT" i="1" dirty="0" err="1"/>
                  <a:t>antisymmetric</a:t>
                </a:r>
                <a:r>
                  <a:rPr lang="it-IT" i="1" dirty="0"/>
                  <a:t> </a:t>
                </a:r>
                <a:r>
                  <a:rPr lang="it-IT" i="1" dirty="0" err="1"/>
                  <a:t>if</a:t>
                </a:r>
                <a:r>
                  <a:rPr lang="it-IT" i="1"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𝑀</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𝑀</m:t>
                    </m:r>
                  </m:oMath>
                </a14:m>
                <a:r>
                  <a:rPr lang="it-IT" dirty="0"/>
                  <a:t>. </a:t>
                </a:r>
                <a:r>
                  <a:rPr lang="it-IT" i="1" dirty="0" err="1"/>
                  <a:t>Eigenvalues</a:t>
                </a:r>
                <a:r>
                  <a:rPr lang="it-IT" i="1" dirty="0"/>
                  <a:t> of </a:t>
                </a:r>
                <a:r>
                  <a:rPr lang="it-IT" i="1" dirty="0" err="1"/>
                  <a:t>antisymmetric</a:t>
                </a:r>
                <a:r>
                  <a:rPr lang="it-IT" i="1" dirty="0"/>
                  <a:t> </a:t>
                </a:r>
                <a:r>
                  <a:rPr lang="it-IT" i="1" dirty="0" err="1"/>
                  <a:t>matrix</a:t>
                </a:r>
                <a:r>
                  <a:rPr lang="it-IT" i="1" dirty="0"/>
                  <a:t> are </a:t>
                </a:r>
                <a:r>
                  <a:rPr lang="it-IT" i="1" dirty="0" err="1"/>
                  <a:t>all</a:t>
                </a:r>
                <a:r>
                  <a:rPr lang="it-IT" i="1" dirty="0"/>
                  <a:t> </a:t>
                </a:r>
                <a:r>
                  <a:rPr lang="it-IT" i="1" dirty="0" err="1"/>
                  <a:t>imaginary</a:t>
                </a:r>
                <a:r>
                  <a:rPr lang="it-IT" i="1" dirty="0"/>
                  <a:t>:</a:t>
                </a:r>
                <a:r>
                  <a:rPr lang="it-IT" dirty="0"/>
                  <a:t> </a:t>
                </a:r>
                <a14:m>
                  <m:oMath xmlns:m="http://schemas.openxmlformats.org/officeDocument/2006/math">
                    <m:r>
                      <m:rPr>
                        <m:sty m:val="p"/>
                      </m:rPr>
                      <a:rPr lang="en-US">
                        <a:latin typeface="Cambria Math" panose="02040503050406030204" pitchFamily="18" charset="0"/>
                      </a:rPr>
                      <m:t>Re</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𝑀</m:t>
                            </m:r>
                          </m:e>
                        </m:d>
                      </m:e>
                    </m:d>
                    <m:r>
                      <a:rPr lang="en-US" b="0" i="1" smtClean="0">
                        <a:latin typeface="Cambria Math" panose="02040503050406030204" pitchFamily="18" charset="0"/>
                      </a:rPr>
                      <m:t>=0</m:t>
                    </m:r>
                  </m:oMath>
                </a14:m>
                <a:endParaRPr lang="it-IT" dirty="0"/>
              </a:p>
            </p:txBody>
          </p:sp>
        </mc:Choice>
        <mc:Fallback xmlns="">
          <p:sp>
            <p:nvSpPr>
              <p:cNvPr id="3" name="Segnaposto contenuto 2">
                <a:extLst>
                  <a:ext uri="{FF2B5EF4-FFF2-40B4-BE49-F238E27FC236}">
                    <a16:creationId xmlns:a16="http://schemas.microsoft.com/office/drawing/2014/main" id="{1E751A12-16D3-903F-58C6-798B88AA9DEB}"/>
                  </a:ext>
                </a:extLst>
              </p:cNvPr>
              <p:cNvSpPr>
                <a:spLocks noGrp="1" noRot="1" noChangeAspect="1" noMove="1" noResize="1" noEditPoints="1" noAdjustHandles="1" noChangeArrowheads="1" noChangeShapeType="1" noTextEdit="1"/>
              </p:cNvSpPr>
              <p:nvPr>
                <p:ph idx="1"/>
              </p:nvPr>
            </p:nvSpPr>
            <p:spPr>
              <a:xfrm>
                <a:off x="700635" y="1722783"/>
                <a:ext cx="10691265" cy="4239105"/>
              </a:xfrm>
              <a:blipFill>
                <a:blip r:embed="rId2"/>
                <a:stretch>
                  <a:fillRect l="-456" t="-1007" r="-969"/>
                </a:stretch>
              </a:blipFill>
            </p:spPr>
            <p:txBody>
              <a:bodyPr/>
              <a:lstStyle/>
              <a:p>
                <a:r>
                  <a:rPr lang="it-IT">
                    <a:noFill/>
                  </a:rPr>
                  <a:t> </a:t>
                </a:r>
              </a:p>
            </p:txBody>
          </p:sp>
        </mc:Fallback>
      </mc:AlternateContent>
    </p:spTree>
    <p:extLst>
      <p:ext uri="{BB962C8B-B14F-4D97-AF65-F5344CB8AC3E}">
        <p14:creationId xmlns:p14="http://schemas.microsoft.com/office/powerpoint/2010/main" val="285293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olo 1">
            <a:extLst>
              <a:ext uri="{FF2B5EF4-FFF2-40B4-BE49-F238E27FC236}">
                <a16:creationId xmlns:a16="http://schemas.microsoft.com/office/drawing/2014/main" id="{FA15534E-D35B-116C-A32D-6AC2FCE07E8D}"/>
              </a:ext>
            </a:extLst>
          </p:cNvPr>
          <p:cNvSpPr>
            <a:spLocks noGrp="1"/>
          </p:cNvSpPr>
          <p:nvPr>
            <p:ph type="title"/>
          </p:nvPr>
        </p:nvSpPr>
        <p:spPr>
          <a:xfrm>
            <a:off x="954823" y="2109493"/>
            <a:ext cx="4265763" cy="1441776"/>
          </a:xfrm>
        </p:spPr>
        <p:txBody>
          <a:bodyPr anchor="t">
            <a:normAutofit/>
          </a:bodyPr>
          <a:lstStyle/>
          <a:p>
            <a:r>
              <a:rPr lang="en-US" dirty="0"/>
              <a:t>Full model description</a:t>
            </a:r>
            <a:endParaRPr lang="it-IT" dirty="0"/>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A100039B-5977-69A6-F5D0-8040ABFD9FF1}"/>
                  </a:ext>
                </a:extLst>
              </p:cNvPr>
              <p:cNvSpPr>
                <a:spLocks noGrp="1"/>
              </p:cNvSpPr>
              <p:nvPr>
                <p:ph idx="1"/>
              </p:nvPr>
            </p:nvSpPr>
            <p:spPr>
              <a:xfrm>
                <a:off x="5633240" y="2109493"/>
                <a:ext cx="5920598" cy="3445399"/>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𝑧</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r>
                        <a:rPr lang="en-US" sz="1600" b="0" i="1" smtClean="0">
                          <a:latin typeface="Cambria Math" panose="02040503050406030204" pitchFamily="18" charset="0"/>
                        </a:rPr>
                        <m:t>𝜎</m:t>
                      </m:r>
                      <m:d>
                        <m:dPr>
                          <m:ctrlPr>
                            <a:rPr lang="en-US" sz="1600" b="0" i="1" smtClean="0">
                              <a:latin typeface="Cambria Math" panose="02040503050406030204" pitchFamily="18" charset="0"/>
                            </a:rPr>
                          </m:ctrlPr>
                        </m:dPr>
                        <m:e>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𝑊</m:t>
                                  </m:r>
                                </m:e>
                                <m:sub>
                                  <m:r>
                                    <a:rPr lang="en-US" sz="1600" b="0" i="1" smtClean="0">
                                      <a:latin typeface="Cambria Math" panose="02040503050406030204" pitchFamily="18" charset="0"/>
                                    </a:rPr>
                                    <m:t>h</m:t>
                                  </m:r>
                                </m:sub>
                              </m:sSub>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𝑊</m:t>
                                  </m:r>
                                </m:e>
                                <m:sub>
                                  <m:r>
                                    <a:rPr lang="en-US" sz="1600" b="0" i="1" smtClean="0">
                                      <a:latin typeface="Cambria Math" panose="02040503050406030204" pitchFamily="18" charset="0"/>
                                    </a:rPr>
                                    <m:t>h</m:t>
                                  </m:r>
                                </m:sub>
                                <m:sup>
                                  <m:r>
                                    <a:rPr lang="en-US" sz="1600" b="0" i="1" smtClean="0">
                                      <a:latin typeface="Cambria Math" panose="02040503050406030204" pitchFamily="18" charset="0"/>
                                    </a:rPr>
                                    <m:t>𝑇</m:t>
                                  </m:r>
                                </m:sup>
                              </m:sSubSup>
                              <m:r>
                                <a:rPr lang="en-US" sz="1600" b="0" i="1" smtClean="0">
                                  <a:latin typeface="Cambria Math" panose="02040503050406030204" pitchFamily="18" charset="0"/>
                                </a:rPr>
                                <m:t>−</m:t>
                              </m:r>
                              <m:r>
                                <a:rPr lang="en-US" sz="1600" b="0" i="1" smtClean="0">
                                  <a:latin typeface="Cambria Math" panose="02040503050406030204" pitchFamily="18" charset="0"/>
                                </a:rPr>
                                <m:t>𝛾</m:t>
                              </m:r>
                              <m:r>
                                <a:rPr lang="en-US" sz="1600" b="0" i="1" smtClean="0">
                                  <a:latin typeface="Cambria Math" panose="02040503050406030204" pitchFamily="18" charset="0"/>
                                </a:rPr>
                                <m:t>1</m:t>
                              </m:r>
                            </m:e>
                          </m:d>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h</m:t>
                              </m:r>
                            </m:e>
                            <m:sub>
                              <m:r>
                                <a:rPr lang="en-US" sz="1600" b="0" i="1" smtClean="0">
                                  <a:latin typeface="Cambria Math" panose="02040503050406030204" pitchFamily="18" charset="0"/>
                                </a:rPr>
                                <m:t>𝑡</m:t>
                              </m:r>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𝑧</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𝑧</m:t>
                              </m:r>
                            </m:sub>
                          </m:sSub>
                        </m:e>
                      </m:d>
                    </m:oMath>
                  </m:oMathPara>
                </a14:m>
                <a:endParaRPr lang="it-IT" sz="1600" dirty="0"/>
              </a:p>
              <a:p>
                <a:pPr marL="0" indent="0">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h</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h</m:t>
                          </m:r>
                        </m:e>
                        <m:sub>
                          <m:r>
                            <a:rPr lang="en-US" sz="1600" b="0" i="1" smtClean="0">
                              <a:latin typeface="Cambria Math" panose="02040503050406030204" pitchFamily="18" charset="0"/>
                            </a:rPr>
                            <m:t>𝑡</m:t>
                          </m:r>
                          <m:r>
                            <a:rPr lang="en-US" sz="1600" b="0" i="1" smtClean="0">
                              <a:latin typeface="Cambria Math" panose="02040503050406030204" pitchFamily="18" charset="0"/>
                            </a:rPr>
                            <m:t>−1</m:t>
                          </m:r>
                        </m:sub>
                      </m:sSub>
                      <m:r>
                        <a:rPr lang="en-US" sz="1600" b="0" i="1" smtClean="0">
                          <a:latin typeface="Cambria Math" panose="02040503050406030204" pitchFamily="18" charset="0"/>
                        </a:rPr>
                        <m:t>+</m:t>
                      </m:r>
                      <m:r>
                        <a:rPr lang="en-US" sz="1600" b="0" i="1" smtClean="0">
                          <a:latin typeface="Cambria Math" panose="02040503050406030204" pitchFamily="18" charset="0"/>
                        </a:rPr>
                        <m:t>𝜖</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𝑧</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 </m:t>
                      </m:r>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tanh</m:t>
                          </m:r>
                        </m:fName>
                        <m:e>
                          <m:d>
                            <m:dPr>
                              <m:ctrlPr>
                                <a:rPr lang="en-US" sz="1600" b="0" i="1" smtClean="0">
                                  <a:latin typeface="Cambria Math" panose="02040503050406030204" pitchFamily="18" charset="0"/>
                                </a:rPr>
                              </m:ctrlPr>
                            </m:dPr>
                            <m:e>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𝑊</m:t>
                                      </m:r>
                                    </m:e>
                                    <m:sub>
                                      <m:r>
                                        <a:rPr lang="en-US" sz="1600" i="1">
                                          <a:latin typeface="Cambria Math" panose="02040503050406030204" pitchFamily="18" charset="0"/>
                                        </a:rPr>
                                        <m:t>h</m:t>
                                      </m:r>
                                    </m:sub>
                                  </m:sSub>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𝑊</m:t>
                                      </m:r>
                                    </m:e>
                                    <m:sub>
                                      <m:r>
                                        <a:rPr lang="en-US" sz="1600" i="1">
                                          <a:latin typeface="Cambria Math" panose="02040503050406030204" pitchFamily="18" charset="0"/>
                                        </a:rPr>
                                        <m:t>h</m:t>
                                      </m:r>
                                    </m:sub>
                                    <m:sup>
                                      <m:r>
                                        <a:rPr lang="en-US" sz="1600" i="1">
                                          <a:latin typeface="Cambria Math" panose="02040503050406030204" pitchFamily="18" charset="0"/>
                                        </a:rPr>
                                        <m:t>𝑇</m:t>
                                      </m:r>
                                    </m:sup>
                                  </m:sSubSup>
                                  <m:r>
                                    <a:rPr lang="en-US" sz="1600" i="1">
                                      <a:latin typeface="Cambria Math" panose="02040503050406030204" pitchFamily="18" charset="0"/>
                                    </a:rPr>
                                    <m:t>−</m:t>
                                  </m:r>
                                  <m:r>
                                    <a:rPr lang="en-US" sz="1600" i="1">
                                      <a:latin typeface="Cambria Math" panose="02040503050406030204" pitchFamily="18" charset="0"/>
                                    </a:rPr>
                                    <m:t>𝛾</m:t>
                                  </m:r>
                                  <m:r>
                                    <a:rPr lang="en-US" sz="1600" i="1">
                                      <a:latin typeface="Cambria Math" panose="02040503050406030204" pitchFamily="18" charset="0"/>
                                    </a:rPr>
                                    <m:t>1</m:t>
                                  </m:r>
                                </m:e>
                              </m:d>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𝑡</m:t>
                                  </m:r>
                                  <m:r>
                                    <a:rPr lang="en-US" sz="1600" i="1">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h</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𝑏</m:t>
                                  </m:r>
                                </m:e>
                                <m:sub>
                                  <m:r>
                                    <a:rPr lang="en-US" sz="1600" b="0" i="1" smtClean="0">
                                      <a:latin typeface="Cambria Math" panose="02040503050406030204" pitchFamily="18" charset="0"/>
                                    </a:rPr>
                                    <m:t>h</m:t>
                                  </m:r>
                                </m:sub>
                              </m:sSub>
                            </m:e>
                          </m:d>
                        </m:e>
                      </m:func>
                    </m:oMath>
                  </m:oMathPara>
                </a14:m>
                <a:endParaRPr lang="it-IT" sz="1600" dirty="0"/>
              </a:p>
              <a:p>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𝑊</m:t>
                        </m:r>
                      </m:e>
                      <m:sub>
                        <m:r>
                          <a:rPr lang="en-US" sz="1600" i="1">
                            <a:latin typeface="Cambria Math" panose="02040503050406030204" pitchFamily="18" charset="0"/>
                          </a:rPr>
                          <m:t>h</m:t>
                        </m:r>
                      </m:sub>
                    </m:sSub>
                    <m:r>
                      <a:rPr lang="en-US" sz="1600" i="1">
                        <a:latin typeface="Cambria Math" panose="02040503050406030204" pitchFamily="18" charset="0"/>
                      </a:rPr>
                      <m:t>−</m:t>
                    </m:r>
                    <m:sSubSup>
                      <m:sSubSupPr>
                        <m:ctrlPr>
                          <a:rPr lang="en-US" sz="1600" i="1">
                            <a:latin typeface="Cambria Math" panose="02040503050406030204" pitchFamily="18" charset="0"/>
                          </a:rPr>
                        </m:ctrlPr>
                      </m:sSubSupPr>
                      <m:e>
                        <m:r>
                          <a:rPr lang="en-US" sz="1600" i="1">
                            <a:latin typeface="Cambria Math" panose="02040503050406030204" pitchFamily="18" charset="0"/>
                          </a:rPr>
                          <m:t>𝑊</m:t>
                        </m:r>
                      </m:e>
                      <m:sub>
                        <m:r>
                          <a:rPr lang="en-US" sz="1600" i="1">
                            <a:latin typeface="Cambria Math" panose="02040503050406030204" pitchFamily="18" charset="0"/>
                          </a:rPr>
                          <m:t>h</m:t>
                        </m:r>
                      </m:sub>
                      <m:sup>
                        <m:r>
                          <a:rPr lang="en-US" sz="1600" i="1">
                            <a:latin typeface="Cambria Math" panose="02040503050406030204" pitchFamily="18" charset="0"/>
                          </a:rPr>
                          <m:t>𝑇</m:t>
                        </m:r>
                      </m:sup>
                    </m:sSubSup>
                  </m:oMath>
                </a14:m>
                <a:r>
                  <a:rPr lang="it-IT" sz="1600" dirty="0"/>
                  <a:t> </a:t>
                </a:r>
                <a:r>
                  <a:rPr lang="it-IT" sz="1600" dirty="0" err="1"/>
                  <a:t>is</a:t>
                </a:r>
                <a:r>
                  <a:rPr lang="it-IT" sz="1600" dirty="0"/>
                  <a:t> the </a:t>
                </a:r>
                <a:r>
                  <a:rPr lang="it-IT" sz="1600" dirty="0" err="1"/>
                  <a:t>antisymmetric</a:t>
                </a:r>
                <a:r>
                  <a:rPr lang="it-IT" sz="1600" dirty="0"/>
                  <a:t> weight </a:t>
                </a:r>
                <a:r>
                  <a:rPr lang="it-IT" sz="1600" dirty="0" err="1"/>
                  <a:t>matrix</a:t>
                </a:r>
                <a:r>
                  <a:rPr lang="it-IT" sz="1600" dirty="0"/>
                  <a:t> </a:t>
                </a:r>
                <a:r>
                  <a:rPr lang="it-IT" sz="1600" dirty="0" err="1"/>
                  <a:t>that</a:t>
                </a:r>
                <a:r>
                  <a:rPr lang="it-IT" sz="1600" dirty="0"/>
                  <a:t> make the </a:t>
                </a:r>
                <a:r>
                  <a:rPr lang="it-IT" sz="1600" dirty="0" err="1"/>
                  <a:t>critical</a:t>
                </a:r>
                <a:r>
                  <a:rPr lang="it-IT" sz="1600" dirty="0"/>
                  <a:t> </a:t>
                </a:r>
                <a:r>
                  <a:rPr lang="it-IT" sz="1600" dirty="0" err="1"/>
                  <a:t>criterion</a:t>
                </a:r>
                <a:r>
                  <a:rPr lang="it-IT" sz="1600" dirty="0"/>
                  <a:t> </a:t>
                </a:r>
                <a:r>
                  <a:rPr lang="it-IT" sz="1600" dirty="0" err="1"/>
                  <a:t>satisfied</a:t>
                </a:r>
                <a:endParaRPr lang="it-IT" sz="1600" dirty="0"/>
              </a:p>
              <a:p>
                <a14:m>
                  <m:oMath xmlns:m="http://schemas.openxmlformats.org/officeDocument/2006/math">
                    <m:r>
                      <a:rPr lang="en-US" sz="1600" i="1">
                        <a:latin typeface="Cambria Math" panose="02040503050406030204" pitchFamily="18" charset="0"/>
                      </a:rPr>
                      <m:t>−</m:t>
                    </m:r>
                    <m:r>
                      <a:rPr lang="en-US" sz="1600" i="1">
                        <a:latin typeface="Cambria Math" panose="02040503050406030204" pitchFamily="18" charset="0"/>
                      </a:rPr>
                      <m:t>𝛾</m:t>
                    </m:r>
                    <m:r>
                      <a:rPr lang="en-US" sz="1600" i="1">
                        <a:latin typeface="Cambria Math" panose="02040503050406030204" pitchFamily="18" charset="0"/>
                      </a:rPr>
                      <m:t>1</m:t>
                    </m:r>
                  </m:oMath>
                </a14:m>
                <a:r>
                  <a:rPr lang="it-IT" sz="1600" dirty="0"/>
                  <a:t> </a:t>
                </a:r>
                <a:r>
                  <a:rPr lang="it-IT" sz="1600" dirty="0" err="1"/>
                  <a:t>is</a:t>
                </a:r>
                <a:r>
                  <a:rPr lang="it-IT" sz="1600" dirty="0"/>
                  <a:t> </a:t>
                </a:r>
                <a:r>
                  <a:rPr lang="it-IT" sz="1600" dirty="0" err="1"/>
                  <a:t>required</a:t>
                </a:r>
                <a:r>
                  <a:rPr lang="it-IT" sz="1600" dirty="0"/>
                  <a:t> to make the </a:t>
                </a:r>
                <a:r>
                  <a:rPr lang="it-IT" sz="1600" dirty="0" err="1"/>
                  <a:t>discretized</a:t>
                </a:r>
                <a:r>
                  <a:rPr lang="it-IT" sz="1600" dirty="0"/>
                  <a:t> ode </a:t>
                </a:r>
                <a:r>
                  <a:rPr lang="it-IT" sz="1600" dirty="0" err="1"/>
                  <a:t>stable</a:t>
                </a:r>
                <a:r>
                  <a:rPr lang="it-IT" sz="1600" dirty="0"/>
                  <a:t> – a </a:t>
                </a:r>
                <a:r>
                  <a:rPr lang="it-IT" sz="1600" dirty="0" err="1"/>
                  <a:t>stable</a:t>
                </a:r>
                <a:r>
                  <a:rPr lang="it-IT" sz="1600" dirty="0"/>
                  <a:t> ode </a:t>
                </a:r>
                <a:r>
                  <a:rPr lang="it-IT" sz="1600" dirty="0" err="1"/>
                  <a:t>doesn’t</a:t>
                </a:r>
                <a:r>
                  <a:rPr lang="it-IT" sz="1600" dirty="0"/>
                  <a:t> </a:t>
                </a:r>
                <a:r>
                  <a:rPr lang="it-IT" sz="1600" dirty="0" err="1"/>
                  <a:t>necessary</a:t>
                </a:r>
                <a:r>
                  <a:rPr lang="it-IT" sz="1600" dirty="0"/>
                  <a:t> </a:t>
                </a:r>
                <a:r>
                  <a:rPr lang="it-IT" sz="1600" dirty="0" err="1"/>
                  <a:t>imply</a:t>
                </a:r>
                <a:r>
                  <a:rPr lang="it-IT" sz="1600" dirty="0"/>
                  <a:t> a </a:t>
                </a:r>
                <a:r>
                  <a:rPr lang="it-IT" sz="1600" dirty="0" err="1"/>
                  <a:t>stable</a:t>
                </a:r>
                <a:r>
                  <a:rPr lang="it-IT" sz="1600" dirty="0"/>
                  <a:t> </a:t>
                </a:r>
                <a:r>
                  <a:rPr lang="it-IT" sz="1600" dirty="0" err="1"/>
                  <a:t>discretized</a:t>
                </a:r>
                <a:r>
                  <a:rPr lang="it-IT" sz="1600" dirty="0"/>
                  <a:t> </a:t>
                </a:r>
                <a:r>
                  <a:rPr lang="it-IT" sz="1600" dirty="0" err="1"/>
                  <a:t>version</a:t>
                </a:r>
                <a:endParaRPr lang="it-IT" sz="1600" dirty="0"/>
              </a:p>
              <a:p>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𝑡</m:t>
                        </m:r>
                      </m:sub>
                    </m:sSub>
                  </m:oMath>
                </a14:m>
                <a:r>
                  <a:rPr lang="it-IT" sz="1600" dirty="0"/>
                  <a:t> </a:t>
                </a:r>
                <a:r>
                  <a:rPr lang="it-IT" sz="1600" dirty="0" err="1"/>
                  <a:t>is</a:t>
                </a:r>
                <a:r>
                  <a:rPr lang="it-IT" sz="1600" dirty="0"/>
                  <a:t> the input gate and </a:t>
                </a:r>
                <a14:m>
                  <m:oMath xmlns:m="http://schemas.openxmlformats.org/officeDocument/2006/math">
                    <m:r>
                      <a:rPr lang="en-US" sz="1600" i="1">
                        <a:latin typeface="Cambria Math" panose="02040503050406030204" pitchFamily="18" charset="0"/>
                      </a:rPr>
                      <m:t>∗</m:t>
                    </m:r>
                  </m:oMath>
                </a14:m>
                <a:r>
                  <a:rPr lang="it-IT" sz="1600" dirty="0"/>
                  <a:t> </a:t>
                </a:r>
                <a:r>
                  <a:rPr lang="it-IT" sz="1600" dirty="0" err="1"/>
                  <a:t>is</a:t>
                </a:r>
                <a:r>
                  <a:rPr lang="it-IT" sz="1600" dirty="0"/>
                  <a:t> the </a:t>
                </a:r>
                <a:r>
                  <a:rPr lang="it-IT" sz="1600" dirty="0" err="1"/>
                  <a:t>hadamard</a:t>
                </a:r>
                <a:r>
                  <a:rPr lang="it-IT" sz="1600" dirty="0"/>
                  <a:t> product</a:t>
                </a:r>
              </a:p>
            </p:txBody>
          </p:sp>
        </mc:Choice>
        <mc:Fallback>
          <p:sp>
            <p:nvSpPr>
              <p:cNvPr id="3" name="Segnaposto contenuto 2">
                <a:extLst>
                  <a:ext uri="{FF2B5EF4-FFF2-40B4-BE49-F238E27FC236}">
                    <a16:creationId xmlns:a16="http://schemas.microsoft.com/office/drawing/2014/main" id="{A100039B-5977-69A6-F5D0-8040ABFD9FF1}"/>
                  </a:ext>
                </a:extLst>
              </p:cNvPr>
              <p:cNvSpPr>
                <a:spLocks noGrp="1" noRot="1" noChangeAspect="1" noMove="1" noResize="1" noEditPoints="1" noAdjustHandles="1" noChangeArrowheads="1" noChangeShapeType="1" noTextEdit="1"/>
              </p:cNvSpPr>
              <p:nvPr>
                <p:ph idx="1"/>
              </p:nvPr>
            </p:nvSpPr>
            <p:spPr>
              <a:xfrm>
                <a:off x="5633240" y="2109493"/>
                <a:ext cx="5920598" cy="3445399"/>
              </a:xfrm>
              <a:blipFill>
                <a:blip r:embed="rId2"/>
                <a:stretch>
                  <a:fillRect l="-412" r="-1236"/>
                </a:stretch>
              </a:blipFill>
            </p:spPr>
            <p:txBody>
              <a:bodyPr/>
              <a:lstStyle/>
              <a:p>
                <a:r>
                  <a:rPr lang="it-IT">
                    <a:noFill/>
                  </a:rPr>
                  <a:t> </a:t>
                </a:r>
              </a:p>
            </p:txBody>
          </p:sp>
        </mc:Fallback>
      </mc:AlternateContent>
      <p:cxnSp>
        <p:nvCxnSpPr>
          <p:cNvPr id="10" name="Straight Connector 9">
            <a:extLst>
              <a:ext uri="{FF2B5EF4-FFF2-40B4-BE49-F238E27FC236}">
                <a16:creationId xmlns:a16="http://schemas.microsoft.com/office/drawing/2014/main" id="{78F0A063-5253-8DF5-3B7B-12FE096705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50816" y="3764346"/>
            <a:ext cx="402336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001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53615EE-C559-4E03-999B-5477F1626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5060DAC-B9B6-74FC-59A9-E66DBC06B6CB}"/>
              </a:ext>
            </a:extLst>
          </p:cNvPr>
          <p:cNvSpPr>
            <a:spLocks noGrp="1"/>
          </p:cNvSpPr>
          <p:nvPr>
            <p:ph type="title"/>
          </p:nvPr>
        </p:nvSpPr>
        <p:spPr>
          <a:xfrm>
            <a:off x="700088" y="909637"/>
            <a:ext cx="5958216" cy="1316736"/>
          </a:xfrm>
        </p:spPr>
        <p:txBody>
          <a:bodyPr>
            <a:normAutofit/>
          </a:bodyPr>
          <a:lstStyle/>
          <a:p>
            <a:r>
              <a:rPr lang="en-US" dirty="0"/>
              <a:t>Experiment: </a:t>
            </a:r>
            <a:r>
              <a:rPr lang="it-IT" dirty="0"/>
              <a:t>NOISE PADDED CIFAR-10</a:t>
            </a:r>
          </a:p>
        </p:txBody>
      </p:sp>
      <p:cxnSp>
        <p:nvCxnSpPr>
          <p:cNvPr id="19" name="Straight Connector 18">
            <a:extLst>
              <a:ext uri="{FF2B5EF4-FFF2-40B4-BE49-F238E27FC236}">
                <a16:creationId xmlns:a16="http://schemas.microsoft.com/office/drawing/2014/main" id="{799A8EBD-049C-48E6-97ED-C9102D78FC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2376"/>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AD6109A-80C1-C628-D8F6-DA55064CA11B}"/>
                  </a:ext>
                </a:extLst>
              </p:cNvPr>
              <p:cNvSpPr>
                <a:spLocks noGrp="1"/>
              </p:cNvSpPr>
              <p:nvPr>
                <p:ph idx="1"/>
              </p:nvPr>
            </p:nvSpPr>
            <p:spPr>
              <a:xfrm>
                <a:off x="700088" y="2235252"/>
                <a:ext cx="5958216" cy="3966766"/>
              </a:xfrm>
            </p:spPr>
            <p:txBody>
              <a:bodyPr>
                <a:normAutofit fontScale="85000" lnSpcReduction="20000"/>
              </a:bodyPr>
              <a:lstStyle/>
              <a:p>
                <a:r>
                  <a:rPr lang="en-US" dirty="0"/>
                  <a:t>Authors inputted each row of a CIFAR-10 image at every time step. After the first 32 time steps, they inputted independent standard Gaussian noise for the remaining time steps. The total number of time steps is set to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=1000</m:t>
                    </m:r>
                    <m:r>
                      <a:rPr lang="en-US" b="0" i="0" smtClean="0">
                        <a:latin typeface="Cambria Math" panose="02040503050406030204" pitchFamily="18" charset="0"/>
                      </a:rPr>
                      <m:t> </m:t>
                    </m:r>
                  </m:oMath>
                </a14:m>
                <a:r>
                  <a:rPr lang="it-IT" dirty="0"/>
                  <a:t>. </a:t>
                </a:r>
                <a:r>
                  <a:rPr lang="en-US" dirty="0"/>
                  <a:t>In other words, only the </a:t>
                </a:r>
                <a:r>
                  <a:rPr lang="en-US" b="1" dirty="0"/>
                  <a:t>first 32 time steps of input contain salient information, all remaining 968 time steps are merely random noise</a:t>
                </a:r>
                <a:r>
                  <a:rPr lang="en-US" dirty="0"/>
                  <a:t>. For a model to correctly classify an input image, </a:t>
                </a:r>
                <a:r>
                  <a:rPr lang="en-US" b="1" dirty="0"/>
                  <a:t>it has to remember the information from a long time ago</a:t>
                </a:r>
                <a:r>
                  <a:rPr lang="en-US" dirty="0"/>
                  <a:t>. </a:t>
                </a:r>
              </a:p>
              <a:p>
                <a:r>
                  <a:rPr lang="en-US" dirty="0"/>
                  <a:t>An additional set of experiments varying the length of noise padding was performed. In the graph we can visualizes the mean and standard deviation of the eigenvalues of the end-to-end Jacobian matrices. Unitary eigenvalues, i.e., mean close to 1 and standard deviation close to 0, indicate non-exploding and non-vanishing gradients</a:t>
                </a:r>
              </a:p>
              <a:p>
                <a:endParaRPr lang="en-US" dirty="0"/>
              </a:p>
              <a:p>
                <a:endParaRPr lang="en-US" dirty="0"/>
              </a:p>
              <a:p>
                <a:endParaRPr lang="it-IT" dirty="0"/>
              </a:p>
            </p:txBody>
          </p:sp>
        </mc:Choice>
        <mc:Fallback xmlns="">
          <p:sp>
            <p:nvSpPr>
              <p:cNvPr id="3" name="Segnaposto contenuto 2">
                <a:extLst>
                  <a:ext uri="{FF2B5EF4-FFF2-40B4-BE49-F238E27FC236}">
                    <a16:creationId xmlns:a16="http://schemas.microsoft.com/office/drawing/2014/main" id="{1AD6109A-80C1-C628-D8F6-DA55064CA11B}"/>
                  </a:ext>
                </a:extLst>
              </p:cNvPr>
              <p:cNvSpPr>
                <a:spLocks noGrp="1" noRot="1" noChangeAspect="1" noMove="1" noResize="1" noEditPoints="1" noAdjustHandles="1" noChangeArrowheads="1" noChangeShapeType="1" noTextEdit="1"/>
              </p:cNvSpPr>
              <p:nvPr>
                <p:ph idx="1"/>
              </p:nvPr>
            </p:nvSpPr>
            <p:spPr>
              <a:xfrm>
                <a:off x="700088" y="2235252"/>
                <a:ext cx="5958216" cy="3966766"/>
              </a:xfrm>
              <a:blipFill>
                <a:blip r:embed="rId2"/>
                <a:stretch>
                  <a:fillRect l="-512" t="-1231" r="-1126"/>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3F1D5CE1-A194-70F0-88A4-EFB136678BFF}"/>
              </a:ext>
            </a:extLst>
          </p:cNvPr>
          <p:cNvPicPr>
            <a:picLocks noChangeAspect="1"/>
          </p:cNvPicPr>
          <p:nvPr/>
        </p:nvPicPr>
        <p:blipFill>
          <a:blip r:embed="rId3"/>
          <a:stretch>
            <a:fillRect/>
          </a:stretch>
        </p:blipFill>
        <p:spPr>
          <a:xfrm>
            <a:off x="7315200" y="3079002"/>
            <a:ext cx="4076700" cy="2547936"/>
          </a:xfrm>
          <a:prstGeom prst="rect">
            <a:avLst/>
          </a:prstGeom>
        </p:spPr>
      </p:pic>
      <p:cxnSp>
        <p:nvCxnSpPr>
          <p:cNvPr id="21" name="Straight Connector 20">
            <a:extLst>
              <a:ext uri="{FF2B5EF4-FFF2-40B4-BE49-F238E27FC236}">
                <a16:creationId xmlns:a16="http://schemas.microsoft.com/office/drawing/2014/main" id="{07AB7C5C-C091-4C25-B1BD-93E2F6948C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8546"/>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magine 6">
            <a:extLst>
              <a:ext uri="{FF2B5EF4-FFF2-40B4-BE49-F238E27FC236}">
                <a16:creationId xmlns:a16="http://schemas.microsoft.com/office/drawing/2014/main" id="{CD240029-A03C-2541-8516-07115606BC81}"/>
              </a:ext>
            </a:extLst>
          </p:cNvPr>
          <p:cNvPicPr>
            <a:picLocks noChangeAspect="1"/>
          </p:cNvPicPr>
          <p:nvPr/>
        </p:nvPicPr>
        <p:blipFill>
          <a:blip r:embed="rId4"/>
          <a:stretch>
            <a:fillRect/>
          </a:stretch>
        </p:blipFill>
        <p:spPr>
          <a:xfrm>
            <a:off x="7462104" y="1313977"/>
            <a:ext cx="4076700" cy="866298"/>
          </a:xfrm>
          <a:prstGeom prst="rect">
            <a:avLst/>
          </a:prstGeom>
        </p:spPr>
      </p:pic>
    </p:spTree>
    <p:extLst>
      <p:ext uri="{BB962C8B-B14F-4D97-AF65-F5344CB8AC3E}">
        <p14:creationId xmlns:p14="http://schemas.microsoft.com/office/powerpoint/2010/main" val="1884967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1198235-6592-5095-BBF3-9BD183DE278A}"/>
              </a:ext>
            </a:extLst>
          </p:cNvPr>
          <p:cNvSpPr>
            <a:spLocks noGrp="1"/>
          </p:cNvSpPr>
          <p:nvPr>
            <p:ph type="title"/>
          </p:nvPr>
        </p:nvSpPr>
        <p:spPr>
          <a:xfrm>
            <a:off x="704088" y="914400"/>
            <a:ext cx="3914776" cy="3977269"/>
          </a:xfrm>
        </p:spPr>
        <p:txBody>
          <a:bodyPr>
            <a:normAutofit/>
          </a:bodyPr>
          <a:lstStyle/>
          <a:p>
            <a:r>
              <a:rPr lang="en-US" dirty="0"/>
              <a:t>Conclusion</a:t>
            </a:r>
            <a:endParaRPr lang="it-IT" dirty="0"/>
          </a:p>
        </p:txBody>
      </p:sp>
      <p:cxnSp>
        <p:nvCxnSpPr>
          <p:cNvPr id="14" name="Straight Connector 10">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5" name="Segnaposto contenuto 2">
            <a:extLst>
              <a:ext uri="{FF2B5EF4-FFF2-40B4-BE49-F238E27FC236}">
                <a16:creationId xmlns:a16="http://schemas.microsoft.com/office/drawing/2014/main" id="{0036096B-95ED-52B0-3E76-F27829628626}"/>
              </a:ext>
            </a:extLst>
          </p:cNvPr>
          <p:cNvGraphicFramePr>
            <a:graphicFrameLocks noGrp="1"/>
          </p:cNvGraphicFramePr>
          <p:nvPr>
            <p:ph idx="1"/>
            <p:extLst>
              <p:ext uri="{D42A27DB-BD31-4B8C-83A1-F6EECF244321}">
                <p14:modId xmlns:p14="http://schemas.microsoft.com/office/powerpoint/2010/main" val="2952483833"/>
              </p:ext>
            </p:extLst>
          </p:nvPr>
        </p:nvGraphicFramePr>
        <p:xfrm>
          <a:off x="5219952" y="723900"/>
          <a:ext cx="6171948" cy="5499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9688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atto sul pavimento">
            <a:extLst>
              <a:ext uri="{FF2B5EF4-FFF2-40B4-BE49-F238E27FC236}">
                <a16:creationId xmlns:a16="http://schemas.microsoft.com/office/drawing/2014/main" id="{54FC31D7-A52B-841A-75AB-4176BF86A144}"/>
              </a:ext>
            </a:extLst>
          </p:cNvPr>
          <p:cNvPicPr>
            <a:picLocks noChangeAspect="1"/>
          </p:cNvPicPr>
          <p:nvPr/>
        </p:nvPicPr>
        <p:blipFill>
          <a:blip r:embed="rId2"/>
          <a:srcRect t="610" b="14484"/>
          <a:stretch>
            <a:fillRect/>
          </a:stretch>
        </p:blipFill>
        <p:spPr>
          <a:xfrm>
            <a:off x="20" y="10"/>
            <a:ext cx="12191980" cy="6857990"/>
          </a:xfrm>
          <a:prstGeom prst="rect">
            <a:avLst/>
          </a:prstGeom>
        </p:spPr>
      </p:pic>
      <p:sp>
        <p:nvSpPr>
          <p:cNvPr id="15" name="Rectangle 14">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1377A9B2-A0F3-9445-FFFD-6CBB67D48B9A}"/>
              </a:ext>
            </a:extLst>
          </p:cNvPr>
          <p:cNvSpPr>
            <a:spLocks noGrp="1"/>
          </p:cNvSpPr>
          <p:nvPr>
            <p:ph type="title"/>
          </p:nvPr>
        </p:nvSpPr>
        <p:spPr>
          <a:xfrm>
            <a:off x="704088" y="871759"/>
            <a:ext cx="5067300" cy="3497042"/>
          </a:xfrm>
        </p:spPr>
        <p:txBody>
          <a:bodyPr vert="horz" lIns="91440" tIns="45720" rIns="91440" bIns="45720" rtlCol="0" anchor="t">
            <a:normAutofit/>
          </a:bodyPr>
          <a:lstStyle/>
          <a:p>
            <a:r>
              <a:rPr lang="en-US" sz="5400" dirty="0">
                <a:solidFill>
                  <a:srgbClr val="FFFFFF"/>
                </a:solidFill>
              </a:rPr>
              <a:t>Thanks for your attention</a:t>
            </a:r>
          </a:p>
        </p:txBody>
      </p:sp>
      <p:cxnSp>
        <p:nvCxnSpPr>
          <p:cNvPr id="17"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4869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178</TotalTime>
  <Words>619</Words>
  <Application>Microsoft Office PowerPoint</Application>
  <PresentationFormat>Widescreen</PresentationFormat>
  <Paragraphs>32</Paragraphs>
  <Slides>8</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8</vt:i4>
      </vt:variant>
    </vt:vector>
  </HeadingPairs>
  <TitlesOfParts>
    <vt:vector size="14" baseType="lpstr">
      <vt:lpstr>Arial</vt:lpstr>
      <vt:lpstr>Bierstadt</vt:lpstr>
      <vt:lpstr>Calisto MT</vt:lpstr>
      <vt:lpstr>Cambria Math</vt:lpstr>
      <vt:lpstr>Univers Condensed</vt:lpstr>
      <vt:lpstr>ChronicleVTI</vt:lpstr>
      <vt:lpstr>ANTISYMMETRICRNN: A DYNAMICAL SYSTEM VIEW ON RECURRENT NEURAL NETWORKS</vt:lpstr>
      <vt:lpstr>Introduction</vt:lpstr>
      <vt:lpstr>RNN-ODE Connection</vt:lpstr>
      <vt:lpstr> Mathematical pills</vt:lpstr>
      <vt:lpstr>Full model description</vt:lpstr>
      <vt:lpstr>Experiment: NOISE PADDED CIFAR-10</vt:lpstr>
      <vt:lpstr>Conclusion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Luca Palumbo</dc:creator>
  <cp:lastModifiedBy>Luca Palumbo</cp:lastModifiedBy>
  <cp:revision>3</cp:revision>
  <dcterms:created xsi:type="dcterms:W3CDTF">2025-06-15T13:51:22Z</dcterms:created>
  <dcterms:modified xsi:type="dcterms:W3CDTF">2025-06-18T22:50:53Z</dcterms:modified>
</cp:coreProperties>
</file>