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91" r:id="rId21"/>
    <p:sldId id="292" r:id="rId22"/>
    <p:sldId id="268" r:id="rId23"/>
    <p:sldId id="269" r:id="rId24"/>
    <p:sldId id="270" r:id="rId25"/>
    <p:sldId id="293" r:id="rId26"/>
    <p:sldId id="272" r:id="rId27"/>
    <p:sldId id="302" r:id="rId28"/>
    <p:sldId id="271" r:id="rId29"/>
    <p:sldId id="273" r:id="rId30"/>
    <p:sldId id="294" r:id="rId31"/>
    <p:sldId id="276" r:id="rId32"/>
    <p:sldId id="277" r:id="rId33"/>
    <p:sldId id="278" r:id="rId34"/>
    <p:sldId id="299" r:id="rId35"/>
    <p:sldId id="296" r:id="rId36"/>
    <p:sldId id="279" r:id="rId37"/>
    <p:sldId id="280" r:id="rId38"/>
    <p:sldId id="301" r:id="rId39"/>
    <p:sldId id="297" r:id="rId40"/>
    <p:sldId id="298" r:id="rId41"/>
    <p:sldId id="300" r:id="rId4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72" y="3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56645-793A-43C0-9EC5-552742414B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A83634-65F9-496C-AD9D-6C5AE47D043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534197-11B6-46DF-99E2-90F40B52D8E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055AF6-6919-4F3D-A86E-8F94AC4F393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1171D26-C4A5-45A5-A489-D4C18C2247C5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‹N›</a:t>
            </a:fld>
            <a:endParaRPr lang="it-IT" sz="1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82270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699ABC-39FB-49B5-A1E4-1A6868288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57DA9C-90B7-42BE-AFFF-5B19E15FBF2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DF054C4D-CC9E-4336-930E-1C4ADCF440C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CCC86C-2FB0-4A14-8D1D-57A97E0F4D7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9A2D2F-10F1-497F-8593-61311E5424D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1A030-9485-4A28-92F1-774A9DD36D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AE824CD-97DE-490D-858C-2302B48752EE}" type="slidenum">
              <a:rPr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03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99BC3C-DB5A-4D2F-9619-BB378492C0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743944-9DB1-4604-8A0D-FBCB572260AF}" type="slidenum">
              <a:rPr/>
              <a:pPr lvl="0"/>
              <a:t>1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4646FA-727E-4A88-8132-092BC84ACF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5093C8C-4806-4797-9B7C-A25BDCD0E8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B7E5E8-F71B-4AF5-A242-E83AA3C457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5A9957-7393-4A7C-B987-F337EA7FA5A2}" type="slidenum">
              <a:rPr/>
              <a:pPr lvl="0"/>
              <a:t>22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F15EDC4-139B-471A-B9E9-1E630C81A0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E4B0E0F-AAD1-430A-BE51-7907AE82D7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5C20-BD77-4BDA-A320-E8BFECAD5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772DBC-16A9-4538-BD96-6628CD89D047}" type="slidenum">
              <a:rPr/>
              <a:pPr lvl="0"/>
              <a:t>23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EF3C06-6619-45E8-AD17-4B44324477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2292B2-5EA1-4D43-9FAA-E8A463CAD7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C7366-4F5D-4DA7-9410-C34EB7EAE8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132616-6953-4894-80F0-DB6BE442FDBF}" type="slidenum">
              <a:rPr/>
              <a:pPr lvl="0"/>
              <a:t>24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516468D-2170-4E7C-B18D-1F971A2F55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0A714C-DFCF-4FBA-9C23-E03B182FC7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E3E6ED-B753-431E-861E-3E793810F2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C507AC-3377-415C-8090-859F6C0F696C}" type="slidenum">
              <a:rPr/>
              <a:pPr lvl="0"/>
              <a:t>26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4A15C85-E0A9-4124-A0FD-7935E33E5A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CE2A95C-CA5E-4608-BB1F-FB72886BA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40C17B-EDE9-4D77-AB66-AD92D11117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DC2586C-A0FA-436C-B9A6-585F59850276}" type="slidenum">
              <a:rPr/>
              <a:pPr lvl="0"/>
              <a:t>28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F7ED7CE-24D8-45A5-A71B-6CF1EFE4B4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4DDCFF-7B0B-4662-ADD0-36AD6E26EE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FF516E-1743-4A2D-AC51-467FAE5FD5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184135-8985-44A5-8C39-B29EDCA47CF9}" type="slidenum">
              <a:rPr/>
              <a:pPr lvl="0"/>
              <a:t>29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DBC2B0-C38B-4449-8A22-2693207C28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B023BC-1AEC-4997-A388-9448709DDD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B07EDD-066D-4E3A-A44F-27E33A04D8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25AE22-98C9-42B7-8B65-8DCB7D637DF9}" type="slidenum">
              <a:rPr/>
              <a:pPr lvl="0"/>
              <a:t>31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A1070D-D519-4BD0-8D42-05A72FB66D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0F201A0-9A03-4435-B17D-4638878673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BDBFFB-8DE4-44EA-935C-4CDBA89B4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EF4969-EE30-4CDE-AD81-8A413BFFB9CA}" type="slidenum">
              <a:rPr/>
              <a:pPr lvl="0"/>
              <a:t>32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FEC8386-1CC4-417C-9A16-4B10E6FC61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B364B7-0DDF-4FF1-91DB-C33C40F326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F256A4-62D6-4AC2-B076-63A3C5ADF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21344E-59DA-445E-B10B-E7E23658CA8F}" type="slidenum">
              <a:rPr/>
              <a:pPr lvl="0"/>
              <a:t>33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354467-3C10-4BA5-899B-02FC35CC33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5BB8B0-4FA0-40CE-A7E2-FD701DA4CD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FD5AD5-5E59-4EF7-A98A-69BA246871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B55252-6D71-4FA0-B6E8-91CF6A094490}" type="slidenum">
              <a:rPr/>
              <a:pPr lvl="0"/>
              <a:t>36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DA71B2-8600-4B88-BF12-9657119AAB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F07D16-35D8-4658-92D1-6DC9F6BAE7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1A4F04-8819-4FBC-91B7-F83B8B3100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C14694-74C8-457B-A788-3A37336432B8}" type="slidenum">
              <a:rPr/>
              <a:pPr lvl="0"/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7E494C-A704-4C84-87E9-44DDE71981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A3E37A-3983-4A2D-A9F1-DA304F21F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E6FE7A-1953-45D8-AA86-723866A3C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804D97-7582-4A85-987F-428FF4D35DC9}" type="slidenum">
              <a:rPr/>
              <a:pPr lvl="0"/>
              <a:t>37</a:t>
            </a:fld>
            <a:endParaRPr 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E2FAA5-62F3-48FF-B4C1-74B31948CF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FBF4FD7-3167-40C9-BEDC-B0EDACD85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AE824CD-97DE-490D-858C-2302B48752EE}" type="slidenum">
              <a:rPr lang="it-IT" smtClean="0"/>
              <a:pPr lvl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153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62C5FE-37B6-4C1A-8F6D-DA67CA2987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33284E-4A85-4A82-80A6-CA67053A43CD}" type="slidenum">
              <a:rPr/>
              <a:pPr lvl="0"/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6774B3-E62E-4A0D-9E15-E988F744E2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F9465D7-47DC-4F0F-ACF8-6493038DEC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976322-1068-4DC5-B834-F9643C3146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EB3A20-1140-4BED-AC83-A32C3A114B86}" type="slidenum">
              <a:rPr/>
              <a:pPr lvl="0"/>
              <a:t>4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70A9C6-401D-474F-9901-A488760DB0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CAE38-02C6-41C3-A0F2-7908B00FED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68A3E1-D429-40BC-94B3-9B5FBB8AB9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74CC77-EF62-45E5-B4CE-513F2B7E5CA1}" type="slidenum">
              <a:rPr/>
              <a:pPr lvl="0"/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A7D532-9A30-4D9D-AD0A-1E6F1DD0B8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70AF128-1172-4A0D-A541-0E65EDC032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0CF9BD-3EE5-4744-8FDC-67A0D6543D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E85A6C-DFDE-4003-A8AC-A1315DF285C8}" type="slidenum">
              <a:rPr/>
              <a:pPr lvl="0"/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D64E5E-483C-49EA-B5B9-2599EA85F1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E91E19-B74A-4DE9-ABCC-6F1B20A099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8E051D-64B7-43C7-845F-AF1114E8D5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B7E3C4-22A8-4095-A645-1032E66AF5BF}" type="slidenum">
              <a:rPr/>
              <a:pPr lvl="0"/>
              <a:t>7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3598A7C-D0FD-4F0B-93ED-AF03C8B1D3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C5A395-57B7-42E9-AA80-458E38CEE1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F88588-CD81-479B-B756-F6A02B87D5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C3D7FB-479B-4BBE-B02C-8FC2EA0FAA55}" type="slidenum">
              <a:rPr/>
              <a:pPr lvl="0"/>
              <a:t>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B1DDA2-4825-430B-B7AE-116676FF6E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612AAE-D7D3-4FD4-9949-13F948B61B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83A651-4186-40F2-85F8-4148F1B4B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28CD5B-353A-4771-B97C-41E61BC1D8CD}" type="slidenum">
              <a:rPr/>
              <a:pPr lvl="0"/>
              <a:t>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48904C3-D6B6-470B-90C7-90B3C89BE2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42266C-5896-407E-B954-E05B9C4387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3989" y="3401484"/>
            <a:ext cx="9084147" cy="3642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724" y="1091953"/>
            <a:ext cx="8808147" cy="1658812"/>
          </a:xfrm>
          <a:effectLst/>
        </p:spPr>
        <p:txBody>
          <a:bodyPr anchor="b">
            <a:normAutofit/>
          </a:bodyPr>
          <a:lstStyle>
            <a:lvl1pPr>
              <a:defRPr sz="3968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24" y="2750765"/>
            <a:ext cx="8808147" cy="650720"/>
          </a:xfrm>
        </p:spPr>
        <p:txBody>
          <a:bodyPr anchor="t">
            <a:normAutofit/>
          </a:bodyPr>
          <a:lstStyle>
            <a:lvl1pPr marL="0" indent="0" algn="l">
              <a:buNone/>
              <a:defRPr sz="1764" cap="all">
                <a:solidFill>
                  <a:schemeClr val="accent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fld id="{822DE584-B948-4F64-9A0C-5DBAD65B6005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851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8CB853-E7DE-449C-B1D9-F6D72BD7DFB6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38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308453" y="661086"/>
            <a:ext cx="2268140" cy="6412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744862"/>
            <a:ext cx="1657089" cy="571337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724" y="744862"/>
            <a:ext cx="6528824" cy="5713378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6175" y="6565537"/>
            <a:ext cx="1044743" cy="40248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24" y="6560769"/>
            <a:ext cx="6528824" cy="402483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fld id="{F9861399-4D50-46D9-BF31-E9333A803619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33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24" y="2455961"/>
            <a:ext cx="8808147" cy="40022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DE914-FE2C-436E-AC9F-7EF8F240659E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8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99012" y="5668073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25" y="3347259"/>
            <a:ext cx="8808146" cy="1658812"/>
          </a:xfrm>
        </p:spPr>
        <p:txBody>
          <a:bodyPr anchor="b">
            <a:normAutofit/>
          </a:bodyPr>
          <a:lstStyle>
            <a:lvl1pPr algn="l">
              <a:defRPr sz="3968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725" y="5006071"/>
            <a:ext cx="8808146" cy="66200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accent2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fld id="{6F045E6E-B15B-4ED7-8EB6-FD6F27C5C5CF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29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724" y="2455960"/>
            <a:ext cx="4298958" cy="400476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945" y="2455961"/>
            <a:ext cx="4307926" cy="400476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3DE4A5-6A8B-416C-A62B-0E4DA507032A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63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097" y="2455961"/>
            <a:ext cx="3961584" cy="635222"/>
          </a:xfrm>
        </p:spPr>
        <p:txBody>
          <a:bodyPr anchor="b">
            <a:noAutofit/>
          </a:bodyPr>
          <a:lstStyle>
            <a:lvl1pPr marL="0" indent="0">
              <a:buNone/>
              <a:defRPr sz="2425" b="0">
                <a:solidFill>
                  <a:schemeClr val="accent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724" y="3225430"/>
            <a:ext cx="4298958" cy="323529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8318" y="2455961"/>
            <a:ext cx="3970552" cy="635222"/>
          </a:xfrm>
        </p:spPr>
        <p:txBody>
          <a:bodyPr anchor="b">
            <a:noAutofit/>
          </a:bodyPr>
          <a:lstStyle>
            <a:lvl1pPr marL="0" indent="0">
              <a:buNone/>
              <a:defRPr sz="2425" b="0">
                <a:solidFill>
                  <a:schemeClr val="accent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5" y="3225430"/>
            <a:ext cx="4307926" cy="323529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28726-82FB-4379-96A4-A9DA0947A9A7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068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93991" y="661086"/>
            <a:ext cx="9082602" cy="1387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3AE26D-9B0C-4221-86AF-9E1FDC35A0AF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2E54D-C43E-48E0-8721-AA04483E47C5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3021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99012" y="5668073"/>
            <a:ext cx="9082602" cy="14051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01" y="5800707"/>
            <a:ext cx="3898883" cy="760061"/>
          </a:xfrm>
        </p:spPr>
        <p:txBody>
          <a:bodyPr anchor="ctr"/>
          <a:lstStyle>
            <a:lvl1pPr algn="l">
              <a:defRPr sz="2205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4" y="662712"/>
            <a:ext cx="9084469" cy="4635013"/>
          </a:xfrm>
        </p:spPr>
        <p:txBody>
          <a:bodyPr anchor="ctr">
            <a:normAutofit/>
          </a:bodyPr>
          <a:lstStyle>
            <a:lvl1pPr>
              <a:defRPr sz="2205">
                <a:solidFill>
                  <a:schemeClr val="tx2"/>
                </a:solidFill>
              </a:defRPr>
            </a:lvl1pPr>
            <a:lvl2pPr>
              <a:defRPr sz="1984">
                <a:solidFill>
                  <a:schemeClr val="tx2"/>
                </a:solidFill>
              </a:defRPr>
            </a:lvl2pPr>
            <a:lvl3pPr>
              <a:defRPr sz="1764">
                <a:solidFill>
                  <a:schemeClr val="tx2"/>
                </a:solidFill>
              </a:defRPr>
            </a:lvl3pPr>
            <a:lvl4pPr>
              <a:defRPr sz="1543">
                <a:solidFill>
                  <a:schemeClr val="tx2"/>
                </a:solidFill>
              </a:defRPr>
            </a:lvl4pPr>
            <a:lvl5pPr>
              <a:defRPr sz="1543">
                <a:solidFill>
                  <a:schemeClr val="tx2"/>
                </a:solidFill>
              </a:defRPr>
            </a:lvl5pPr>
            <a:lvl6pPr>
              <a:defRPr sz="1543">
                <a:solidFill>
                  <a:schemeClr val="tx2"/>
                </a:solidFill>
              </a:defRPr>
            </a:lvl6pPr>
            <a:lvl7pPr>
              <a:defRPr sz="1543">
                <a:solidFill>
                  <a:schemeClr val="tx2"/>
                </a:solidFill>
              </a:defRPr>
            </a:lvl7pPr>
            <a:lvl8pPr>
              <a:defRPr sz="1543">
                <a:solidFill>
                  <a:schemeClr val="tx2"/>
                </a:solidFill>
              </a:defRPr>
            </a:lvl8pPr>
            <a:lvl9pPr>
              <a:defRPr sz="1543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6644" y="5800706"/>
            <a:ext cx="4702227" cy="760063"/>
          </a:xfrm>
        </p:spPr>
        <p:txBody>
          <a:bodyPr anchor="ctr">
            <a:normAutofit/>
          </a:bodyPr>
          <a:lstStyle>
            <a:lvl1pPr marL="0" indent="0" algn="r">
              <a:buNone/>
              <a:defRPr sz="1213">
                <a:solidFill>
                  <a:schemeClr val="bg1"/>
                </a:solidFill>
              </a:defRPr>
            </a:lvl1pPr>
            <a:lvl2pPr marL="503972" indent="0">
              <a:buNone/>
              <a:defRPr sz="121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fld id="{3311729C-08C7-45EE-B234-0555067D3CE2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47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24" y="5173592"/>
            <a:ext cx="8808147" cy="624724"/>
          </a:xfrm>
        </p:spPr>
        <p:txBody>
          <a:bodyPr anchor="b">
            <a:normAutofit/>
          </a:bodyPr>
          <a:lstStyle>
            <a:lvl1pPr algn="l">
              <a:defRPr sz="2646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992" y="661086"/>
            <a:ext cx="9082601" cy="39212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724" y="5798315"/>
            <a:ext cx="8808147" cy="659924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88C65B-F648-4FE7-820F-35138F54DDB1}" type="slidenum">
              <a:rPr lang="it-IT" smtClean="0"/>
              <a:pPr lv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4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724" y="757813"/>
            <a:ext cx="8808147" cy="1194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724" y="2455961"/>
            <a:ext cx="8808147" cy="400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8772" y="6565537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2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724" y="6560769"/>
            <a:ext cx="53694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 cap="all">
                <a:solidFill>
                  <a:schemeClr val="accent2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9483" y="6565537"/>
            <a:ext cx="8493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2"/>
                </a:solidFill>
              </a:defRPr>
            </a:lvl1pPr>
          </a:lstStyle>
          <a:p>
            <a:pPr lvl="0"/>
            <a:fld id="{F9861399-4D50-46D9-BF31-E9333A803619}" type="slidenum">
              <a:rPr lang="it-IT" smtClean="0"/>
              <a:pPr lvl="0"/>
              <a:t>‹N›</a:t>
            </a:fld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93990" y="486479"/>
            <a:ext cx="2998511" cy="119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88126" y="486479"/>
            <a:ext cx="2988469" cy="1190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546079" y="486479"/>
            <a:ext cx="2988469" cy="119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2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3972" rtl="0" eaLnBrk="1" latinLnBrk="0" hangingPunct="1">
        <a:spcBef>
          <a:spcPct val="0"/>
        </a:spcBef>
        <a:buNone/>
        <a:defRPr sz="3086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304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984" kern="1200">
          <a:solidFill>
            <a:schemeClr val="tx2"/>
          </a:solidFill>
          <a:latin typeface="+mn-lt"/>
          <a:ea typeface="+mn-ea"/>
          <a:cs typeface="+mn-cs"/>
        </a:defRPr>
      </a:lvl1pPr>
      <a:lvl2pPr marL="694449" indent="-337304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764" kern="1200">
          <a:solidFill>
            <a:schemeClr val="tx2"/>
          </a:solidFill>
          <a:latin typeface="+mn-lt"/>
          <a:ea typeface="+mn-ea"/>
          <a:cs typeface="+mn-cs"/>
        </a:defRPr>
      </a:lvl2pPr>
      <a:lvl3pPr marL="992070" indent="-297621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543" kern="1200">
          <a:solidFill>
            <a:schemeClr val="tx2"/>
          </a:solidFill>
          <a:latin typeface="+mn-lt"/>
          <a:ea typeface="+mn-ea"/>
          <a:cs typeface="+mn-cs"/>
        </a:defRPr>
      </a:lvl3pPr>
      <a:lvl4pPr marL="1369057" indent="-257938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4pPr>
      <a:lvl5pPr marL="1765885" indent="-257938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5pPr>
      <a:lvl6pPr marL="209437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6pPr>
      <a:lvl7pPr marL="242506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7pPr>
      <a:lvl8pPr marL="275575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8pPr>
      <a:lvl9pPr marL="3086440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2"/>
        </a:buClr>
        <a:buSzPct val="92000"/>
        <a:buFont typeface="Wingdings 2" charset="2"/>
        <a:buChar char=""/>
        <a:defRPr sz="132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cdonalds/nutrition-facts?select=menu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04026-284A-4005-AB6E-43A1D16BF3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533" y="161713"/>
            <a:ext cx="9072563" cy="1262063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accent2"/>
                </a:solidFill>
              </a:rPr>
              <a:t>Nutrition Facts for Mc Donald's Menu</a:t>
            </a:r>
            <a:endParaRPr lang="it-IT" sz="3200" dirty="0">
              <a:solidFill>
                <a:schemeClr val="accen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01848B-F5FA-42AF-851B-002AE1F1D1C0}"/>
              </a:ext>
            </a:extLst>
          </p:cNvPr>
          <p:cNvSpPr txBox="1"/>
          <p:nvPr/>
        </p:nvSpPr>
        <p:spPr>
          <a:xfrm>
            <a:off x="2257217" y="1854923"/>
            <a:ext cx="5565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Simone Lima, Luca Panzeri,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Alessandro La Pietra, Giovanni Anello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EAADC2-E6CB-4F55-9FA4-97B4E2E42489}"/>
              </a:ext>
            </a:extLst>
          </p:cNvPr>
          <p:cNvSpPr txBox="1"/>
          <p:nvPr/>
        </p:nvSpPr>
        <p:spPr>
          <a:xfrm>
            <a:off x="3516704" y="3117067"/>
            <a:ext cx="304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Politecnico di Milano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25B49B-2DE0-4F69-9BD8-BD21C9EC7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8" y="4009879"/>
            <a:ext cx="1564275" cy="15398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1D069C-6B12-4DEB-ACA2-8FB1772AC516}"/>
              </a:ext>
            </a:extLst>
          </p:cNvPr>
          <p:cNvSpPr txBox="1"/>
          <p:nvPr/>
        </p:nvSpPr>
        <p:spPr>
          <a:xfrm>
            <a:off x="3472850" y="5980859"/>
            <a:ext cx="313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8 LUGLIO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F36985D-B4A8-41FE-ACD8-498C1D621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08" y="800158"/>
            <a:ext cx="5298115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77CD60B-23E5-45AD-8C27-0709F5406441}"/>
              </a:ext>
            </a:extLst>
          </p:cNvPr>
          <p:cNvCxnSpPr>
            <a:cxnSpLocks/>
          </p:cNvCxnSpPr>
          <p:nvPr/>
        </p:nvCxnSpPr>
        <p:spPr>
          <a:xfrm>
            <a:off x="3501736" y="800158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4ED67-5779-4619-848A-07F40FF2BD9B}"/>
              </a:ext>
            </a:extLst>
          </p:cNvPr>
          <p:cNvSpPr txBox="1"/>
          <p:nvPr/>
        </p:nvSpPr>
        <p:spPr>
          <a:xfrm>
            <a:off x="948094" y="3518227"/>
            <a:ext cx="1639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995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5796581-AAB4-4D21-A9A6-310EAB8B1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08" y="867367"/>
            <a:ext cx="5507693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3209BAC-E99C-4EAF-BCD9-81654FB3EF0A}"/>
              </a:ext>
            </a:extLst>
          </p:cNvPr>
          <p:cNvCxnSpPr>
            <a:cxnSpLocks/>
          </p:cNvCxnSpPr>
          <p:nvPr/>
        </p:nvCxnSpPr>
        <p:spPr>
          <a:xfrm>
            <a:off x="3512128" y="867368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1AC2B6-410B-4268-BFB0-074201786090}"/>
              </a:ext>
            </a:extLst>
          </p:cNvPr>
          <p:cNvSpPr txBox="1"/>
          <p:nvPr/>
        </p:nvSpPr>
        <p:spPr>
          <a:xfrm>
            <a:off x="1085851" y="3518227"/>
            <a:ext cx="1875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28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57A1D7C-8A95-493E-8651-84FFE7EF6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19" y="818977"/>
            <a:ext cx="5354614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5C52C41-A6DD-47B8-95E0-03F11BD11665}"/>
              </a:ext>
            </a:extLst>
          </p:cNvPr>
          <p:cNvCxnSpPr>
            <a:cxnSpLocks/>
          </p:cNvCxnSpPr>
          <p:nvPr/>
        </p:nvCxnSpPr>
        <p:spPr>
          <a:xfrm>
            <a:off x="3522518" y="818977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BE7CE5-C74E-4566-B252-D87586D1ED73}"/>
              </a:ext>
            </a:extLst>
          </p:cNvPr>
          <p:cNvSpPr txBox="1"/>
          <p:nvPr/>
        </p:nvSpPr>
        <p:spPr>
          <a:xfrm>
            <a:off x="1053731" y="3518227"/>
            <a:ext cx="1679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257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C3AABB5-1A97-4959-9F2C-DE9DF444F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79" y="908933"/>
            <a:ext cx="5374343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91A60D3-2B80-4156-9599-ADF5CE61452C}"/>
              </a:ext>
            </a:extLst>
          </p:cNvPr>
          <p:cNvCxnSpPr>
            <a:cxnSpLocks/>
          </p:cNvCxnSpPr>
          <p:nvPr/>
        </p:nvCxnSpPr>
        <p:spPr>
          <a:xfrm>
            <a:off x="3553691" y="908933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55C58F-CD5B-4874-8E38-3EFC82DF9E42}"/>
              </a:ext>
            </a:extLst>
          </p:cNvPr>
          <p:cNvSpPr txBox="1"/>
          <p:nvPr/>
        </p:nvSpPr>
        <p:spPr>
          <a:xfrm>
            <a:off x="1085851" y="3518227"/>
            <a:ext cx="1636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8032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5467D5-D2AD-46DF-9F99-C117B3E60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12" y="792175"/>
            <a:ext cx="5318241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4107B31-8093-48A7-A8FD-6B6B857490F6}"/>
              </a:ext>
            </a:extLst>
          </p:cNvPr>
          <p:cNvCxnSpPr>
            <a:cxnSpLocks/>
          </p:cNvCxnSpPr>
          <p:nvPr/>
        </p:nvCxnSpPr>
        <p:spPr>
          <a:xfrm>
            <a:off x="3522519" y="792175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C3D46C-EF5D-46FE-8F69-51C54FF660EE}"/>
              </a:ext>
            </a:extLst>
          </p:cNvPr>
          <p:cNvSpPr txBox="1"/>
          <p:nvPr/>
        </p:nvSpPr>
        <p:spPr>
          <a:xfrm>
            <a:off x="1117024" y="3518227"/>
            <a:ext cx="1678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0194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5D595C5-9CE5-4E50-9531-84659BE32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821430"/>
            <a:ext cx="5712524" cy="6395993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FEF9AFC-E9E1-48BB-A84E-4F833E43CC2A}"/>
              </a:ext>
            </a:extLst>
          </p:cNvPr>
          <p:cNvCxnSpPr>
            <a:cxnSpLocks/>
          </p:cNvCxnSpPr>
          <p:nvPr/>
        </p:nvCxnSpPr>
        <p:spPr>
          <a:xfrm>
            <a:off x="3522518" y="821430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2F1DE2-8F44-4335-A574-F2DE79918C3D}"/>
              </a:ext>
            </a:extLst>
          </p:cNvPr>
          <p:cNvSpPr txBox="1"/>
          <p:nvPr/>
        </p:nvSpPr>
        <p:spPr>
          <a:xfrm>
            <a:off x="1117023" y="3518227"/>
            <a:ext cx="1730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709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77E5F6B-2E15-47F4-BFDF-D8A275DE4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83" y="877760"/>
            <a:ext cx="5756543" cy="630291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81CAEA2-946B-42D2-AAF0-AB227E2CD7A5}"/>
              </a:ext>
            </a:extLst>
          </p:cNvPr>
          <p:cNvCxnSpPr>
            <a:cxnSpLocks/>
          </p:cNvCxnSpPr>
          <p:nvPr/>
        </p:nvCxnSpPr>
        <p:spPr>
          <a:xfrm>
            <a:off x="3522518" y="877760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881EC3-DE20-4553-BBEA-8C42D82F778E}"/>
              </a:ext>
            </a:extLst>
          </p:cNvPr>
          <p:cNvSpPr txBox="1"/>
          <p:nvPr/>
        </p:nvSpPr>
        <p:spPr>
          <a:xfrm>
            <a:off x="1168977" y="3518227"/>
            <a:ext cx="1626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529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5F89C5-B750-4924-B706-60A5E9B5D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69" y="831823"/>
            <a:ext cx="5761263" cy="630291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FE92354-0286-49C5-BD99-3DAF17EE56B9}"/>
              </a:ext>
            </a:extLst>
          </p:cNvPr>
          <p:cNvCxnSpPr>
            <a:cxnSpLocks/>
          </p:cNvCxnSpPr>
          <p:nvPr/>
        </p:nvCxnSpPr>
        <p:spPr>
          <a:xfrm>
            <a:off x="3532909" y="831822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618902-073D-4C43-912E-CF55D4A00825}"/>
              </a:ext>
            </a:extLst>
          </p:cNvPr>
          <p:cNvSpPr txBox="1"/>
          <p:nvPr/>
        </p:nvSpPr>
        <p:spPr>
          <a:xfrm>
            <a:off x="1179369" y="3518227"/>
            <a:ext cx="1761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0570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DB39C9B-FB43-421C-A0FA-28E78669A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92" y="850149"/>
            <a:ext cx="5795832" cy="639231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738FD38-2852-4D43-8EEA-841EEE9C9420}"/>
              </a:ext>
            </a:extLst>
          </p:cNvPr>
          <p:cNvCxnSpPr>
            <a:cxnSpLocks/>
          </p:cNvCxnSpPr>
          <p:nvPr/>
        </p:nvCxnSpPr>
        <p:spPr>
          <a:xfrm>
            <a:off x="3532909" y="850149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7D5712-A1D9-42AF-AA74-59CDC6B382F0}"/>
              </a:ext>
            </a:extLst>
          </p:cNvPr>
          <p:cNvSpPr txBox="1"/>
          <p:nvPr/>
        </p:nvSpPr>
        <p:spPr>
          <a:xfrm>
            <a:off x="1168977" y="3518227"/>
            <a:ext cx="1761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68365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B01957C-DA6C-4389-B080-17EF966EC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98" y="1013948"/>
            <a:ext cx="5982218" cy="6302917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CE95764-AC98-41F7-ABA1-EFF1AF942EB2}"/>
              </a:ext>
            </a:extLst>
          </p:cNvPr>
          <p:cNvCxnSpPr>
            <a:cxnSpLocks/>
          </p:cNvCxnSpPr>
          <p:nvPr/>
        </p:nvCxnSpPr>
        <p:spPr>
          <a:xfrm>
            <a:off x="3522518" y="1013949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3E0C1F-1905-4FD4-8ED7-0DAEEF1E9D2A}"/>
              </a:ext>
            </a:extLst>
          </p:cNvPr>
          <p:cNvSpPr txBox="1"/>
          <p:nvPr/>
        </p:nvSpPr>
        <p:spPr>
          <a:xfrm>
            <a:off x="1043305" y="3518227"/>
            <a:ext cx="1699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419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DCF700-DC32-4770-856A-50B244E0DE55}"/>
              </a:ext>
            </a:extLst>
          </p:cNvPr>
          <p:cNvSpPr txBox="1"/>
          <p:nvPr/>
        </p:nvSpPr>
        <p:spPr>
          <a:xfrm>
            <a:off x="2529058" y="856584"/>
            <a:ext cx="5022507" cy="57036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3200" cap="all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PRESENTAZIONE</a:t>
            </a:r>
            <a:r>
              <a:rPr lang="it-IT" sz="3200" b="0" i="0" strike="noStrike" kern="1200" cap="none" dirty="0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it-IT" sz="3200" cap="all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EA20F4-E7BA-4384-A3F1-306675EEB4B6}"/>
              </a:ext>
            </a:extLst>
          </p:cNvPr>
          <p:cNvSpPr txBox="1"/>
          <p:nvPr/>
        </p:nvSpPr>
        <p:spPr>
          <a:xfrm>
            <a:off x="1152000" y="3357720"/>
            <a:ext cx="7488000" cy="96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884AFD-2692-40A1-BF93-B7117E6F7B40}"/>
              </a:ext>
            </a:extLst>
          </p:cNvPr>
          <p:cNvSpPr txBox="1"/>
          <p:nvPr/>
        </p:nvSpPr>
        <p:spPr>
          <a:xfrm>
            <a:off x="4228283" y="1708432"/>
            <a:ext cx="975245" cy="732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Fonte: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CB4701-3E5D-4C6F-9DEA-E705D1B50154}"/>
              </a:ext>
            </a:extLst>
          </p:cNvPr>
          <p:cNvSpPr txBox="1"/>
          <p:nvPr/>
        </p:nvSpPr>
        <p:spPr>
          <a:xfrm>
            <a:off x="843970" y="2486827"/>
            <a:ext cx="8392680" cy="42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solidFill>
                  <a:srgbClr val="0070C0"/>
                </a:solidFill>
                <a:latin typeface="Liberation Sans" pitchFamily="18"/>
                <a:ea typeface="Microsoft YaHei" pitchFamily="2"/>
                <a:cs typeface="Arial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https://www.kaggle.com/mcdonalds/nutrition-facts?select=menu.csv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8EB347-FEBD-4F51-89E2-CAE2A2D5D67D}"/>
              </a:ext>
            </a:extLst>
          </p:cNvPr>
          <p:cNvSpPr txBox="1"/>
          <p:nvPr/>
        </p:nvSpPr>
        <p:spPr>
          <a:xfrm>
            <a:off x="1611338" y="3239880"/>
            <a:ext cx="6857944" cy="842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Il data set contiene informazioni sui valori nutrizionali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 ogni prodotto Mc </a:t>
            </a:r>
            <a:r>
              <a:rPr lang="it-IT" sz="2400" dirty="0" err="1"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onald’s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04D8758-F575-4781-B007-323BF01A6441}"/>
              </a:ext>
            </a:extLst>
          </p:cNvPr>
          <p:cNvSpPr txBox="1"/>
          <p:nvPr/>
        </p:nvSpPr>
        <p:spPr>
          <a:xfrm>
            <a:off x="2101624" y="4380821"/>
            <a:ext cx="5588752" cy="466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Sono stati analizzati 260 dati.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2BAE50-4F48-4226-8ECC-27A9196B44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11" y="904557"/>
            <a:ext cx="5691188" cy="6302917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1C00E-D967-40C0-BF53-3002CB42343A}"/>
              </a:ext>
            </a:extLst>
          </p:cNvPr>
          <p:cNvCxnSpPr>
            <a:cxnSpLocks/>
          </p:cNvCxnSpPr>
          <p:nvPr/>
        </p:nvCxnSpPr>
        <p:spPr>
          <a:xfrm>
            <a:off x="3512128" y="904558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3CE7D1-7469-4CC4-8658-D2759080D851}"/>
              </a:ext>
            </a:extLst>
          </p:cNvPr>
          <p:cNvSpPr txBox="1"/>
          <p:nvPr/>
        </p:nvSpPr>
        <p:spPr>
          <a:xfrm>
            <a:off x="954859" y="3794405"/>
            <a:ext cx="2363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6103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CEE1BCF-37AB-431F-BCA5-925478669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21" y="856977"/>
            <a:ext cx="5247397" cy="6302917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7BA07DE-7CFB-496D-B7EF-7B0F70E91642}"/>
              </a:ext>
            </a:extLst>
          </p:cNvPr>
          <p:cNvCxnSpPr>
            <a:cxnSpLocks/>
          </p:cNvCxnSpPr>
          <p:nvPr/>
        </p:nvCxnSpPr>
        <p:spPr>
          <a:xfrm>
            <a:off x="3512127" y="856978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C5D227-E32C-4FBE-84A1-3DC8D6DB15BE}"/>
              </a:ext>
            </a:extLst>
          </p:cNvPr>
          <p:cNvSpPr txBox="1"/>
          <p:nvPr/>
        </p:nvSpPr>
        <p:spPr>
          <a:xfrm>
            <a:off x="967807" y="3518227"/>
            <a:ext cx="1698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3740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B0905B-2996-407E-81EE-1F3C852DA1BA}"/>
              </a:ext>
            </a:extLst>
          </p:cNvPr>
          <p:cNvSpPr txBox="1"/>
          <p:nvPr/>
        </p:nvSpPr>
        <p:spPr>
          <a:xfrm>
            <a:off x="2266006" y="941684"/>
            <a:ext cx="5548612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MODELLO FINALE( DOPO STEPWISE )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B4BE05-BC0B-4ADD-86DF-9EFDD9C2D9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5676" y="1773521"/>
            <a:ext cx="4572648" cy="522995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A1D6D3-3E4B-4A9D-99BA-3B3216F537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5" y="1849583"/>
            <a:ext cx="5007311" cy="51538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AB8B48-B75D-4A69-9833-6C13A8D3B809}"/>
              </a:ext>
            </a:extLst>
          </p:cNvPr>
          <p:cNvSpPr txBox="1"/>
          <p:nvPr/>
        </p:nvSpPr>
        <p:spPr>
          <a:xfrm>
            <a:off x="3685560" y="974061"/>
            <a:ext cx="2709501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PUNTI INFLUENTI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62A313-134C-4BE2-A4F0-C70602F9EEFF}"/>
              </a:ext>
            </a:extLst>
          </p:cNvPr>
          <p:cNvSpPr txBox="1"/>
          <p:nvPr/>
        </p:nvSpPr>
        <p:spPr>
          <a:xfrm>
            <a:off x="4229428" y="1554967"/>
            <a:ext cx="1621767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Leverages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929129-0EFA-4A60-AE1D-5E541B9C60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0" y="2358033"/>
            <a:ext cx="4894840" cy="46980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A0A2D7-7C5D-47CC-9961-BBE95F0ED2DA}"/>
              </a:ext>
            </a:extLst>
          </p:cNvPr>
          <p:cNvSpPr txBox="1"/>
          <p:nvPr/>
        </p:nvSpPr>
        <p:spPr>
          <a:xfrm>
            <a:off x="5851195" y="3318172"/>
            <a:ext cx="334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Eliminando Leverages:</a:t>
            </a:r>
          </a:p>
        </p:txBody>
      </p:sp>
      <p:pic>
        <p:nvPicPr>
          <p:cNvPr id="8" name="Immagine 7" descr="Immagine che contiene screenshot, stanza, schermo, tavolo&#10;&#10;Descrizione generata automaticamente">
            <a:extLst>
              <a:ext uri="{FF2B5EF4-FFF2-40B4-BE49-F238E27FC236}">
                <a16:creationId xmlns:a16="http://schemas.microsoft.com/office/drawing/2014/main" id="{50ECF7DC-DACA-470A-8221-6ED5D4FE0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04" y="4063299"/>
            <a:ext cx="3345873" cy="10914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F50C90-A093-48F6-8894-51DE45478459}"/>
              </a:ext>
            </a:extLst>
          </p:cNvPr>
          <p:cNvSpPr txBox="1"/>
          <p:nvPr/>
        </p:nvSpPr>
        <p:spPr>
          <a:xfrm>
            <a:off x="3586876" y="1186734"/>
            <a:ext cx="3326594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Residui standardizzati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4C657C-8579-4A5F-AC2A-473BE1CA81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992821"/>
            <a:ext cx="4368125" cy="47654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FF5719-B707-40A0-8547-7B608779D33F}"/>
              </a:ext>
            </a:extLst>
          </p:cNvPr>
          <p:cNvSpPr txBox="1"/>
          <p:nvPr/>
        </p:nvSpPr>
        <p:spPr>
          <a:xfrm>
            <a:off x="5199175" y="3065375"/>
            <a:ext cx="436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Eliminando residui standardizzati:</a:t>
            </a:r>
          </a:p>
        </p:txBody>
      </p:sp>
      <p:pic>
        <p:nvPicPr>
          <p:cNvPr id="6" name="Immagine 5" descr="Immagine che contiene screenshot, stanza, schermo, tavolo&#10;&#10;Descrizione generata automaticamente">
            <a:extLst>
              <a:ext uri="{FF2B5EF4-FFF2-40B4-BE49-F238E27FC236}">
                <a16:creationId xmlns:a16="http://schemas.microsoft.com/office/drawing/2014/main" id="{9A494DE1-AC45-4F3E-B1D9-FBF704EA4E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01" y="3783140"/>
            <a:ext cx="3798676" cy="11847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81AB431-0D16-4504-A873-14157F6E8CBF}"/>
              </a:ext>
            </a:extLst>
          </p:cNvPr>
          <p:cNvSpPr/>
          <p:nvPr/>
        </p:nvSpPr>
        <p:spPr>
          <a:xfrm>
            <a:off x="3458244" y="910768"/>
            <a:ext cx="31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hangingPunct="0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Residui </a:t>
            </a:r>
            <a:r>
              <a:rPr lang="it-IT" sz="2800" dirty="0" err="1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studentizzati</a:t>
            </a:r>
            <a:endParaRPr lang="it-IT" sz="2800" dirty="0"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3CD2FA-E7C7-4079-88E1-A757E7B7B6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181" y="1932811"/>
            <a:ext cx="4811281" cy="471609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0183FF-F240-4E09-B2E6-ED3A5CE32D8A}"/>
              </a:ext>
            </a:extLst>
          </p:cNvPr>
          <p:cNvSpPr txBox="1"/>
          <p:nvPr/>
        </p:nvSpPr>
        <p:spPr>
          <a:xfrm>
            <a:off x="5507545" y="3034202"/>
            <a:ext cx="42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Eliminando residui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studentizzati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Immagine 5" descr="Immagine che contiene screenshot, vicino, stanza, schermo&#10;&#10;Descrizione generata automaticamente">
            <a:extLst>
              <a:ext uri="{FF2B5EF4-FFF2-40B4-BE49-F238E27FC236}">
                <a16:creationId xmlns:a16="http://schemas.microsoft.com/office/drawing/2014/main" id="{121A8E5C-A32D-4AD6-9C2B-A73D21D4E1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68" y="3779838"/>
            <a:ext cx="3574472" cy="13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CF5EBC-C5AE-40BA-8CBF-ACBE93C852C6}"/>
              </a:ext>
            </a:extLst>
          </p:cNvPr>
          <p:cNvSpPr txBox="1"/>
          <p:nvPr/>
        </p:nvSpPr>
        <p:spPr>
          <a:xfrm>
            <a:off x="3754010" y="1072102"/>
            <a:ext cx="2572604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Distanza di Cook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4642B4-0FFB-4D4B-BB49-E347620C60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778" y="1777536"/>
            <a:ext cx="4603534" cy="528828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659E1-BEEB-4170-AE96-6ECFABBFEBCC}"/>
              </a:ext>
            </a:extLst>
          </p:cNvPr>
          <p:cNvSpPr txBox="1"/>
          <p:nvPr/>
        </p:nvSpPr>
        <p:spPr>
          <a:xfrm>
            <a:off x="5673618" y="2629920"/>
            <a:ext cx="35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Eliminando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Cook’s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points:</a:t>
            </a:r>
          </a:p>
        </p:txBody>
      </p:sp>
      <p:pic>
        <p:nvPicPr>
          <p:cNvPr id="6" name="Immagine 5" descr="Immagine che contiene screenshot, tavolo, dilegno, stanza&#10;&#10;Descrizione generata automaticamente">
            <a:extLst>
              <a:ext uri="{FF2B5EF4-FFF2-40B4-BE49-F238E27FC236}">
                <a16:creationId xmlns:a16="http://schemas.microsoft.com/office/drawing/2014/main" id="{C0858EB6-A5E4-42BD-A119-337BDEF74F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96" y="3325241"/>
            <a:ext cx="3341404" cy="10805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032D8AD-CCB2-49A7-A721-54B4F209CC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96" y="4468089"/>
            <a:ext cx="1668468" cy="1879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0D7F21-5554-4AA3-AC19-2232516C6AD7}"/>
              </a:ext>
            </a:extLst>
          </p:cNvPr>
          <p:cNvSpPr txBox="1"/>
          <p:nvPr/>
        </p:nvSpPr>
        <p:spPr>
          <a:xfrm>
            <a:off x="2821853" y="883228"/>
            <a:ext cx="443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MODELLO FINALE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59359D-FF96-4FB4-BB3E-667B3CF4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9" y="1406448"/>
            <a:ext cx="5608806" cy="33149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A05538-4B0E-4248-B82C-34DEA5B7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9" y="4727084"/>
            <a:ext cx="5555461" cy="99830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B131590-F244-4C8B-8D43-4F0663AA73FB}"/>
              </a:ext>
            </a:extLst>
          </p:cNvPr>
          <p:cNvCxnSpPr>
            <a:cxnSpLocks/>
          </p:cNvCxnSpPr>
          <p:nvPr/>
        </p:nvCxnSpPr>
        <p:spPr>
          <a:xfrm>
            <a:off x="1735282" y="1636295"/>
            <a:ext cx="0" cy="397440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AE9F09-9906-4440-B059-6BA1C547D95C}"/>
              </a:ext>
            </a:extLst>
          </p:cNvPr>
          <p:cNvSpPr txBox="1"/>
          <p:nvPr/>
        </p:nvSpPr>
        <p:spPr>
          <a:xfrm>
            <a:off x="1103972" y="5923380"/>
            <a:ext cx="8530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Calories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= -1.071895 + 1.010188*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Calories.from.fat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– 0.012210*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Cholesterol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+ 4.084224*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Carbohydrates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– 0.173780*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Sugars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+ 3.699539*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Protein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+ 0.038182*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Vitamin.C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Daily.Value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 + 0.191378*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Calcium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Daily.Value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9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9D4831-0063-4DEC-A709-556092DE2442}"/>
              </a:ext>
            </a:extLst>
          </p:cNvPr>
          <p:cNvSpPr txBox="1"/>
          <p:nvPr/>
        </p:nvSpPr>
        <p:spPr>
          <a:xfrm>
            <a:off x="4374660" y="932230"/>
            <a:ext cx="1331303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 err="1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Outliers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7B8E8B-55BD-4C14-9E3E-F089828202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8733" y="1631897"/>
            <a:ext cx="5283156" cy="49955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A996D7-D8F7-423F-B7C4-39775B86F680}"/>
              </a:ext>
            </a:extLst>
          </p:cNvPr>
          <p:cNvSpPr txBox="1"/>
          <p:nvPr/>
        </p:nvSpPr>
        <p:spPr>
          <a:xfrm>
            <a:off x="2863381" y="800101"/>
            <a:ext cx="4353861" cy="52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INTERVALLI DI CONFIDENZA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EF9B4819-D952-44EB-B1B3-3B781331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6978"/>
              </p:ext>
            </p:extLst>
          </p:nvPr>
        </p:nvGraphicFramePr>
        <p:xfrm>
          <a:off x="476624" y="1434451"/>
          <a:ext cx="9127374" cy="5922931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042458">
                  <a:extLst>
                    <a:ext uri="{9D8B030D-6E8A-4147-A177-3AD203B41FA5}">
                      <a16:colId xmlns:a16="http://schemas.microsoft.com/office/drawing/2014/main" val="572546692"/>
                    </a:ext>
                  </a:extLst>
                </a:gridCol>
                <a:gridCol w="3042458">
                  <a:extLst>
                    <a:ext uri="{9D8B030D-6E8A-4147-A177-3AD203B41FA5}">
                      <a16:colId xmlns:a16="http://schemas.microsoft.com/office/drawing/2014/main" val="4191744664"/>
                    </a:ext>
                  </a:extLst>
                </a:gridCol>
                <a:gridCol w="3042458">
                  <a:extLst>
                    <a:ext uri="{9D8B030D-6E8A-4147-A177-3AD203B41FA5}">
                      <a16:colId xmlns:a16="http://schemas.microsoft.com/office/drawing/2014/main" val="3241466367"/>
                    </a:ext>
                  </a:extLst>
                </a:gridCol>
              </a:tblGrid>
              <a:tr h="621133">
                <a:tc>
                  <a:txBody>
                    <a:bodyPr/>
                    <a:lstStyle/>
                    <a:p>
                      <a:pPr algn="ctr"/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</a:t>
                      </a:r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Upper</a:t>
                      </a:r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Bound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69550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it-IT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-2.3797258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0.2359349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54425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Calories</a:t>
                      </a:r>
                      <a:r>
                        <a:rPr lang="it-IT" sz="2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</a:t>
                      </a:r>
                      <a:r>
                        <a:rPr lang="it-IT" sz="2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fat</a:t>
                      </a:r>
                      <a:endParaRPr lang="it-IT" sz="2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0.9972052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1.0231715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55193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Cholesterol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-0.0236823366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-0.0007369698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88500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Carbohydrates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4.005662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4.162785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41695"/>
                  </a:ext>
                </a:extLst>
              </a:tr>
              <a:tr h="645398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Sugars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-0.25247283</a:t>
                      </a:r>
                    </a:p>
                    <a:p>
                      <a:pPr algn="ctr"/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-0.09508688</a:t>
                      </a:r>
                    </a:p>
                    <a:p>
                      <a:pPr algn="ctr"/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31304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Protein</a:t>
                      </a:r>
                      <a:endParaRPr lang="it-IT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3.566702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3.832376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57145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Vitamin</a:t>
                      </a:r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 </a:t>
                      </a:r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Daily</a:t>
                      </a:r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0.01201990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0.06434323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3311"/>
                  </a:ext>
                </a:extLst>
              </a:tr>
              <a:tr h="568673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Calcium</a:t>
                      </a:r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Daily</a:t>
                      </a:r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0.1256834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0.2570735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6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710DDF-DF36-4193-B72D-7A60FB7D7AAA}"/>
              </a:ext>
            </a:extLst>
          </p:cNvPr>
          <p:cNvSpPr txBox="1"/>
          <p:nvPr/>
        </p:nvSpPr>
        <p:spPr>
          <a:xfrm>
            <a:off x="2646517" y="961405"/>
            <a:ext cx="4498965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3200" dirty="0">
                <a:solidFill>
                  <a:schemeClr val="accent2"/>
                </a:solidFill>
                <a:latin typeface="Liberation Sans" pitchFamily="18"/>
                <a:ea typeface="Microsoft YaHei" pitchFamily="2"/>
                <a:cs typeface="Arial" pitchFamily="2"/>
              </a:rPr>
              <a:t>VARIABILI UTILIZZATE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4FE927-7DE1-4A7B-8C36-4D215C58F8BD}"/>
              </a:ext>
            </a:extLst>
          </p:cNvPr>
          <p:cNvSpPr txBox="1"/>
          <p:nvPr/>
        </p:nvSpPr>
        <p:spPr>
          <a:xfrm>
            <a:off x="1224000" y="1872000"/>
            <a:ext cx="3816000" cy="4084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AECC0E-5714-4D5B-A383-AC436221C4ED}"/>
              </a:ext>
            </a:extLst>
          </p:cNvPr>
          <p:cNvSpPr txBox="1"/>
          <p:nvPr/>
        </p:nvSpPr>
        <p:spPr>
          <a:xfrm>
            <a:off x="763512" y="1807105"/>
            <a:ext cx="3766009" cy="60145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Serving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Size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Calories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Calories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from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Total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Total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Total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Saturated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Saturated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Trans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Fat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Cholesterol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Cholesterol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Sodium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4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400" b="0" i="0" u="none" strike="noStrike" kern="1200" cap="none" dirty="0">
              <a:ln>
                <a:noFill/>
              </a:ln>
              <a:latin typeface="Liberation Sans" pitchFamily="34"/>
              <a:ea typeface="Microsoft YaHei" pitchFamily="2"/>
              <a:cs typeface="Arial" pitchFamily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31984E-27DE-44B5-B1E2-6607B0EF3613}"/>
              </a:ext>
            </a:extLst>
          </p:cNvPr>
          <p:cNvSpPr txBox="1"/>
          <p:nvPr/>
        </p:nvSpPr>
        <p:spPr>
          <a:xfrm>
            <a:off x="4895999" y="1807105"/>
            <a:ext cx="3919832" cy="45990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Sodium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Sodium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Carbohydrates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Carbohydrates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Dietary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Fiber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Dietary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Fiber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Sugars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Protein</a:t>
            </a:r>
            <a:endParaRPr lang="it-IT" sz="2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Vitamin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Vitamin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Calcium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Iron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(% </a:t>
            </a:r>
            <a:r>
              <a:rPr lang="it-IT" sz="24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Daily</a:t>
            </a:r>
            <a:r>
              <a:rPr lang="it-IT" sz="24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Value)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8A6BBC-2E73-48F3-B0FF-AE6E7CA92D3B}"/>
              </a:ext>
            </a:extLst>
          </p:cNvPr>
          <p:cNvSpPr txBox="1"/>
          <p:nvPr/>
        </p:nvSpPr>
        <p:spPr>
          <a:xfrm>
            <a:off x="4479056" y="956446"/>
            <a:ext cx="143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73864C-2433-4C24-8A5E-08030C8C4FCB}"/>
              </a:ext>
            </a:extLst>
          </p:cNvPr>
          <p:cNvSpPr txBox="1"/>
          <p:nvPr/>
        </p:nvSpPr>
        <p:spPr>
          <a:xfrm>
            <a:off x="545204" y="1479666"/>
            <a:ext cx="92998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Eseguiamo un test Anova raggruppando il nostro dataset secondo le diverse tipologie di prodotti .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Il nostro scopo è quello </a:t>
            </a:r>
          </a:p>
          <a:p>
            <a:r>
              <a:rPr lang="it-IT" sz="2400" dirty="0"/>
              <a:t>di analizzare l’apporto calorico </a:t>
            </a:r>
          </a:p>
          <a:p>
            <a:r>
              <a:rPr lang="it-IT" sz="2400" dirty="0"/>
              <a:t>a seconda della categoria.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Tx/>
              <a:buChar char="-"/>
            </a:pPr>
            <a:endParaRPr lang="it-IT" sz="2400" dirty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87933"/>
              </p:ext>
            </p:extLst>
          </p:nvPr>
        </p:nvGraphicFramePr>
        <p:xfrm>
          <a:off x="4689101" y="2418414"/>
          <a:ext cx="4846320" cy="464860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37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ysClr val="windowText" lastClr="000000"/>
                          </a:solidFill>
                        </a:rPr>
                        <a:t>Categoria</a:t>
                      </a:r>
                      <a:endParaRPr lang="it-IT" sz="2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ysClr val="windowText" lastClr="000000"/>
                          </a:solidFill>
                        </a:rPr>
                        <a:t>Numero di dati</a:t>
                      </a:r>
                      <a:endParaRPr lang="it-IT" sz="2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Breakfast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42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Chicken &amp; Fish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27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Snacks &amp; Sides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13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Desserts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7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Beverages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27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44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Coffee &amp; Tea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95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Smoothies &amp; Shakes</a:t>
                      </a:r>
                    </a:p>
                    <a:p>
                      <a:pPr algn="ctr"/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28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Beef  &amp; Pork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15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Salads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6</a:t>
                      </a:r>
                      <a:endParaRPr lang="it-I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2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FF4D51-62BC-4CAB-8A53-514A21C22810}"/>
              </a:ext>
            </a:extLst>
          </p:cNvPr>
          <p:cNvSpPr txBox="1"/>
          <p:nvPr/>
        </p:nvSpPr>
        <p:spPr>
          <a:xfrm>
            <a:off x="4458825" y="808436"/>
            <a:ext cx="1588684" cy="52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BOXPLOT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F0A360-5EE4-445B-8BFD-BE2AB7532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0" y="1337640"/>
            <a:ext cx="10075568" cy="43545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01475"/>
              </p:ext>
            </p:extLst>
          </p:nvPr>
        </p:nvGraphicFramePr>
        <p:xfrm>
          <a:off x="0" y="6004488"/>
          <a:ext cx="10080620" cy="149350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4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7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70777"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ysClr val="windowText" lastClr="000000"/>
                          </a:solidFill>
                        </a:rPr>
                        <a:t>Categories</a:t>
                      </a:r>
                      <a:endParaRPr lang="it-IT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Beef  &amp; Pork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Beverages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Breakfast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Chicken &amp; Fish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Coffee &amp; Tea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Desserts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Salads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Smoothies &amp; Shakes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ysClr val="windowText" lastClr="000000"/>
                          </a:solidFill>
                        </a:rPr>
                        <a:t>Snacks &amp; Sides</a:t>
                      </a:r>
                    </a:p>
                    <a:p>
                      <a:endParaRPr lang="it-IT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25">
                <a:tc>
                  <a:txBody>
                    <a:bodyPr/>
                    <a:lstStyle/>
                    <a:p>
                      <a:r>
                        <a:rPr lang="it-IT" sz="1400" b="1" dirty="0" err="1"/>
                        <a:t>N°</a:t>
                      </a:r>
                      <a:r>
                        <a:rPr lang="it-IT" sz="1400" b="1" dirty="0"/>
                        <a:t> </a:t>
                      </a:r>
                      <a:r>
                        <a:rPr lang="it-IT" sz="1400" b="1" dirty="0" err="1"/>
                        <a:t>outliers</a:t>
                      </a:r>
                      <a:endParaRPr lang="it-IT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E7D771-C810-4CBF-BEA8-9FDE90C3A68D}"/>
              </a:ext>
            </a:extLst>
          </p:cNvPr>
          <p:cNvSpPr txBox="1"/>
          <p:nvPr/>
        </p:nvSpPr>
        <p:spPr>
          <a:xfrm>
            <a:off x="4430022" y="973878"/>
            <a:ext cx="1507955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BARPLOT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2DFE0E-7591-4E94-B085-967FABE81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626" y="1463217"/>
            <a:ext cx="4392000" cy="36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AAD98B9-37E8-4FF5-8564-5250A85FB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99" y="1684236"/>
            <a:ext cx="4053519" cy="2606369"/>
          </a:xfrm>
          <a:prstGeom prst="rect">
            <a:avLst/>
          </a:prstGeom>
        </p:spPr>
      </p:pic>
      <p:pic>
        <p:nvPicPr>
          <p:cNvPr id="6" name="Immagine 5" descr="media_mediana.jpg">
            <a:extLst>
              <a:ext uri="{FF2B5EF4-FFF2-40B4-BE49-F238E27FC236}">
                <a16:creationId xmlns:a16="http://schemas.microsoft.com/office/drawing/2014/main" id="{E1D39E31-11ED-4CB6-89F5-AE58F5C251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7627" y="4656278"/>
            <a:ext cx="6434372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1095949-4217-4AC0-9451-E9E8FFBAC609}"/>
              </a:ext>
            </a:extLst>
          </p:cNvPr>
          <p:cNvSpPr txBox="1"/>
          <p:nvPr/>
        </p:nvSpPr>
        <p:spPr>
          <a:xfrm>
            <a:off x="37313" y="1451571"/>
            <a:ext cx="3164947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Gaussianità infragruppo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1B57D0-33E8-407D-AA08-4E13C3951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211815" y="1998298"/>
            <a:ext cx="1980890" cy="217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843F938-661F-4556-A67D-30B8253B22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236296" y="1998298"/>
            <a:ext cx="1954243" cy="217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9D2C41-85C2-453D-87F7-C4C5EFC57D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118866" y="1998298"/>
            <a:ext cx="1980740" cy="217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36D3394-689B-46CD-9F1C-C2D7B142E7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/>
            <a:alphaModFix/>
          </a:blip>
          <a:srcRect/>
          <a:stretch>
            <a:fillRect/>
          </a:stretch>
        </p:blipFill>
        <p:spPr>
          <a:xfrm>
            <a:off x="118866" y="4328481"/>
            <a:ext cx="22896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43C475-8526-4C06-B824-09C76176A2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/>
            <a:alphaModFix/>
          </a:blip>
          <a:srcRect/>
          <a:stretch>
            <a:fillRect/>
          </a:stretch>
        </p:blipFill>
        <p:spPr>
          <a:xfrm>
            <a:off x="2591397" y="4339053"/>
            <a:ext cx="229031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6487C6-2642-4106-A88D-07ED7B9290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/>
            <a:alphaModFix/>
          </a:blip>
          <a:srcRect/>
          <a:stretch>
            <a:fillRect/>
          </a:stretch>
        </p:blipFill>
        <p:spPr>
          <a:xfrm>
            <a:off x="5066619" y="4349626"/>
            <a:ext cx="231408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8E35FF-1F46-4C49-9D02-969FCE0CA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/>
            <a:alphaModFix/>
          </a:blip>
          <a:srcRect/>
          <a:stretch>
            <a:fillRect/>
          </a:stretch>
        </p:blipFill>
        <p:spPr>
          <a:xfrm>
            <a:off x="7565603" y="4328481"/>
            <a:ext cx="2466480" cy="254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1924417-6A67-47F1-A6B5-CD1D7120D0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33" y="2054398"/>
            <a:ext cx="1947350" cy="20673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248730-6E76-4322-BDF0-2F6B57D494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/>
            <a:alphaModFix/>
          </a:blip>
          <a:srcRect/>
          <a:stretch>
            <a:fillRect/>
          </a:stretch>
        </p:blipFill>
        <p:spPr>
          <a:xfrm>
            <a:off x="8115277" y="1918130"/>
            <a:ext cx="1957705" cy="230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252C59-CDA0-449F-BC88-B003B23F3D9C}"/>
              </a:ext>
            </a:extLst>
          </p:cNvPr>
          <p:cNvSpPr txBox="1"/>
          <p:nvPr/>
        </p:nvSpPr>
        <p:spPr>
          <a:xfrm>
            <a:off x="2452959" y="756563"/>
            <a:ext cx="522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IPOTESI ANOVA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9">
            <a:extLst>
              <a:ext uri="{FF2B5EF4-FFF2-40B4-BE49-F238E27FC236}">
                <a16:creationId xmlns:a16="http://schemas.microsoft.com/office/drawing/2014/main" id="{8D870199-9A4C-45EE-BF3A-19B3E9CF738A}"/>
              </a:ext>
            </a:extLst>
          </p:cNvPr>
          <p:cNvCxnSpPr>
            <a:cxnSpLocks/>
          </p:cNvCxnSpPr>
          <p:nvPr/>
        </p:nvCxnSpPr>
        <p:spPr>
          <a:xfrm>
            <a:off x="1868285" y="2361120"/>
            <a:ext cx="0" cy="28374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magine 5" descr="P_val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6340" y="2968147"/>
            <a:ext cx="6096000" cy="162337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331402" y="1144386"/>
            <a:ext cx="522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IPOTESI ANOVA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1FEB572-AA3E-4D9B-AC47-ED1432A03910}"/>
              </a:ext>
            </a:extLst>
          </p:cNvPr>
          <p:cNvSpPr/>
          <p:nvPr/>
        </p:nvSpPr>
        <p:spPr>
          <a:xfrm>
            <a:off x="2116340" y="2680855"/>
            <a:ext cx="6248306" cy="287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760257-A6E9-45A1-B964-4CDE8ED51B8B}"/>
              </a:ext>
            </a:extLst>
          </p:cNvPr>
          <p:cNvSpPr txBox="1"/>
          <p:nvPr/>
        </p:nvSpPr>
        <p:spPr>
          <a:xfrm>
            <a:off x="3093562" y="833264"/>
            <a:ext cx="396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IPOTESI ANOVA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944E76-271F-407D-9973-EEB856ADB991}"/>
              </a:ext>
            </a:extLst>
          </p:cNvPr>
          <p:cNvSpPr txBox="1"/>
          <p:nvPr/>
        </p:nvSpPr>
        <p:spPr>
          <a:xfrm>
            <a:off x="120316" y="1094874"/>
            <a:ext cx="9529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solidFill>
                <a:schemeClr val="accent2"/>
              </a:solidFill>
            </a:endParaRPr>
          </a:p>
          <a:p>
            <a:r>
              <a:rPr lang="it-IT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Omoschedasticità</a:t>
            </a:r>
          </a:p>
          <a:p>
            <a:endParaRPr lang="it-IT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Non si può eseguire il Bartlett’s test perché la gaussianità infragruppo non è rispettata.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096DF9-C7FA-4591-BA27-AA84BEBA7FFC}"/>
              </a:ext>
            </a:extLst>
          </p:cNvPr>
          <p:cNvSpPr txBox="1"/>
          <p:nvPr/>
        </p:nvSpPr>
        <p:spPr>
          <a:xfrm>
            <a:off x="120316" y="4807951"/>
            <a:ext cx="915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Si esegue un test non parametrico per fare inferenza sulla mediana</a:t>
            </a:r>
          </a:p>
        </p:txBody>
      </p:sp>
      <p:pic>
        <p:nvPicPr>
          <p:cNvPr id="7" name="Immagine 6" descr="Immagine che contiene coltello, tavolo&#10;&#10;Descrizione generata automaticamente">
            <a:extLst>
              <a:ext uri="{FF2B5EF4-FFF2-40B4-BE49-F238E27FC236}">
                <a16:creationId xmlns:a16="http://schemas.microsoft.com/office/drawing/2014/main" id="{8721F26E-BC62-4D9F-A201-7F7BCB90A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5733328"/>
            <a:ext cx="6284809" cy="15209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A680EF-6AC7-4C1A-941C-19C6F25F6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171840"/>
            <a:ext cx="6300049" cy="14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35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205E36-0F2A-453C-BF81-9470AC4FA92E}"/>
              </a:ext>
            </a:extLst>
          </p:cNvPr>
          <p:cNvSpPr txBox="1"/>
          <p:nvPr/>
        </p:nvSpPr>
        <p:spPr>
          <a:xfrm>
            <a:off x="3133999" y="1081473"/>
            <a:ext cx="3812625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REGRESSIONE LOGISTICA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B3C3B-C835-4539-B152-D3E6671BA46F}"/>
              </a:ext>
            </a:extLst>
          </p:cNvPr>
          <p:cNvSpPr txBox="1"/>
          <p:nvPr/>
        </p:nvSpPr>
        <p:spPr>
          <a:xfrm>
            <a:off x="2363543" y="5791011"/>
            <a:ext cx="63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64E014-965E-43C6-A37A-8DCC360300E1}"/>
              </a:ext>
            </a:extLst>
          </p:cNvPr>
          <p:cNvSpPr txBox="1"/>
          <p:nvPr/>
        </p:nvSpPr>
        <p:spPr>
          <a:xfrm>
            <a:off x="2379558" y="6383007"/>
            <a:ext cx="395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08CF1D-2EB4-4DBE-B7DB-012FFC5BEB35}"/>
              </a:ext>
            </a:extLst>
          </p:cNvPr>
          <p:cNvSpPr txBox="1"/>
          <p:nvPr/>
        </p:nvSpPr>
        <p:spPr>
          <a:xfrm>
            <a:off x="2982270" y="6515382"/>
            <a:ext cx="232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altrimenti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0A6C0C-2318-4B6B-890E-4A9DA52BBEF8}"/>
              </a:ext>
            </a:extLst>
          </p:cNvPr>
          <p:cNvSpPr txBox="1"/>
          <p:nvPr/>
        </p:nvSpPr>
        <p:spPr>
          <a:xfrm>
            <a:off x="2982270" y="5773241"/>
            <a:ext cx="78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se prodotto appartiene ad una delle seguenti categorie: Breakfast, Beef &amp; Pork, Chicken &amp; Fish, Smoothies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294CBE3-BC6C-42EB-B5E8-C2F89DD34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1" y="2671153"/>
            <a:ext cx="8487089" cy="1061950"/>
          </a:xfrm>
          <a:prstGeom prst="rect">
            <a:avLst/>
          </a:prstGeom>
        </p:spPr>
      </p:pic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45362489-3751-41EB-B444-F73DC6476B22}"/>
              </a:ext>
            </a:extLst>
          </p:cNvPr>
          <p:cNvSpPr/>
          <p:nvPr/>
        </p:nvSpPr>
        <p:spPr>
          <a:xfrm>
            <a:off x="1994071" y="5774502"/>
            <a:ext cx="385487" cy="138885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8335F90-7D37-41F9-870F-00B19A674DB0}"/>
                  </a:ext>
                </a:extLst>
              </p:cNvPr>
              <p:cNvSpPr txBox="1"/>
              <p:nvPr/>
            </p:nvSpPr>
            <p:spPr>
              <a:xfrm>
                <a:off x="637467" y="6154710"/>
                <a:ext cx="12931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𝑃𝑢𝑛𝑡𝑎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xmlns="" id="{28335F90-7D37-41F9-870F-00B19A67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7" y="6154710"/>
                <a:ext cx="1293114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D34196-5A8B-4FEC-8927-ACE1CA028995}"/>
              </a:ext>
            </a:extLst>
          </p:cNvPr>
          <p:cNvSpPr txBox="1"/>
          <p:nvPr/>
        </p:nvSpPr>
        <p:spPr>
          <a:xfrm>
            <a:off x="637467" y="4651215"/>
            <a:ext cx="838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cs typeface="Calibri Light"/>
              </a:rPr>
              <a:t>Introduciamo una variabile binaria ( Punta ) distribuita come una </a:t>
            </a:r>
            <a:r>
              <a:rPr lang="it-IT" sz="2400" dirty="0" err="1">
                <a:cs typeface="Calibri Light"/>
              </a:rPr>
              <a:t>Bernoulli</a:t>
            </a:r>
            <a:r>
              <a:rPr lang="it-IT" sz="2400" dirty="0">
                <a:cs typeface="Calibri Light"/>
              </a:rPr>
              <a:t>: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60C63A-DFB5-4A72-8D04-C3CA0A93E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132"/>
            <a:ext cx="5452947" cy="5593063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F502D0B-E1AF-412D-B1FB-371CFB937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47" y="2676293"/>
            <a:ext cx="4693132" cy="40777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063E78-E6F7-4855-9A2E-74C302BCE6DC}"/>
              </a:ext>
            </a:extLst>
          </p:cNvPr>
          <p:cNvSpPr txBox="1"/>
          <p:nvPr/>
        </p:nvSpPr>
        <p:spPr>
          <a:xfrm>
            <a:off x="2977815" y="1025769"/>
            <a:ext cx="528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GRAFICI REGRESSIONE LOGISTICA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C0CD8C-8C18-4612-8411-1D77F81B8F6B}"/>
              </a:ext>
            </a:extLst>
          </p:cNvPr>
          <p:cNvSpPr txBox="1"/>
          <p:nvPr/>
        </p:nvSpPr>
        <p:spPr>
          <a:xfrm>
            <a:off x="5296728" y="1656710"/>
            <a:ext cx="5173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00B050"/>
                </a:solidFill>
                <a:ea typeface="+mn-lt"/>
                <a:cs typeface="+mn-lt"/>
              </a:rPr>
              <a:t>+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it-IT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Dati </a:t>
            </a:r>
            <a:r>
              <a:rPr lang="it-IT" sz="24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Punta_i</a:t>
            </a:r>
            <a:r>
              <a:rPr lang="it-IT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= 1</a:t>
            </a:r>
          </a:p>
          <a:p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Dati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Punta_i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F08883B-66B9-4C31-9EE0-C914A526B96F}"/>
              </a:ext>
            </a:extLst>
          </p:cNvPr>
          <p:cNvSpPr/>
          <p:nvPr/>
        </p:nvSpPr>
        <p:spPr>
          <a:xfrm>
            <a:off x="5296728" y="2487707"/>
            <a:ext cx="45719" cy="4824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3C5FBC-BEBF-4600-BEF1-53C142C636F2}"/>
              </a:ext>
            </a:extLst>
          </p:cNvPr>
          <p:cNvSpPr txBox="1"/>
          <p:nvPr/>
        </p:nvSpPr>
        <p:spPr>
          <a:xfrm>
            <a:off x="2458171" y="1080654"/>
            <a:ext cx="516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 REGRESSIONE LOGISTICA</a:t>
            </a: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E61CC8DD-8998-43B0-8BE9-04A13526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38" y="2035974"/>
            <a:ext cx="6944347" cy="40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BACA07-4C8D-46F0-BC33-1D2D2ECE7DE2}"/>
              </a:ext>
            </a:extLst>
          </p:cNvPr>
          <p:cNvSpPr txBox="1"/>
          <p:nvPr/>
        </p:nvSpPr>
        <p:spPr>
          <a:xfrm>
            <a:off x="3808989" y="914400"/>
            <a:ext cx="24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ODDS RATIO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B4B8FC-829F-4CFB-846E-FCC5A3EFAAF9}"/>
              </a:ext>
            </a:extLst>
          </p:cNvPr>
          <p:cNvSpPr txBox="1"/>
          <p:nvPr/>
        </p:nvSpPr>
        <p:spPr>
          <a:xfrm>
            <a:off x="390378" y="3058398"/>
            <a:ext cx="572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Stima puntuale                             6.561453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ECF744-FD56-4DDD-9839-B0E2C6D69C12}"/>
              </a:ext>
            </a:extLst>
          </p:cNvPr>
          <p:cNvSpPr txBox="1"/>
          <p:nvPr/>
        </p:nvSpPr>
        <p:spPr>
          <a:xfrm>
            <a:off x="151388" y="4039612"/>
            <a:ext cx="65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Stima intervallare:           [ 4.102962 ; 10.49307 ]</a:t>
            </a:r>
          </a:p>
        </p:txBody>
      </p:sp>
    </p:spTree>
    <p:extLst>
      <p:ext uri="{BB962C8B-B14F-4D97-AF65-F5344CB8AC3E}">
        <p14:creationId xmlns:p14="http://schemas.microsoft.com/office/powerpoint/2010/main" val="20831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B801BC-6D63-4863-A617-E97876185135}"/>
              </a:ext>
            </a:extLst>
          </p:cNvPr>
          <p:cNvSpPr txBox="1"/>
          <p:nvPr/>
        </p:nvSpPr>
        <p:spPr>
          <a:xfrm>
            <a:off x="1934561" y="849937"/>
            <a:ext cx="6210781" cy="10047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32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MODELLO DI REGRESSIONE LINEARE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800" b="0" i="0" u="none" strike="noStrike" kern="1200" cap="none" dirty="0">
              <a:ln>
                <a:noFill/>
              </a:ln>
              <a:solidFill>
                <a:srgbClr val="00B05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759F87-9C67-4796-AB83-5CA84357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88000" y="2520000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BDC2B5-ABA4-4602-B8B2-D055179C2C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66083" y="1575180"/>
            <a:ext cx="9747736" cy="74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B69509-A64B-4F94-B228-F7A5D3B945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2502720" y="2535751"/>
            <a:ext cx="4625280" cy="407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3A9A66A-F2CD-4075-A53F-8B6B6E7B87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/>
            <a:alphaModFix/>
          </a:blip>
          <a:srcRect/>
          <a:stretch>
            <a:fillRect/>
          </a:stretch>
        </p:blipFill>
        <p:spPr>
          <a:xfrm>
            <a:off x="2502720" y="6612391"/>
            <a:ext cx="3042000" cy="665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7DA7A6-FDB0-4B60-8904-7B4AC190FE0A}"/>
              </a:ext>
            </a:extLst>
          </p:cNvPr>
          <p:cNvCxnSpPr/>
          <p:nvPr/>
        </p:nvCxnSpPr>
        <p:spPr>
          <a:xfrm>
            <a:off x="1849582" y="2674498"/>
            <a:ext cx="0" cy="46031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629709-8125-4FEC-8527-3206F38736BC}"/>
              </a:ext>
            </a:extLst>
          </p:cNvPr>
          <p:cNvSpPr txBox="1"/>
          <p:nvPr/>
        </p:nvSpPr>
        <p:spPr>
          <a:xfrm>
            <a:off x="3112798" y="902172"/>
            <a:ext cx="3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 FITTING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506411-FB9B-4467-A543-A48551163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7" y="2140528"/>
            <a:ext cx="7306311" cy="12884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A33D51-C175-47AC-B29E-620BA3E34C4C}"/>
              </a:ext>
            </a:extLst>
          </p:cNvPr>
          <p:cNvSpPr txBox="1"/>
          <p:nvPr/>
        </p:nvSpPr>
        <p:spPr>
          <a:xfrm>
            <a:off x="748146" y="3774803"/>
            <a:ext cx="6577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Il modello finale ottenuto è il seguente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D7D8D-7491-4919-B451-C184604AAB38}"/>
              </a:ext>
            </a:extLst>
          </p:cNvPr>
          <p:cNvSpPr txBox="1"/>
          <p:nvPr/>
        </p:nvSpPr>
        <p:spPr>
          <a:xfrm>
            <a:off x="748146" y="4643827"/>
            <a:ext cx="816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logit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(p) = −3.747589 + 0.009406*log(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Calories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 -3.747589 + 0.009406*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Calories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A1BC9A-6AB1-4FE0-A3E6-07456CEE4757}"/>
              </a:ext>
            </a:extLst>
          </p:cNvPr>
          <p:cNvCxnSpPr>
            <a:cxnSpLocks/>
          </p:cNvCxnSpPr>
          <p:nvPr/>
        </p:nvCxnSpPr>
        <p:spPr>
          <a:xfrm>
            <a:off x="1263316" y="5956543"/>
            <a:ext cx="5305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93FB50-4C99-49AA-BCCF-D01BB97ECDD0}"/>
              </a:ext>
            </a:extLst>
          </p:cNvPr>
          <p:cNvSpPr txBox="1"/>
          <p:nvPr/>
        </p:nvSpPr>
        <p:spPr>
          <a:xfrm>
            <a:off x="1263316" y="6068931"/>
            <a:ext cx="5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( -3.747589 + 0.009406*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Calories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854041-8AF1-ED6F-8AF6-5562A596C0BA}"/>
              </a:ext>
            </a:extLst>
          </p:cNvPr>
          <p:cNvSpPr txBox="1"/>
          <p:nvPr/>
        </p:nvSpPr>
        <p:spPr>
          <a:xfrm>
            <a:off x="568712" y="5669517"/>
            <a:ext cx="94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p =</a:t>
            </a:r>
          </a:p>
        </p:txBody>
      </p:sp>
    </p:spTree>
    <p:extLst>
      <p:ext uri="{BB962C8B-B14F-4D97-AF65-F5344CB8AC3E}">
        <p14:creationId xmlns:p14="http://schemas.microsoft.com/office/powerpoint/2010/main" val="2491502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0D48FE-0C3C-4C2B-8F3B-7254067AACDF}"/>
              </a:ext>
            </a:extLst>
          </p:cNvPr>
          <p:cNvSpPr txBox="1"/>
          <p:nvPr/>
        </p:nvSpPr>
        <p:spPr>
          <a:xfrm>
            <a:off x="1471034" y="3425894"/>
            <a:ext cx="7138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2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60078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5921EC0F-41E6-4BC3-BD42-F8227465A7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" y="2117168"/>
            <a:ext cx="5185062" cy="33756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C4C1E7-022E-4446-A78F-612786DF9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4790049" y="1577975"/>
            <a:ext cx="5173576" cy="374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8DBC22-4A3E-4141-A049-5C7E459CC790}"/>
              </a:ext>
            </a:extLst>
          </p:cNvPr>
          <p:cNvSpPr txBox="1"/>
          <p:nvPr/>
        </p:nvSpPr>
        <p:spPr>
          <a:xfrm>
            <a:off x="1346691" y="1350776"/>
            <a:ext cx="2999132" cy="8830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NORMAL Q-Q PLOT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4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83DE05-9AD8-4375-9AE9-DA10E2DC96C0}"/>
              </a:ext>
            </a:extLst>
          </p:cNvPr>
          <p:cNvSpPr txBox="1"/>
          <p:nvPr/>
        </p:nvSpPr>
        <p:spPr>
          <a:xfrm>
            <a:off x="6279705" y="1350776"/>
            <a:ext cx="2726430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PLOT DEI RESIDUI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CB9DF8D-8AF4-4006-A17D-DE7B7F234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5284846" y="5817481"/>
            <a:ext cx="4356666" cy="9523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0F93F5-6172-4997-AB4A-22F74DB1AF06}"/>
              </a:ext>
            </a:extLst>
          </p:cNvPr>
          <p:cNvSpPr txBox="1"/>
          <p:nvPr/>
        </p:nvSpPr>
        <p:spPr>
          <a:xfrm>
            <a:off x="1346691" y="6032042"/>
            <a:ext cx="393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SHAPIRO WILK-TEST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3634B1-1A1D-4ACB-87FD-91B85C0A5A8E}"/>
              </a:ext>
            </a:extLst>
          </p:cNvPr>
          <p:cNvSpPr txBox="1"/>
          <p:nvPr/>
        </p:nvSpPr>
        <p:spPr>
          <a:xfrm>
            <a:off x="3067763" y="856513"/>
            <a:ext cx="3945096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ANALISI DI COLLINEARITA’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71BE35-9F0A-4516-A331-481716A40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500331" y="1631610"/>
            <a:ext cx="5079960" cy="3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D46DB71-DFA4-4940-885F-7537485CC6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87" y="5574895"/>
            <a:ext cx="6747448" cy="157734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53D618-B4F9-48F1-A5B0-62162427C446}"/>
              </a:ext>
            </a:extLst>
          </p:cNvPr>
          <p:cNvCxnSpPr/>
          <p:nvPr/>
        </p:nvCxnSpPr>
        <p:spPr>
          <a:xfrm>
            <a:off x="1236517" y="5515524"/>
            <a:ext cx="0" cy="169608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7D48DE-7432-483C-9639-F3D098E02733}"/>
              </a:ext>
            </a:extLst>
          </p:cNvPr>
          <p:cNvSpPr txBox="1"/>
          <p:nvPr/>
        </p:nvSpPr>
        <p:spPr>
          <a:xfrm>
            <a:off x="2355115" y="826433"/>
            <a:ext cx="5423770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it-IT" sz="2800" dirty="0"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RISULTATI ANALISI DI COLLINEARITA’</a:t>
            </a:r>
            <a:endParaRPr lang="it-IT" sz="2800" b="0" i="0" strike="noStrike" kern="1200" cap="none" dirty="0">
              <a:ln>
                <a:noFill/>
              </a:ln>
              <a:solidFill>
                <a:schemeClr val="accent2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FE489D-4940-45D4-A895-A3F9195EA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02552" y="1751049"/>
            <a:ext cx="9875520" cy="7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C218C8-CF71-4A70-B159-A10B1BF81A75}"/>
              </a:ext>
            </a:extLst>
          </p:cNvPr>
          <p:cNvSpPr txBox="1"/>
          <p:nvPr/>
        </p:nvSpPr>
        <p:spPr>
          <a:xfrm>
            <a:off x="5634681" y="2854411"/>
            <a:ext cx="437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592C6E3-AD33-4040-9479-6CBD49EB9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1" y="3223743"/>
            <a:ext cx="3977639" cy="37230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BA1B4A6-B2C1-44CE-AA4B-46430AAEF8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1" y="3223743"/>
            <a:ext cx="4388785" cy="3664894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532B853-F502-47E1-A9A2-2B6B2E5EB0D0}"/>
              </a:ext>
            </a:extLst>
          </p:cNvPr>
          <p:cNvCxnSpPr/>
          <p:nvPr/>
        </p:nvCxnSpPr>
        <p:spPr>
          <a:xfrm>
            <a:off x="5144028" y="3223743"/>
            <a:ext cx="0" cy="38415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730D80-1C8B-4364-9F23-0203D844CB90}"/>
              </a:ext>
            </a:extLst>
          </p:cNvPr>
          <p:cNvSpPr txBox="1"/>
          <p:nvPr/>
        </p:nvSpPr>
        <p:spPr>
          <a:xfrm>
            <a:off x="1031945" y="3515235"/>
            <a:ext cx="1630296" cy="5292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D475BAB-CE31-41A6-AE43-03EED4627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54" y="1001265"/>
            <a:ext cx="5539035" cy="630291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05793BD-3725-489C-9A8D-018EE3A5D138}"/>
              </a:ext>
            </a:extLst>
          </p:cNvPr>
          <p:cNvCxnSpPr>
            <a:cxnSpLocks/>
          </p:cNvCxnSpPr>
          <p:nvPr/>
        </p:nvCxnSpPr>
        <p:spPr>
          <a:xfrm>
            <a:off x="3522518" y="1001265"/>
            <a:ext cx="0" cy="63029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A39A4108-AF19-4620-B4F0-7DA29AAC4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68" y="810490"/>
            <a:ext cx="5467185" cy="6338299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C5CF4CE-6411-4AD1-A221-073240C0E55D}"/>
              </a:ext>
            </a:extLst>
          </p:cNvPr>
          <p:cNvCxnSpPr>
            <a:cxnSpLocks/>
          </p:cNvCxnSpPr>
          <p:nvPr/>
        </p:nvCxnSpPr>
        <p:spPr>
          <a:xfrm>
            <a:off x="3501736" y="845873"/>
            <a:ext cx="0" cy="6302917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F778C4-ACFC-4583-910E-8D75EB6EA902}"/>
              </a:ext>
            </a:extLst>
          </p:cNvPr>
          <p:cNvSpPr txBox="1"/>
          <p:nvPr/>
        </p:nvSpPr>
        <p:spPr>
          <a:xfrm>
            <a:off x="1162216" y="3518227"/>
            <a:ext cx="1769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i="0" strike="noStrike" kern="1200" cap="none" dirty="0">
                <a:ln>
                  <a:noFill/>
                </a:ln>
                <a:solidFill>
                  <a:schemeClr val="accent2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STEPWISE</a:t>
            </a:r>
            <a:endParaRPr lang="it-IT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843</TotalTime>
  <Words>586</Words>
  <Application>Microsoft Office PowerPoint</Application>
  <PresentationFormat>Personalizzato</PresentationFormat>
  <Paragraphs>210</Paragraphs>
  <Slides>41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Gill Sans MT</vt:lpstr>
      <vt:lpstr>Liberation Sans</vt:lpstr>
      <vt:lpstr>Liberation Serif</vt:lpstr>
      <vt:lpstr>Wingdings 2</vt:lpstr>
      <vt:lpstr>Dividendi</vt:lpstr>
      <vt:lpstr>Nutrition Facts for Mc Donald's Menu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sulle calorie possedute da ogni prodotto di “Mc Donald’s’’</dc:title>
  <dc:creator>Alessandro Vincenzo La Pietra</dc:creator>
  <cp:lastModifiedBy>panzeriluca@outlook.it</cp:lastModifiedBy>
  <cp:revision>57</cp:revision>
  <dcterms:created xsi:type="dcterms:W3CDTF">2020-05-27T16:59:09Z</dcterms:created>
  <dcterms:modified xsi:type="dcterms:W3CDTF">2023-02-23T15:07:08Z</dcterms:modified>
</cp:coreProperties>
</file>