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7" r:id="rId3"/>
    <p:sldId id="259" r:id="rId4"/>
    <p:sldId id="261" r:id="rId5"/>
    <p:sldId id="263" r:id="rId6"/>
    <p:sldId id="260" r:id="rId7"/>
    <p:sldId id="265" r:id="rId8"/>
    <p:sldId id="264" r:id="rId9"/>
    <p:sldId id="266" r:id="rId10"/>
    <p:sldId id="267" r:id="rId11"/>
    <p:sldId id="268" r:id="rId12"/>
    <p:sldId id="269"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0" d="100"/>
          <a:sy n="90" d="100"/>
        </p:scale>
        <p:origin x="139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43E70-34EE-4062-816D-8FDFA531DDBF}" type="datetimeFigureOut">
              <a:rPr lang="it-IT" smtClean="0"/>
              <a:t>01/08/2022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F6493-196B-4339-BBA7-9E51F16BF79D}" type="slidenum">
              <a:rPr lang="it-IT" smtClean="0"/>
              <a:t>‹N›</a:t>
            </a:fld>
            <a:endParaRPr lang="it-IT"/>
          </a:p>
        </p:txBody>
      </p:sp>
    </p:spTree>
    <p:extLst>
      <p:ext uri="{BB962C8B-B14F-4D97-AF65-F5344CB8AC3E}">
        <p14:creationId xmlns:p14="http://schemas.microsoft.com/office/powerpoint/2010/main" val="1509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333333"/>
                </a:solidFill>
                <a:effectLst/>
                <a:latin typeface="proxima-nova"/>
              </a:rPr>
              <a:t>In Reinforcement Learning, the agent encounters a state, and then takes action according to the state it's in</a:t>
            </a:r>
            <a:endParaRPr lang="it-IT" dirty="0"/>
          </a:p>
        </p:txBody>
      </p:sp>
      <p:sp>
        <p:nvSpPr>
          <p:cNvPr id="4" name="Segnaposto numero diapositiva 3"/>
          <p:cNvSpPr>
            <a:spLocks noGrp="1"/>
          </p:cNvSpPr>
          <p:nvPr>
            <p:ph type="sldNum" sz="quarter" idx="5"/>
          </p:nvPr>
        </p:nvSpPr>
        <p:spPr/>
        <p:txBody>
          <a:bodyPr/>
          <a:lstStyle/>
          <a:p>
            <a:fld id="{C41F6493-196B-4339-BBA7-9E51F16BF79D}" type="slidenum">
              <a:rPr lang="it-IT" smtClean="0"/>
              <a:t>4</a:t>
            </a:fld>
            <a:endParaRPr lang="it-IT"/>
          </a:p>
        </p:txBody>
      </p:sp>
    </p:spTree>
    <p:extLst>
      <p:ext uri="{BB962C8B-B14F-4D97-AF65-F5344CB8AC3E}">
        <p14:creationId xmlns:p14="http://schemas.microsoft.com/office/powerpoint/2010/main" val="47708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41F6493-196B-4339-BBA7-9E51F16BF79D}" type="slidenum">
              <a:rPr lang="it-IT" smtClean="0"/>
              <a:t>5</a:t>
            </a:fld>
            <a:endParaRPr lang="it-IT"/>
          </a:p>
        </p:txBody>
      </p:sp>
    </p:spTree>
    <p:extLst>
      <p:ext uri="{BB962C8B-B14F-4D97-AF65-F5344CB8AC3E}">
        <p14:creationId xmlns:p14="http://schemas.microsoft.com/office/powerpoint/2010/main" val="406847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Arial" panose="020B0604020202020204" pitchFamily="34" charset="0"/>
              <a:buChar char="•"/>
            </a:pPr>
            <a:r>
              <a:rPr lang="en-US" b="0" i="0" dirty="0">
                <a:solidFill>
                  <a:srgbClr val="D5D5D5"/>
                </a:solidFill>
                <a:effectLst/>
                <a:latin typeface="Roboto" panose="02000000000000000000" pitchFamily="2" charset="0"/>
              </a:rPr>
              <a:t>The 0-5 corresponds to the actions (south, north, east, west, pickup, </a:t>
            </a:r>
            <a:r>
              <a:rPr lang="en-US" b="0" i="0" dirty="0" err="1">
                <a:solidFill>
                  <a:srgbClr val="D5D5D5"/>
                </a:solidFill>
                <a:effectLst/>
                <a:latin typeface="Roboto" panose="02000000000000000000" pitchFamily="2" charset="0"/>
              </a:rPr>
              <a:t>dropoff</a:t>
            </a:r>
            <a:r>
              <a:rPr lang="en-US" b="0" i="0" dirty="0">
                <a:solidFill>
                  <a:srgbClr val="D5D5D5"/>
                </a:solidFill>
                <a:effectLst/>
                <a:latin typeface="Roboto" panose="02000000000000000000" pitchFamily="2" charset="0"/>
              </a:rPr>
              <a:t>) the taxi can perform at our current state in the illustration.</a:t>
            </a:r>
          </a:p>
          <a:p>
            <a:pPr algn="l">
              <a:buFont typeface="Arial" panose="020B0604020202020204" pitchFamily="34" charset="0"/>
              <a:buChar char="•"/>
            </a:pPr>
            <a:r>
              <a:rPr lang="en-US" b="0" i="0" dirty="0">
                <a:solidFill>
                  <a:srgbClr val="D5D5D5"/>
                </a:solidFill>
                <a:effectLst/>
                <a:latin typeface="Roboto" panose="02000000000000000000" pitchFamily="2" charset="0"/>
              </a:rPr>
              <a:t>The </a:t>
            </a:r>
            <a:r>
              <a:rPr lang="en-US" b="0" i="0" dirty="0" err="1">
                <a:solidFill>
                  <a:srgbClr val="D5D5D5"/>
                </a:solidFill>
                <a:effectLst/>
                <a:latin typeface="Roboto" panose="02000000000000000000" pitchFamily="2" charset="0"/>
              </a:rPr>
              <a:t>nextstate</a:t>
            </a:r>
            <a:r>
              <a:rPr lang="en-US" b="0" i="0" dirty="0">
                <a:solidFill>
                  <a:srgbClr val="D5D5D5"/>
                </a:solidFill>
                <a:effectLst/>
                <a:latin typeface="Roboto" panose="02000000000000000000" pitchFamily="2" charset="0"/>
              </a:rPr>
              <a:t> is the state we would be in if we take the action at this index of the </a:t>
            </a:r>
            <a:r>
              <a:rPr lang="en-US" b="0" i="0" dirty="0" err="1">
                <a:solidFill>
                  <a:srgbClr val="D5D5D5"/>
                </a:solidFill>
                <a:effectLst/>
                <a:latin typeface="Roboto" panose="02000000000000000000" pitchFamily="2" charset="0"/>
              </a:rPr>
              <a:t>dict</a:t>
            </a:r>
            <a:endParaRPr lang="en-US" b="0" i="0" dirty="0">
              <a:solidFill>
                <a:srgbClr val="D5D5D5"/>
              </a:solidFill>
              <a:effectLst/>
              <a:latin typeface="Roboto" panose="02000000000000000000" pitchFamily="2" charset="0"/>
            </a:endParaRPr>
          </a:p>
        </p:txBody>
      </p:sp>
      <p:sp>
        <p:nvSpPr>
          <p:cNvPr id="4" name="Segnaposto numero diapositiva 3"/>
          <p:cNvSpPr>
            <a:spLocks noGrp="1"/>
          </p:cNvSpPr>
          <p:nvPr>
            <p:ph type="sldNum" sz="quarter" idx="5"/>
          </p:nvPr>
        </p:nvSpPr>
        <p:spPr/>
        <p:txBody>
          <a:bodyPr/>
          <a:lstStyle/>
          <a:p>
            <a:fld id="{C41F6493-196B-4339-BBA7-9E51F16BF79D}" type="slidenum">
              <a:rPr lang="it-IT" smtClean="0"/>
              <a:t>7</a:t>
            </a:fld>
            <a:endParaRPr lang="it-IT"/>
          </a:p>
        </p:txBody>
      </p:sp>
    </p:spTree>
    <p:extLst>
      <p:ext uri="{BB962C8B-B14F-4D97-AF65-F5344CB8AC3E}">
        <p14:creationId xmlns:p14="http://schemas.microsoft.com/office/powerpoint/2010/main" val="3487190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41F6493-196B-4339-BBA7-9E51F16BF79D}" type="slidenum">
              <a:rPr lang="it-IT" smtClean="0"/>
              <a:t>8</a:t>
            </a:fld>
            <a:endParaRPr lang="it-IT"/>
          </a:p>
        </p:txBody>
      </p:sp>
    </p:spTree>
    <p:extLst>
      <p:ext uri="{BB962C8B-B14F-4D97-AF65-F5344CB8AC3E}">
        <p14:creationId xmlns:p14="http://schemas.microsoft.com/office/powerpoint/2010/main" val="20126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learned value is a combination of the reward for taking the current action in the current state, and the discounted maximum reward from the next state we will be in once we take the current action.</a:t>
            </a:r>
            <a:endParaRPr lang="it-IT" dirty="0"/>
          </a:p>
          <a:p>
            <a:endParaRPr lang="it-IT" dirty="0"/>
          </a:p>
        </p:txBody>
      </p:sp>
      <p:sp>
        <p:nvSpPr>
          <p:cNvPr id="4" name="Segnaposto numero diapositiva 3"/>
          <p:cNvSpPr>
            <a:spLocks noGrp="1"/>
          </p:cNvSpPr>
          <p:nvPr>
            <p:ph type="sldNum" sz="quarter" idx="5"/>
          </p:nvPr>
        </p:nvSpPr>
        <p:spPr/>
        <p:txBody>
          <a:bodyPr/>
          <a:lstStyle/>
          <a:p>
            <a:fld id="{C41F6493-196B-4339-BBA7-9E51F16BF79D}" type="slidenum">
              <a:rPr lang="it-IT" smtClean="0"/>
              <a:t>9</a:t>
            </a:fld>
            <a:endParaRPr lang="it-IT"/>
          </a:p>
        </p:txBody>
      </p:sp>
    </p:spTree>
    <p:extLst>
      <p:ext uri="{BB962C8B-B14F-4D97-AF65-F5344CB8AC3E}">
        <p14:creationId xmlns:p14="http://schemas.microsoft.com/office/powerpoint/2010/main" val="350104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41F6493-196B-4339-BBA7-9E51F16BF79D}" type="slidenum">
              <a:rPr lang="it-IT" smtClean="0"/>
              <a:t>10</a:t>
            </a:fld>
            <a:endParaRPr lang="it-IT"/>
          </a:p>
        </p:txBody>
      </p:sp>
    </p:spTree>
    <p:extLst>
      <p:ext uri="{BB962C8B-B14F-4D97-AF65-F5344CB8AC3E}">
        <p14:creationId xmlns:p14="http://schemas.microsoft.com/office/powerpoint/2010/main" val="207749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41F6493-196B-4339-BBA7-9E51F16BF79D}" type="slidenum">
              <a:rPr lang="it-IT" smtClean="0"/>
              <a:t>11</a:t>
            </a:fld>
            <a:endParaRPr lang="it-IT"/>
          </a:p>
        </p:txBody>
      </p:sp>
    </p:spTree>
    <p:extLst>
      <p:ext uri="{BB962C8B-B14F-4D97-AF65-F5344CB8AC3E}">
        <p14:creationId xmlns:p14="http://schemas.microsoft.com/office/powerpoint/2010/main" val="604901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41F6493-196B-4339-BBA7-9E51F16BF79D}" type="slidenum">
              <a:rPr lang="it-IT" smtClean="0"/>
              <a:t>12</a:t>
            </a:fld>
            <a:endParaRPr lang="it-IT"/>
          </a:p>
        </p:txBody>
      </p:sp>
    </p:spTree>
    <p:extLst>
      <p:ext uri="{BB962C8B-B14F-4D97-AF65-F5344CB8AC3E}">
        <p14:creationId xmlns:p14="http://schemas.microsoft.com/office/powerpoint/2010/main" val="372034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507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265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8744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238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190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086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08117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994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25708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9776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8/1/2022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0736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8/1/2022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529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aford"/>
              <a:ea typeface="+mn-ea"/>
              <a:cs typeface="+mn-cs"/>
            </a:endParaRPr>
          </a:p>
        </p:txBody>
      </p:sp>
      <p:sp>
        <p:nvSpPr>
          <p:cNvPr id="16"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aford"/>
              <a:ea typeface="+mn-ea"/>
              <a:cs typeface="+mn-cs"/>
            </a:endParaRPr>
          </a:p>
        </p:txBody>
      </p:sp>
      <p:pic>
        <p:nvPicPr>
          <p:cNvPr id="17" name="Picture 3" descr="Un motivo astratto di colore bianco e grigio">
            <a:extLst>
              <a:ext uri="{FF2B5EF4-FFF2-40B4-BE49-F238E27FC236}">
                <a16:creationId xmlns:a16="http://schemas.microsoft.com/office/drawing/2014/main" id="{6174E0D4-E1BD-F772-1F4E-657207BD4799}"/>
              </a:ext>
            </a:extLst>
          </p:cNvPr>
          <p:cNvPicPr>
            <a:picLocks noChangeAspect="1"/>
          </p:cNvPicPr>
          <p:nvPr/>
        </p:nvPicPr>
        <p:blipFill rotWithShape="1">
          <a:blip r:embed="rId2">
            <a:alphaModFix amt="40000"/>
          </a:blip>
          <a:srcRect l="7579"/>
          <a:stretch/>
        </p:blipFill>
        <p:spPr>
          <a:xfrm>
            <a:off x="20" y="10"/>
            <a:ext cx="12188932" cy="6857990"/>
          </a:xfrm>
          <a:prstGeom prst="rect">
            <a:avLst/>
          </a:prstGeom>
        </p:spPr>
      </p:pic>
      <p:sp>
        <p:nvSpPr>
          <p:cNvPr id="2" name="Titolo 1">
            <a:extLst>
              <a:ext uri="{FF2B5EF4-FFF2-40B4-BE49-F238E27FC236}">
                <a16:creationId xmlns:a16="http://schemas.microsoft.com/office/drawing/2014/main" id="{62183C91-4E4D-C3C5-B6DB-B4A3C2B453AD}"/>
              </a:ext>
            </a:extLst>
          </p:cNvPr>
          <p:cNvSpPr>
            <a:spLocks noGrp="1"/>
          </p:cNvSpPr>
          <p:nvPr>
            <p:ph type="ctrTitle"/>
          </p:nvPr>
        </p:nvSpPr>
        <p:spPr>
          <a:xfrm>
            <a:off x="482600" y="732032"/>
            <a:ext cx="6900839" cy="2736390"/>
          </a:xfrm>
        </p:spPr>
        <p:txBody>
          <a:bodyPr anchor="t">
            <a:normAutofit fontScale="90000"/>
          </a:bodyPr>
          <a:lstStyle/>
          <a:p>
            <a:r>
              <a:rPr lang="en-US" sz="6000" dirty="0">
                <a:solidFill>
                  <a:srgbClr val="FFFFFF"/>
                </a:solidFill>
              </a:rPr>
              <a:t>Deep learning, Neural Networks, and Reinforcement learning</a:t>
            </a:r>
            <a:br>
              <a:rPr lang="en-US" sz="8000" dirty="0">
                <a:solidFill>
                  <a:srgbClr val="FFFFFF"/>
                </a:solidFill>
              </a:rPr>
            </a:br>
            <a:r>
              <a:rPr lang="en-US" sz="4400" dirty="0">
                <a:solidFill>
                  <a:srgbClr val="FFFFFF"/>
                </a:solidFill>
              </a:rPr>
              <a:t>Prof. </a:t>
            </a:r>
            <a:r>
              <a:rPr lang="en-US" sz="4400" dirty="0" err="1">
                <a:solidFill>
                  <a:srgbClr val="FFFFFF"/>
                </a:solidFill>
              </a:rPr>
              <a:t>Bagdanov</a:t>
            </a:r>
            <a:br>
              <a:rPr lang="en-US" sz="4400" dirty="0">
                <a:solidFill>
                  <a:srgbClr val="FFFFFF"/>
                </a:solidFill>
              </a:rPr>
            </a:br>
            <a:r>
              <a:rPr lang="en-US" sz="4400" dirty="0">
                <a:solidFill>
                  <a:srgbClr val="FFFFFF"/>
                </a:solidFill>
              </a:rPr>
              <a:t>Prof. </a:t>
            </a:r>
            <a:r>
              <a:rPr lang="en-US" sz="4400" dirty="0" err="1">
                <a:solidFill>
                  <a:srgbClr val="FFFFFF"/>
                </a:solidFill>
              </a:rPr>
              <a:t>Seidenari</a:t>
            </a:r>
            <a:endParaRPr lang="it-IT" sz="8000" dirty="0">
              <a:solidFill>
                <a:srgbClr val="FFFFFF"/>
              </a:solidFill>
            </a:endParaRPr>
          </a:p>
        </p:txBody>
      </p:sp>
      <p:sp>
        <p:nvSpPr>
          <p:cNvPr id="3" name="Sottotitolo 2">
            <a:extLst>
              <a:ext uri="{FF2B5EF4-FFF2-40B4-BE49-F238E27FC236}">
                <a16:creationId xmlns:a16="http://schemas.microsoft.com/office/drawing/2014/main" id="{0917D0F9-4FB8-FEBF-F011-985070910346}"/>
              </a:ext>
            </a:extLst>
          </p:cNvPr>
          <p:cNvSpPr>
            <a:spLocks noGrp="1"/>
          </p:cNvSpPr>
          <p:nvPr>
            <p:ph type="subTitle" idx="1"/>
          </p:nvPr>
        </p:nvSpPr>
        <p:spPr>
          <a:xfrm>
            <a:off x="6643587" y="4047067"/>
            <a:ext cx="4986084" cy="2163733"/>
          </a:xfrm>
        </p:spPr>
        <p:txBody>
          <a:bodyPr anchor="b">
            <a:normAutofit/>
          </a:bodyPr>
          <a:lstStyle/>
          <a:p>
            <a:r>
              <a:rPr lang="en-US" sz="3200" dirty="0">
                <a:solidFill>
                  <a:srgbClr val="FFFFFF"/>
                </a:solidFill>
              </a:rPr>
              <a:t>Self-Driving Cab in a Simple Environment</a:t>
            </a:r>
            <a:r>
              <a:rPr lang="it-IT" dirty="0">
                <a:solidFill>
                  <a:srgbClr val="FFFFFF"/>
                </a:solidFill>
              </a:rPr>
              <a:t>Project Luca Pennella</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972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315108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Q-learning: Q-</a:t>
            </a:r>
            <a:r>
              <a:rPr kumimoji="0" lang="it-IT" sz="1800" b="0" i="0" u="none" strike="noStrike" kern="1200" cap="none" spc="0" normalizeH="0" baseline="0" noProof="0" dirty="0" err="1">
                <a:ln>
                  <a:noFill/>
                </a:ln>
                <a:solidFill>
                  <a:srgbClr val="000000"/>
                </a:solidFill>
                <a:effectLst/>
                <a:uLnTx/>
                <a:uFillTx/>
                <a:latin typeface="Seaford"/>
                <a:ea typeface="+mn-ea"/>
                <a:cs typeface="+mn-cs"/>
              </a:rPr>
              <a:t>table</a:t>
            </a:r>
            <a:r>
              <a:rPr kumimoji="0" lang="it-IT" sz="1800" b="0" i="0" u="none" strike="noStrike" kern="1200" cap="none" spc="0" normalizeH="0" baseline="0" noProof="0" dirty="0">
                <a:ln>
                  <a:noFill/>
                </a:ln>
                <a:solidFill>
                  <a:srgbClr val="000000"/>
                </a:solidFill>
                <a:effectLst/>
                <a:uLnTx/>
                <a:uFillTx/>
                <a:latin typeface="Seaford"/>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5" name="Segnaposto contenuto 4">
            <a:extLst>
              <a:ext uri="{FF2B5EF4-FFF2-40B4-BE49-F238E27FC236}">
                <a16:creationId xmlns:a16="http://schemas.microsoft.com/office/drawing/2014/main" id="{E720441A-8534-A2AD-1B80-6E5B187EEB61}"/>
              </a:ext>
            </a:extLst>
          </p:cNvPr>
          <p:cNvSpPr>
            <a:spLocks noGrp="1"/>
          </p:cNvSpPr>
          <p:nvPr>
            <p:ph idx="1"/>
          </p:nvPr>
        </p:nvSpPr>
        <p:spPr>
          <a:xfrm>
            <a:off x="413378" y="722531"/>
            <a:ext cx="11082867" cy="1297655"/>
          </a:xfrm>
        </p:spPr>
        <p:txBody>
          <a:bodyPr>
            <a:normAutofit/>
          </a:bodyPr>
          <a:lstStyle/>
          <a:p>
            <a:r>
              <a:rPr lang="en-US" sz="2000" dirty="0"/>
              <a:t>The Q-table is a matrix where we have a row for every state (500) and a column for every action (6). It's first initialized to 0, and then values are updated after training.</a:t>
            </a:r>
            <a:endParaRPr lang="it-IT" sz="2000" dirty="0"/>
          </a:p>
        </p:txBody>
      </p:sp>
      <p:pic>
        <p:nvPicPr>
          <p:cNvPr id="4" name="Immagine 3">
            <a:extLst>
              <a:ext uri="{FF2B5EF4-FFF2-40B4-BE49-F238E27FC236}">
                <a16:creationId xmlns:a16="http://schemas.microsoft.com/office/drawing/2014/main" id="{89B350F7-02E2-B865-20E6-B684ADE81D1D}"/>
              </a:ext>
            </a:extLst>
          </p:cNvPr>
          <p:cNvPicPr>
            <a:picLocks noChangeAspect="1"/>
          </p:cNvPicPr>
          <p:nvPr/>
        </p:nvPicPr>
        <p:blipFill rotWithShape="1">
          <a:blip r:embed="rId3"/>
          <a:srcRect b="53155"/>
          <a:stretch/>
        </p:blipFill>
        <p:spPr>
          <a:xfrm>
            <a:off x="209394" y="1368862"/>
            <a:ext cx="5745417" cy="2743200"/>
          </a:xfrm>
          <a:prstGeom prst="rect">
            <a:avLst/>
          </a:prstGeom>
        </p:spPr>
      </p:pic>
      <p:pic>
        <p:nvPicPr>
          <p:cNvPr id="10" name="Immagine 9">
            <a:extLst>
              <a:ext uri="{FF2B5EF4-FFF2-40B4-BE49-F238E27FC236}">
                <a16:creationId xmlns:a16="http://schemas.microsoft.com/office/drawing/2014/main" id="{B1A1DE45-BA5F-A885-12E6-B1A71524E743}"/>
              </a:ext>
            </a:extLst>
          </p:cNvPr>
          <p:cNvPicPr>
            <a:picLocks noChangeAspect="1"/>
          </p:cNvPicPr>
          <p:nvPr/>
        </p:nvPicPr>
        <p:blipFill rotWithShape="1">
          <a:blip r:embed="rId3"/>
          <a:srcRect l="48054" t="46016" r="47875" b="48264"/>
          <a:stretch/>
        </p:blipFill>
        <p:spPr>
          <a:xfrm rot="16200000">
            <a:off x="6103975" y="2847075"/>
            <a:ext cx="233916" cy="334926"/>
          </a:xfrm>
          <a:prstGeom prst="rect">
            <a:avLst/>
          </a:prstGeom>
        </p:spPr>
      </p:pic>
      <p:pic>
        <p:nvPicPr>
          <p:cNvPr id="11" name="Immagine 10">
            <a:extLst>
              <a:ext uri="{FF2B5EF4-FFF2-40B4-BE49-F238E27FC236}">
                <a16:creationId xmlns:a16="http://schemas.microsoft.com/office/drawing/2014/main" id="{AB0E355B-56D8-B4E2-19AB-44A2AA655CCB}"/>
              </a:ext>
            </a:extLst>
          </p:cNvPr>
          <p:cNvPicPr>
            <a:picLocks noChangeAspect="1"/>
          </p:cNvPicPr>
          <p:nvPr/>
        </p:nvPicPr>
        <p:blipFill rotWithShape="1">
          <a:blip r:embed="rId3"/>
          <a:srcRect t="60328"/>
          <a:stretch/>
        </p:blipFill>
        <p:spPr>
          <a:xfrm>
            <a:off x="6053470" y="3581009"/>
            <a:ext cx="5745417" cy="2323189"/>
          </a:xfrm>
          <a:prstGeom prst="rect">
            <a:avLst/>
          </a:prstGeom>
        </p:spPr>
      </p:pic>
      <p:pic>
        <p:nvPicPr>
          <p:cNvPr id="12" name="Immagine 11">
            <a:extLst>
              <a:ext uri="{FF2B5EF4-FFF2-40B4-BE49-F238E27FC236}">
                <a16:creationId xmlns:a16="http://schemas.microsoft.com/office/drawing/2014/main" id="{D5848A2D-D200-220C-F823-90767E16EB4F}"/>
              </a:ext>
            </a:extLst>
          </p:cNvPr>
          <p:cNvPicPr>
            <a:picLocks noChangeAspect="1"/>
          </p:cNvPicPr>
          <p:nvPr/>
        </p:nvPicPr>
        <p:blipFill rotWithShape="1">
          <a:blip r:embed="rId3"/>
          <a:srcRect l="45957" t="53081" r="44605" b="39202"/>
          <a:stretch/>
        </p:blipFill>
        <p:spPr>
          <a:xfrm>
            <a:off x="6388396" y="2977116"/>
            <a:ext cx="542260" cy="451884"/>
          </a:xfrm>
          <a:prstGeom prst="rect">
            <a:avLst/>
          </a:prstGeom>
        </p:spPr>
      </p:pic>
    </p:spTree>
    <p:extLst>
      <p:ext uri="{BB962C8B-B14F-4D97-AF65-F5344CB8AC3E}">
        <p14:creationId xmlns:p14="http://schemas.microsoft.com/office/powerpoint/2010/main" val="2014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31510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Q-Learning </a:t>
            </a:r>
            <a:r>
              <a:rPr kumimoji="0" lang="it-IT" sz="1800" b="0" i="0" u="none" strike="noStrike" kern="1200" cap="none" spc="0" normalizeH="0" baseline="0" noProof="0" dirty="0" err="1">
                <a:ln>
                  <a:noFill/>
                </a:ln>
                <a:solidFill>
                  <a:srgbClr val="000000"/>
                </a:solidFill>
                <a:effectLst/>
                <a:uLnTx/>
                <a:uFillTx/>
                <a:latin typeface="Seaford"/>
                <a:ea typeface="+mn-ea"/>
                <a:cs typeface="+mn-cs"/>
              </a:rPr>
              <a:t>Process</a:t>
            </a: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3" name="Segnaposto contenuto 2">
            <a:extLst>
              <a:ext uri="{FF2B5EF4-FFF2-40B4-BE49-F238E27FC236}">
                <a16:creationId xmlns:a16="http://schemas.microsoft.com/office/drawing/2014/main" id="{A4531257-45F6-F4DA-250A-2760D4190AF5}"/>
              </a:ext>
            </a:extLst>
          </p:cNvPr>
          <p:cNvSpPr>
            <a:spLocks noGrp="1"/>
          </p:cNvSpPr>
          <p:nvPr>
            <p:ph idx="1"/>
          </p:nvPr>
        </p:nvSpPr>
        <p:spPr>
          <a:xfrm>
            <a:off x="413378" y="1281330"/>
            <a:ext cx="10506991" cy="4295340"/>
          </a:xfrm>
        </p:spPr>
        <p:txBody>
          <a:bodyPr>
            <a:normAutofit lnSpcReduction="10000"/>
          </a:bodyPr>
          <a:lstStyle/>
          <a:p>
            <a:pPr indent="-457200">
              <a:buFont typeface="+mj-lt"/>
              <a:buAutoNum type="arabicPeriod"/>
            </a:pPr>
            <a:r>
              <a:rPr lang="en-US" sz="2600" dirty="0"/>
              <a:t>Initialize the Q-table by all zeros.</a:t>
            </a:r>
          </a:p>
          <a:p>
            <a:pPr indent="-457200">
              <a:buFont typeface="+mj-lt"/>
              <a:buAutoNum type="arabicPeriod"/>
            </a:pPr>
            <a:r>
              <a:rPr lang="en-US" sz="2600" dirty="0"/>
              <a:t>Start exploring actions: For each state, select any one among all possible actions for the current state (S).</a:t>
            </a:r>
          </a:p>
          <a:p>
            <a:pPr indent="-457200">
              <a:buFont typeface="+mj-lt"/>
              <a:buAutoNum type="arabicPeriod"/>
            </a:pPr>
            <a:r>
              <a:rPr lang="en-US" sz="2600" dirty="0"/>
              <a:t>Travel to the next state (S') as a result of that action (a).</a:t>
            </a:r>
          </a:p>
          <a:p>
            <a:pPr indent="-457200">
              <a:buFont typeface="+mj-lt"/>
              <a:buAutoNum type="arabicPeriod"/>
            </a:pPr>
            <a:r>
              <a:rPr lang="en-US" sz="2600" dirty="0"/>
              <a:t>For all possible actions from the state (S') select the one with the highest Q-value.</a:t>
            </a:r>
          </a:p>
          <a:p>
            <a:pPr indent="-457200">
              <a:buFont typeface="+mj-lt"/>
              <a:buAutoNum type="arabicPeriod"/>
            </a:pPr>
            <a:r>
              <a:rPr lang="en-US" sz="2600" dirty="0"/>
              <a:t>Update Q-table values using the equation.</a:t>
            </a:r>
          </a:p>
          <a:p>
            <a:pPr indent="-457200">
              <a:buFont typeface="+mj-lt"/>
              <a:buAutoNum type="arabicPeriod"/>
            </a:pPr>
            <a:r>
              <a:rPr lang="en-US" sz="2600" dirty="0"/>
              <a:t>Set the next state as the current state.</a:t>
            </a:r>
          </a:p>
          <a:p>
            <a:pPr indent="-457200">
              <a:buFont typeface="+mj-lt"/>
              <a:buAutoNum type="arabicPeriod"/>
            </a:pPr>
            <a:r>
              <a:rPr lang="en-US" sz="2600" dirty="0"/>
              <a:t>If goal state is reached, then end and repeat the process.</a:t>
            </a:r>
          </a:p>
          <a:p>
            <a:endParaRPr lang="it-IT" dirty="0"/>
          </a:p>
        </p:txBody>
      </p:sp>
    </p:spTree>
    <p:extLst>
      <p:ext uri="{BB962C8B-B14F-4D97-AF65-F5344CB8AC3E}">
        <p14:creationId xmlns:p14="http://schemas.microsoft.com/office/powerpoint/2010/main" val="208747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31510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srgbClr val="000000"/>
                </a:solidFill>
                <a:effectLst/>
                <a:uLnTx/>
                <a:uFillTx/>
                <a:latin typeface="Seaford"/>
                <a:ea typeface="+mn-ea"/>
                <a:cs typeface="+mn-cs"/>
              </a:rPr>
              <a:t>Exploiting</a:t>
            </a:r>
            <a:r>
              <a:rPr kumimoji="0" lang="it-IT" sz="1800" b="0" i="0" u="none" strike="noStrike" kern="1200" cap="none" spc="0" normalizeH="0" baseline="0" noProof="0" dirty="0">
                <a:ln>
                  <a:noFill/>
                </a:ln>
                <a:solidFill>
                  <a:srgbClr val="000000"/>
                </a:solidFill>
                <a:effectLst/>
                <a:uLnTx/>
                <a:uFillTx/>
                <a:latin typeface="Seaford"/>
                <a:ea typeface="+mn-ea"/>
                <a:cs typeface="+mn-cs"/>
              </a:rPr>
              <a:t> </a:t>
            </a:r>
            <a:r>
              <a:rPr kumimoji="0" lang="it-IT" sz="1800" b="0" i="0" u="none" strike="noStrike" kern="1200" cap="none" spc="0" normalizeH="0" baseline="0" noProof="0" dirty="0" err="1">
                <a:ln>
                  <a:noFill/>
                </a:ln>
                <a:solidFill>
                  <a:srgbClr val="000000"/>
                </a:solidFill>
                <a:effectLst/>
                <a:uLnTx/>
                <a:uFillTx/>
                <a:latin typeface="Seaford"/>
                <a:ea typeface="+mn-ea"/>
                <a:cs typeface="+mn-cs"/>
              </a:rPr>
              <a:t>learned</a:t>
            </a:r>
            <a:r>
              <a:rPr kumimoji="0" lang="it-IT" sz="1800" b="0" i="0" u="none" strike="noStrike" kern="1200" cap="none" spc="0" normalizeH="0" baseline="0" noProof="0" dirty="0">
                <a:ln>
                  <a:noFill/>
                </a:ln>
                <a:solidFill>
                  <a:srgbClr val="000000"/>
                </a:solidFill>
                <a:effectLst/>
                <a:uLnTx/>
                <a:uFillTx/>
                <a:latin typeface="Seaford"/>
                <a:ea typeface="+mn-ea"/>
                <a:cs typeface="+mn-cs"/>
              </a:rPr>
              <a:t> </a:t>
            </a:r>
            <a:r>
              <a:rPr kumimoji="0" lang="it-IT" sz="1800" b="0" i="0" u="none" strike="noStrike" kern="1200" cap="none" spc="0" normalizeH="0" baseline="0" noProof="0" dirty="0" err="1">
                <a:ln>
                  <a:noFill/>
                </a:ln>
                <a:solidFill>
                  <a:srgbClr val="000000"/>
                </a:solidFill>
                <a:effectLst/>
                <a:uLnTx/>
                <a:uFillTx/>
                <a:latin typeface="Seaford"/>
                <a:ea typeface="+mn-ea"/>
                <a:cs typeface="+mn-cs"/>
              </a:rPr>
              <a:t>values</a:t>
            </a: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3" name="Segnaposto contenuto 2">
            <a:extLst>
              <a:ext uri="{FF2B5EF4-FFF2-40B4-BE49-F238E27FC236}">
                <a16:creationId xmlns:a16="http://schemas.microsoft.com/office/drawing/2014/main" id="{A4531257-45F6-F4DA-250A-2760D4190AF5}"/>
              </a:ext>
            </a:extLst>
          </p:cNvPr>
          <p:cNvSpPr>
            <a:spLocks noGrp="1"/>
          </p:cNvSpPr>
          <p:nvPr>
            <p:ph idx="1"/>
          </p:nvPr>
        </p:nvSpPr>
        <p:spPr>
          <a:xfrm>
            <a:off x="548900" y="2538576"/>
            <a:ext cx="11094200" cy="1780847"/>
          </a:xfrm>
        </p:spPr>
        <p:txBody>
          <a:bodyPr>
            <a:normAutofit/>
          </a:bodyPr>
          <a:lstStyle/>
          <a:p>
            <a:r>
              <a:rPr lang="en-US" dirty="0"/>
              <a:t>There's a </a:t>
            </a:r>
            <a:r>
              <a:rPr lang="en-US" b="1" dirty="0"/>
              <a:t>trade-off between exploration </a:t>
            </a:r>
            <a:r>
              <a:rPr lang="en-US" dirty="0"/>
              <a:t>(choosing a random action) </a:t>
            </a:r>
            <a:r>
              <a:rPr lang="en-US" b="1" dirty="0"/>
              <a:t>and exploitation</a:t>
            </a:r>
            <a:r>
              <a:rPr lang="en-US" dirty="0"/>
              <a:t> (choosing actions based on already learned Q-values). We want to prevent possibly overfitting, so we'll be introducing another parameter called </a:t>
            </a:r>
            <a:r>
              <a:rPr lang="el-GR" sz="2800" dirty="0"/>
              <a:t>ε</a:t>
            </a:r>
            <a:r>
              <a:rPr lang="en-US" dirty="0"/>
              <a:t> to cater to this during training.</a:t>
            </a:r>
            <a:endParaRPr lang="it-IT" dirty="0"/>
          </a:p>
        </p:txBody>
      </p:sp>
    </p:spTree>
    <p:extLst>
      <p:ext uri="{BB962C8B-B14F-4D97-AF65-F5344CB8AC3E}">
        <p14:creationId xmlns:p14="http://schemas.microsoft.com/office/powerpoint/2010/main" val="71197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srgbClr val="000000"/>
                </a:solidFill>
                <a:effectLst/>
                <a:uLnTx/>
                <a:uFillTx/>
                <a:latin typeface="Seaford"/>
                <a:ea typeface="+mn-ea"/>
                <a:cs typeface="+mn-cs"/>
              </a:rPr>
              <a:t>Introduction</a:t>
            </a: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pic>
        <p:nvPicPr>
          <p:cNvPr id="6" name="Immagine 5">
            <a:extLst>
              <a:ext uri="{FF2B5EF4-FFF2-40B4-BE49-F238E27FC236}">
                <a16:creationId xmlns:a16="http://schemas.microsoft.com/office/drawing/2014/main" id="{485409BB-7D44-32F2-E3C9-EA41104B8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5" y="2106214"/>
            <a:ext cx="6096000" cy="2857500"/>
          </a:xfrm>
          <a:prstGeom prst="rect">
            <a:avLst/>
          </a:prstGeom>
        </p:spPr>
      </p:pic>
      <p:sp>
        <p:nvSpPr>
          <p:cNvPr id="19" name="CasellaDiTesto 18">
            <a:extLst>
              <a:ext uri="{FF2B5EF4-FFF2-40B4-BE49-F238E27FC236}">
                <a16:creationId xmlns:a16="http://schemas.microsoft.com/office/drawing/2014/main" id="{36651EF7-1504-B61B-7CC4-8ED3F4B39BD3}"/>
              </a:ext>
            </a:extLst>
          </p:cNvPr>
          <p:cNvSpPr txBox="1"/>
          <p:nvPr/>
        </p:nvSpPr>
        <p:spPr>
          <a:xfrm>
            <a:off x="413378" y="735663"/>
            <a:ext cx="10626097" cy="707886"/>
          </a:xfrm>
          <a:prstGeom prst="rect">
            <a:avLst/>
          </a:prstGeom>
          <a:noFill/>
        </p:spPr>
        <p:txBody>
          <a:bodyPr wrap="square">
            <a:spAutoFit/>
          </a:bodyPr>
          <a:lstStyle/>
          <a:p>
            <a:r>
              <a:rPr lang="en-US" sz="2000" dirty="0"/>
              <a:t>Reinforcement Learning (RL) is the science of making optimal decisions using experiences. the </a:t>
            </a:r>
            <a:r>
              <a:rPr lang="en-US" sz="2000" dirty="0" err="1"/>
              <a:t>The</a:t>
            </a:r>
            <a:r>
              <a:rPr lang="en-US" sz="2000" dirty="0"/>
              <a:t> process of RL involves these simple steps:</a:t>
            </a:r>
            <a:endParaRPr lang="it-IT" sz="2000" dirty="0"/>
          </a:p>
        </p:txBody>
      </p:sp>
      <p:sp>
        <p:nvSpPr>
          <p:cNvPr id="14" name="Segnaposto contenuto 13">
            <a:extLst>
              <a:ext uri="{FF2B5EF4-FFF2-40B4-BE49-F238E27FC236}">
                <a16:creationId xmlns:a16="http://schemas.microsoft.com/office/drawing/2014/main" id="{606E6397-C37D-62A1-F2ED-BDDF4320401B}"/>
              </a:ext>
            </a:extLst>
          </p:cNvPr>
          <p:cNvSpPr>
            <a:spLocks noGrp="1"/>
          </p:cNvSpPr>
          <p:nvPr>
            <p:ph idx="1"/>
          </p:nvPr>
        </p:nvSpPr>
        <p:spPr>
          <a:xfrm>
            <a:off x="6096000" y="1877933"/>
            <a:ext cx="5850466" cy="3314063"/>
          </a:xfrm>
        </p:spPr>
        <p:txBody>
          <a:bodyPr>
            <a:normAutofit/>
          </a:bodyPr>
          <a:lstStyle/>
          <a:p>
            <a:pPr indent="-457200">
              <a:buFont typeface="+mj-lt"/>
              <a:buAutoNum type="arabicParenR"/>
            </a:pPr>
            <a:r>
              <a:rPr lang="en-US" sz="1800" dirty="0"/>
              <a:t>Observation of the environment</a:t>
            </a:r>
          </a:p>
          <a:p>
            <a:pPr indent="-457200">
              <a:buFont typeface="+mj-lt"/>
              <a:buAutoNum type="arabicParenR"/>
            </a:pPr>
            <a:r>
              <a:rPr lang="en-US" sz="1800" dirty="0"/>
              <a:t>Deciding how to act using some   strategy</a:t>
            </a:r>
          </a:p>
          <a:p>
            <a:pPr indent="-457200">
              <a:buFont typeface="+mj-lt"/>
              <a:buAutoNum type="arabicParenR"/>
            </a:pPr>
            <a:r>
              <a:rPr lang="en-US" sz="1800" dirty="0"/>
              <a:t>Acting accordingly</a:t>
            </a:r>
          </a:p>
          <a:p>
            <a:pPr indent="-457200">
              <a:buFont typeface="+mj-lt"/>
              <a:buAutoNum type="arabicParenR"/>
            </a:pPr>
            <a:r>
              <a:rPr lang="en-US" sz="1800" dirty="0"/>
              <a:t>Receiving a reward or penalty</a:t>
            </a:r>
          </a:p>
          <a:p>
            <a:pPr indent="-457200">
              <a:buFont typeface="+mj-lt"/>
              <a:buAutoNum type="arabicParenR"/>
            </a:pPr>
            <a:r>
              <a:rPr lang="en-US" sz="1800" dirty="0"/>
              <a:t>Learning from the experiences and refining our strategy</a:t>
            </a:r>
          </a:p>
          <a:p>
            <a:pPr indent="-457200">
              <a:buFont typeface="+mj-lt"/>
              <a:buAutoNum type="arabicParenR"/>
            </a:pPr>
            <a:r>
              <a:rPr lang="en-US" sz="1800" dirty="0"/>
              <a:t>Iterate until an optimal strategy is found</a:t>
            </a:r>
            <a:endParaRPr lang="it-IT" sz="1800" dirty="0"/>
          </a:p>
        </p:txBody>
      </p:sp>
    </p:spTree>
    <p:extLst>
      <p:ext uri="{BB962C8B-B14F-4D97-AF65-F5344CB8AC3E}">
        <p14:creationId xmlns:p14="http://schemas.microsoft.com/office/powerpoint/2010/main" val="92466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1FA5357-7C1C-B21B-5938-B73A89FF1618}"/>
              </a:ext>
            </a:extLst>
          </p:cNvPr>
          <p:cNvSpPr>
            <a:spLocks noGrp="1"/>
          </p:cNvSpPr>
          <p:nvPr>
            <p:ph idx="1"/>
          </p:nvPr>
        </p:nvSpPr>
        <p:spPr>
          <a:xfrm>
            <a:off x="6283508" y="1444664"/>
            <a:ext cx="5025005" cy="2675651"/>
          </a:xfrm>
        </p:spPr>
        <p:txBody>
          <a:bodyPr>
            <a:normAutofit/>
          </a:bodyPr>
          <a:lstStyle/>
          <a:p>
            <a:r>
              <a:rPr lang="en-US" dirty="0"/>
              <a:t>The major goal is to demonstrate how you can </a:t>
            </a:r>
            <a:r>
              <a:rPr lang="en-US" b="1" dirty="0"/>
              <a:t>use Reinforcement Learning techniques</a:t>
            </a:r>
            <a:r>
              <a:rPr lang="en-US" dirty="0"/>
              <a:t> to develop an efficient and safe approach for tackling Self-Driving problem.</a:t>
            </a:r>
            <a:endParaRPr lang="it-IT" dirty="0"/>
          </a:p>
        </p:txBody>
      </p:sp>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315108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The Project: Self-</a:t>
            </a:r>
            <a:r>
              <a:rPr kumimoji="0" lang="it-IT" sz="1800" b="0" i="0" u="none" strike="noStrike" kern="1200" cap="none" spc="0" normalizeH="0" baseline="0" noProof="0" dirty="0" err="1">
                <a:ln>
                  <a:noFill/>
                </a:ln>
                <a:solidFill>
                  <a:srgbClr val="000000"/>
                </a:solidFill>
                <a:effectLst/>
                <a:uLnTx/>
                <a:uFillTx/>
                <a:latin typeface="Seaford"/>
                <a:ea typeface="+mn-ea"/>
                <a:cs typeface="+mn-cs"/>
              </a:rPr>
              <a:t>Driving</a:t>
            </a:r>
            <a:r>
              <a:rPr kumimoji="0" lang="it-IT" sz="1800" b="0" i="0" u="none" strike="noStrike" kern="1200" cap="none" spc="0" normalizeH="0" baseline="0" noProof="0" dirty="0">
                <a:ln>
                  <a:noFill/>
                </a:ln>
                <a:solidFill>
                  <a:srgbClr val="000000"/>
                </a:solidFill>
                <a:effectLst/>
                <a:uLnTx/>
                <a:uFillTx/>
                <a:latin typeface="Seaford"/>
                <a:ea typeface="+mn-ea"/>
                <a:cs typeface="+mn-cs"/>
              </a:rPr>
              <a:t> </a:t>
            </a:r>
            <a:r>
              <a:rPr kumimoji="0" lang="it-IT" sz="1800" b="0" i="0" u="none" strike="noStrike" kern="1200" cap="none" spc="0" normalizeH="0" baseline="0" noProof="0" dirty="0" err="1">
                <a:ln>
                  <a:noFill/>
                </a:ln>
                <a:solidFill>
                  <a:srgbClr val="000000"/>
                </a:solidFill>
                <a:effectLst/>
                <a:uLnTx/>
                <a:uFillTx/>
                <a:latin typeface="Seaford"/>
                <a:ea typeface="+mn-ea"/>
                <a:cs typeface="+mn-cs"/>
              </a:rPr>
              <a:t>Cab</a:t>
            </a: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pic>
        <p:nvPicPr>
          <p:cNvPr id="4" name="Immagine 3" descr="Immagine che contiene testo, elettronico&#10;&#10;Descrizione generata automaticamente">
            <a:extLst>
              <a:ext uri="{FF2B5EF4-FFF2-40B4-BE49-F238E27FC236}">
                <a16:creationId xmlns:a16="http://schemas.microsoft.com/office/drawing/2014/main" id="{68EFE481-AB5C-43B0-F880-DDA3CBCAB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22" y="981716"/>
            <a:ext cx="5238750" cy="3333750"/>
          </a:xfrm>
          <a:prstGeom prst="rect">
            <a:avLst/>
          </a:prstGeom>
        </p:spPr>
      </p:pic>
      <p:sp>
        <p:nvSpPr>
          <p:cNvPr id="10" name="CasellaDiTesto 9">
            <a:extLst>
              <a:ext uri="{FF2B5EF4-FFF2-40B4-BE49-F238E27FC236}">
                <a16:creationId xmlns:a16="http://schemas.microsoft.com/office/drawing/2014/main" id="{ED2BCCBE-550A-567C-D3ED-FFBEFBA012E6}"/>
              </a:ext>
            </a:extLst>
          </p:cNvPr>
          <p:cNvSpPr txBox="1"/>
          <p:nvPr/>
        </p:nvSpPr>
        <p:spPr>
          <a:xfrm>
            <a:off x="413378" y="4612811"/>
            <a:ext cx="11778622" cy="830997"/>
          </a:xfrm>
          <a:prstGeom prst="rect">
            <a:avLst/>
          </a:prstGeom>
          <a:noFill/>
        </p:spPr>
        <p:txBody>
          <a:bodyPr wrap="square">
            <a:spAutoFit/>
          </a:bodyPr>
          <a:lstStyle/>
          <a:p>
            <a:r>
              <a:rPr lang="en-US" sz="2400" dirty="0"/>
              <a:t>The </a:t>
            </a:r>
            <a:r>
              <a:rPr lang="en-US" sz="2400" dirty="0" err="1"/>
              <a:t>Smartcab's</a:t>
            </a:r>
            <a:r>
              <a:rPr lang="en-US" sz="2400" dirty="0"/>
              <a:t> job is to pick up the passenger at one location and drop them off in another.</a:t>
            </a:r>
            <a:endParaRPr lang="it-IT" sz="2400" dirty="0"/>
          </a:p>
        </p:txBody>
      </p:sp>
    </p:spTree>
    <p:extLst>
      <p:ext uri="{BB962C8B-B14F-4D97-AF65-F5344CB8AC3E}">
        <p14:creationId xmlns:p14="http://schemas.microsoft.com/office/powerpoint/2010/main" val="177663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315108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State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5" name="Segnaposto contenuto 4">
            <a:extLst>
              <a:ext uri="{FF2B5EF4-FFF2-40B4-BE49-F238E27FC236}">
                <a16:creationId xmlns:a16="http://schemas.microsoft.com/office/drawing/2014/main" id="{E720441A-8534-A2AD-1B80-6E5B187EEB61}"/>
              </a:ext>
            </a:extLst>
          </p:cNvPr>
          <p:cNvSpPr>
            <a:spLocks noGrp="1"/>
          </p:cNvSpPr>
          <p:nvPr>
            <p:ph idx="1"/>
          </p:nvPr>
        </p:nvSpPr>
        <p:spPr>
          <a:xfrm>
            <a:off x="413377" y="732273"/>
            <a:ext cx="11082867" cy="892596"/>
          </a:xfrm>
        </p:spPr>
        <p:txBody>
          <a:bodyPr>
            <a:normAutofit/>
          </a:bodyPr>
          <a:lstStyle/>
          <a:p>
            <a:r>
              <a:rPr lang="en-US" sz="2000" dirty="0">
                <a:effectLst/>
              </a:rPr>
              <a:t>The </a:t>
            </a:r>
            <a:r>
              <a:rPr lang="en-US" sz="2000" b="1" dirty="0">
                <a:effectLst/>
              </a:rPr>
              <a:t>State Space </a:t>
            </a:r>
            <a:r>
              <a:rPr lang="en-US" sz="2000" dirty="0">
                <a:effectLst/>
              </a:rPr>
              <a:t>is the set of all possible situations in which the agent must perform an action.</a:t>
            </a:r>
            <a:br>
              <a:rPr lang="en-US" dirty="0">
                <a:effectLst/>
              </a:rPr>
            </a:br>
            <a:endParaRPr lang="it-IT" dirty="0"/>
          </a:p>
        </p:txBody>
      </p:sp>
      <p:sp>
        <p:nvSpPr>
          <p:cNvPr id="10" name="Segnaposto contenuto 4">
            <a:extLst>
              <a:ext uri="{FF2B5EF4-FFF2-40B4-BE49-F238E27FC236}">
                <a16:creationId xmlns:a16="http://schemas.microsoft.com/office/drawing/2014/main" id="{792BE163-2D60-9333-C160-C0EEA59DBFBB}"/>
              </a:ext>
            </a:extLst>
          </p:cNvPr>
          <p:cNvSpPr txBox="1">
            <a:spLocks/>
          </p:cNvSpPr>
          <p:nvPr/>
        </p:nvSpPr>
        <p:spPr>
          <a:xfrm>
            <a:off x="3445189" y="1990509"/>
            <a:ext cx="6985744" cy="123232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parking lot is break up into a </a:t>
            </a:r>
            <a:r>
              <a:rPr lang="en-US" b="1" dirty="0"/>
              <a:t>5x5 grid</a:t>
            </a:r>
            <a:r>
              <a:rPr lang="en-US" dirty="0"/>
              <a:t>, which gives us 25 possible taxi locations. </a:t>
            </a:r>
            <a:br>
              <a:rPr lang="en-US" dirty="0"/>
            </a:br>
            <a:r>
              <a:rPr lang="en-US" dirty="0">
                <a:solidFill>
                  <a:srgbClr val="333333"/>
                </a:solidFill>
                <a:latin typeface="proxima-nova"/>
              </a:rPr>
              <a:t>T</a:t>
            </a:r>
            <a:r>
              <a:rPr lang="en-US" b="0" i="0" dirty="0">
                <a:solidFill>
                  <a:srgbClr val="333333"/>
                </a:solidFill>
                <a:effectLst/>
                <a:latin typeface="proxima-nova"/>
              </a:rPr>
              <a:t>here are </a:t>
            </a:r>
            <a:r>
              <a:rPr lang="en-US" b="1" i="0" dirty="0">
                <a:solidFill>
                  <a:srgbClr val="333333"/>
                </a:solidFill>
                <a:effectLst/>
                <a:latin typeface="proxima-nova"/>
              </a:rPr>
              <a:t>five locations that we can pick up and drop off </a:t>
            </a:r>
            <a:r>
              <a:rPr lang="en-US" b="0" i="0" dirty="0">
                <a:solidFill>
                  <a:srgbClr val="333333"/>
                </a:solidFill>
                <a:effectLst/>
                <a:latin typeface="proxima-nova"/>
              </a:rPr>
              <a:t>a passenger: R, G, Y, B. </a:t>
            </a:r>
            <a:endParaRPr lang="it-IT" dirty="0"/>
          </a:p>
        </p:txBody>
      </p:sp>
      <p:pic>
        <p:nvPicPr>
          <p:cNvPr id="3" name="Immagine 2">
            <a:extLst>
              <a:ext uri="{FF2B5EF4-FFF2-40B4-BE49-F238E27FC236}">
                <a16:creationId xmlns:a16="http://schemas.microsoft.com/office/drawing/2014/main" id="{5F962C75-19C0-D117-32AF-659F043E0319}"/>
              </a:ext>
            </a:extLst>
          </p:cNvPr>
          <p:cNvPicPr>
            <a:picLocks noChangeAspect="1"/>
          </p:cNvPicPr>
          <p:nvPr/>
        </p:nvPicPr>
        <p:blipFill>
          <a:blip r:embed="rId3"/>
          <a:stretch>
            <a:fillRect/>
          </a:stretch>
        </p:blipFill>
        <p:spPr>
          <a:xfrm>
            <a:off x="1761067" y="1624869"/>
            <a:ext cx="1198769" cy="1916143"/>
          </a:xfrm>
          <a:prstGeom prst="rect">
            <a:avLst/>
          </a:prstGeom>
        </p:spPr>
      </p:pic>
      <p:sp>
        <p:nvSpPr>
          <p:cNvPr id="11" name="CasellaDiTesto 10">
            <a:extLst>
              <a:ext uri="{FF2B5EF4-FFF2-40B4-BE49-F238E27FC236}">
                <a16:creationId xmlns:a16="http://schemas.microsoft.com/office/drawing/2014/main" id="{BC79E372-EF23-49D6-28C1-163ADFA54DFC}"/>
              </a:ext>
            </a:extLst>
          </p:cNvPr>
          <p:cNvSpPr txBox="1"/>
          <p:nvPr/>
        </p:nvSpPr>
        <p:spPr>
          <a:xfrm>
            <a:off x="413377" y="4032802"/>
            <a:ext cx="11582400" cy="1143903"/>
          </a:xfrm>
          <a:prstGeom prst="rect">
            <a:avLst/>
          </a:prstGeom>
          <a:noFill/>
        </p:spPr>
        <p:txBody>
          <a:bodyPr wrap="square">
            <a:spAutoFit/>
          </a:bodyPr>
          <a:lstStyle/>
          <a:p>
            <a:pPr>
              <a:spcBef>
                <a:spcPts val="1000"/>
              </a:spcBef>
            </a:pPr>
            <a:r>
              <a:rPr lang="it-IT" sz="2000" dirty="0" err="1"/>
              <a:t>There's</a:t>
            </a:r>
            <a:r>
              <a:rPr lang="it-IT" sz="2000" dirty="0"/>
              <a:t> </a:t>
            </a:r>
            <a:r>
              <a:rPr lang="it-IT" sz="2000" dirty="0" err="1"/>
              <a:t>four</a:t>
            </a:r>
            <a:r>
              <a:rPr lang="it-IT" sz="2000" dirty="0"/>
              <a:t> (4) </a:t>
            </a:r>
            <a:r>
              <a:rPr lang="it-IT" sz="2000" dirty="0" err="1"/>
              <a:t>destinations</a:t>
            </a:r>
            <a:r>
              <a:rPr lang="it-IT" sz="2000" dirty="0"/>
              <a:t> and </a:t>
            </a:r>
            <a:r>
              <a:rPr lang="it-IT" sz="2000" dirty="0" err="1"/>
              <a:t>five</a:t>
            </a:r>
            <a:r>
              <a:rPr lang="it-IT" sz="2000" dirty="0"/>
              <a:t> (4 + 1) </a:t>
            </a:r>
            <a:r>
              <a:rPr lang="it-IT" sz="2000" dirty="0" err="1"/>
              <a:t>passenger</a:t>
            </a:r>
            <a:r>
              <a:rPr lang="it-IT" sz="2000" dirty="0"/>
              <a:t> locations, </a:t>
            </a:r>
            <a:r>
              <a:rPr lang="it-IT" sz="2000" dirty="0" err="1"/>
              <a:t>because</a:t>
            </a:r>
            <a:r>
              <a:rPr lang="it-IT" sz="2000" dirty="0"/>
              <a:t> the </a:t>
            </a:r>
            <a:r>
              <a:rPr lang="it-IT" sz="2000" dirty="0" err="1"/>
              <a:t>passenger</a:t>
            </a:r>
            <a:r>
              <a:rPr lang="it-IT" sz="2000" dirty="0"/>
              <a:t> can stay </a:t>
            </a:r>
            <a:r>
              <a:rPr lang="it-IT" sz="2000" dirty="0" err="1"/>
              <a:t>into</a:t>
            </a:r>
            <a:r>
              <a:rPr lang="it-IT" sz="2000" dirty="0"/>
              <a:t> the taxi </a:t>
            </a:r>
            <a:r>
              <a:rPr lang="it-IT" sz="2000" dirty="0" err="1"/>
              <a:t>at</a:t>
            </a:r>
            <a:r>
              <a:rPr lang="it-IT" sz="2000" dirty="0"/>
              <a:t> the start of </a:t>
            </a:r>
            <a:r>
              <a:rPr lang="it-IT" sz="2000" dirty="0" err="1"/>
              <a:t>episode</a:t>
            </a:r>
            <a:r>
              <a:rPr lang="it-IT" sz="2000" dirty="0"/>
              <a:t>.</a:t>
            </a:r>
          </a:p>
          <a:p>
            <a:pPr>
              <a:spcBef>
                <a:spcPts val="1000"/>
              </a:spcBef>
            </a:pPr>
            <a:r>
              <a:rPr lang="it-IT" sz="2000" dirty="0"/>
              <a:t>So, </a:t>
            </a:r>
            <a:r>
              <a:rPr lang="it-IT" sz="2000" dirty="0" err="1"/>
              <a:t>our</a:t>
            </a:r>
            <a:r>
              <a:rPr lang="it-IT" sz="2000" dirty="0"/>
              <a:t> taxi </a:t>
            </a:r>
            <a:r>
              <a:rPr lang="it-IT" sz="2000" dirty="0" err="1"/>
              <a:t>environment</a:t>
            </a:r>
            <a:r>
              <a:rPr lang="it-IT" sz="2000" dirty="0"/>
              <a:t> </a:t>
            </a:r>
            <a:r>
              <a:rPr lang="it-IT" sz="2000" dirty="0" err="1"/>
              <a:t>has</a:t>
            </a:r>
            <a:r>
              <a:rPr lang="it-IT" sz="2000" dirty="0"/>
              <a:t> 5x5x5x4=500 </a:t>
            </a:r>
            <a:r>
              <a:rPr lang="it-IT" sz="2000" dirty="0" err="1"/>
              <a:t>total</a:t>
            </a:r>
            <a:r>
              <a:rPr lang="it-IT" sz="2000" dirty="0"/>
              <a:t> </a:t>
            </a:r>
            <a:r>
              <a:rPr lang="it-IT" sz="2000" dirty="0" err="1"/>
              <a:t>possible</a:t>
            </a:r>
            <a:r>
              <a:rPr lang="it-IT" sz="2000" dirty="0"/>
              <a:t> </a:t>
            </a:r>
            <a:r>
              <a:rPr lang="it-IT" sz="2000" dirty="0" err="1"/>
              <a:t>states</a:t>
            </a:r>
            <a:r>
              <a:rPr lang="it-IT" sz="2000" dirty="0"/>
              <a:t>.</a:t>
            </a:r>
          </a:p>
        </p:txBody>
      </p:sp>
    </p:spTree>
    <p:extLst>
      <p:ext uri="{BB962C8B-B14F-4D97-AF65-F5344CB8AC3E}">
        <p14:creationId xmlns:p14="http://schemas.microsoft.com/office/powerpoint/2010/main" val="373565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315108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Action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5" name="Segnaposto contenuto 4">
            <a:extLst>
              <a:ext uri="{FF2B5EF4-FFF2-40B4-BE49-F238E27FC236}">
                <a16:creationId xmlns:a16="http://schemas.microsoft.com/office/drawing/2014/main" id="{E720441A-8534-A2AD-1B80-6E5B187EEB61}"/>
              </a:ext>
            </a:extLst>
          </p:cNvPr>
          <p:cNvSpPr>
            <a:spLocks noGrp="1"/>
          </p:cNvSpPr>
          <p:nvPr>
            <p:ph idx="1"/>
          </p:nvPr>
        </p:nvSpPr>
        <p:spPr>
          <a:xfrm>
            <a:off x="413377" y="732273"/>
            <a:ext cx="11082867" cy="892596"/>
          </a:xfrm>
        </p:spPr>
        <p:txBody>
          <a:bodyPr>
            <a:normAutofit/>
          </a:bodyPr>
          <a:lstStyle/>
          <a:p>
            <a:r>
              <a:rPr lang="en-US" sz="2000" dirty="0">
                <a:effectLst/>
              </a:rPr>
              <a:t>The action in our case can be to move in a direction or decide to pickup/</a:t>
            </a:r>
            <a:r>
              <a:rPr lang="en-US" sz="2000" dirty="0" err="1">
                <a:effectLst/>
              </a:rPr>
              <a:t>dropoff</a:t>
            </a:r>
            <a:r>
              <a:rPr lang="en-US" sz="2000" dirty="0">
                <a:effectLst/>
              </a:rPr>
              <a:t> a passenger</a:t>
            </a:r>
            <a:br>
              <a:rPr lang="en-US" dirty="0">
                <a:effectLst/>
              </a:rPr>
            </a:br>
            <a:endParaRPr lang="it-IT" dirty="0"/>
          </a:p>
        </p:txBody>
      </p:sp>
      <p:sp>
        <p:nvSpPr>
          <p:cNvPr id="12" name="CasellaDiTesto 11">
            <a:extLst>
              <a:ext uri="{FF2B5EF4-FFF2-40B4-BE49-F238E27FC236}">
                <a16:creationId xmlns:a16="http://schemas.microsoft.com/office/drawing/2014/main" id="{88CE15AC-3B46-D8C5-81B8-D3DCD0B7F549}"/>
              </a:ext>
            </a:extLst>
          </p:cNvPr>
          <p:cNvSpPr txBox="1"/>
          <p:nvPr/>
        </p:nvSpPr>
        <p:spPr>
          <a:xfrm>
            <a:off x="3048762" y="1822992"/>
            <a:ext cx="6094476" cy="2554545"/>
          </a:xfrm>
          <a:prstGeom prst="rect">
            <a:avLst/>
          </a:prstGeom>
          <a:noFill/>
        </p:spPr>
        <p:txBody>
          <a:bodyPr wrap="square">
            <a:spAutoFit/>
          </a:bodyPr>
          <a:lstStyle/>
          <a:p>
            <a:r>
              <a:rPr lang="en-US" sz="2000" dirty="0"/>
              <a:t>There are 6 discrete deterministic actions:</a:t>
            </a:r>
          </a:p>
          <a:p>
            <a:endParaRPr lang="en-US" sz="2000" dirty="0"/>
          </a:p>
          <a:p>
            <a:r>
              <a:rPr lang="en-US" sz="2000" dirty="0"/>
              <a:t>0: move south</a:t>
            </a:r>
          </a:p>
          <a:p>
            <a:r>
              <a:rPr lang="en-US" sz="2000" dirty="0"/>
              <a:t>1: move north</a:t>
            </a:r>
          </a:p>
          <a:p>
            <a:r>
              <a:rPr lang="en-US" sz="2000" dirty="0"/>
              <a:t>2: move east</a:t>
            </a:r>
          </a:p>
          <a:p>
            <a:r>
              <a:rPr lang="en-US" sz="2000" dirty="0"/>
              <a:t>3: move west</a:t>
            </a:r>
          </a:p>
          <a:p>
            <a:r>
              <a:rPr lang="en-US" sz="2000" dirty="0"/>
              <a:t>4: pickup passenger</a:t>
            </a:r>
          </a:p>
          <a:p>
            <a:r>
              <a:rPr lang="en-US" sz="2000" dirty="0"/>
              <a:t>5: drop off passenger</a:t>
            </a:r>
            <a:endParaRPr lang="it-IT" sz="2000" dirty="0"/>
          </a:p>
        </p:txBody>
      </p:sp>
      <p:sp>
        <p:nvSpPr>
          <p:cNvPr id="13" name="CasellaDiTesto 12">
            <a:extLst>
              <a:ext uri="{FF2B5EF4-FFF2-40B4-BE49-F238E27FC236}">
                <a16:creationId xmlns:a16="http://schemas.microsoft.com/office/drawing/2014/main" id="{09A04017-5688-8C2B-8385-C1E479D57EB7}"/>
              </a:ext>
            </a:extLst>
          </p:cNvPr>
          <p:cNvSpPr txBox="1"/>
          <p:nvPr/>
        </p:nvSpPr>
        <p:spPr>
          <a:xfrm>
            <a:off x="429378" y="5218099"/>
            <a:ext cx="11066865" cy="400110"/>
          </a:xfrm>
          <a:prstGeom prst="rect">
            <a:avLst/>
          </a:prstGeom>
          <a:noFill/>
        </p:spPr>
        <p:txBody>
          <a:bodyPr wrap="square">
            <a:spAutoFit/>
          </a:bodyPr>
          <a:lstStyle/>
          <a:p>
            <a:r>
              <a:rPr lang="en-US" sz="2000" dirty="0"/>
              <a:t>This is the </a:t>
            </a:r>
            <a:r>
              <a:rPr lang="en-US" sz="2000" b="1" dirty="0"/>
              <a:t>action</a:t>
            </a:r>
            <a:r>
              <a:rPr lang="en-US" sz="2000" dirty="0"/>
              <a:t> </a:t>
            </a:r>
            <a:r>
              <a:rPr lang="en-US" sz="2000" b="1" dirty="0"/>
              <a:t>space</a:t>
            </a:r>
            <a:r>
              <a:rPr lang="en-US" sz="2000" dirty="0"/>
              <a:t>: the set of all the actions that our agent can take in a given state</a:t>
            </a:r>
            <a:r>
              <a:rPr lang="en-US" b="0" i="0" dirty="0">
                <a:solidFill>
                  <a:srgbClr val="333333"/>
                </a:solidFill>
                <a:effectLst/>
                <a:latin typeface="proxima-nova"/>
              </a:rPr>
              <a:t>.</a:t>
            </a:r>
            <a:endParaRPr lang="it-IT" dirty="0"/>
          </a:p>
        </p:txBody>
      </p:sp>
    </p:spTree>
    <p:extLst>
      <p:ext uri="{BB962C8B-B14F-4D97-AF65-F5344CB8AC3E}">
        <p14:creationId xmlns:p14="http://schemas.microsoft.com/office/powerpoint/2010/main" val="2298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315108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srgbClr val="000000"/>
                </a:solidFill>
                <a:effectLst/>
                <a:uLnTx/>
                <a:uFillTx/>
                <a:latin typeface="Seaford"/>
                <a:ea typeface="+mn-ea"/>
                <a:cs typeface="+mn-cs"/>
              </a:rPr>
              <a:t>Rewards</a:t>
            </a: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5" name="Segnaposto contenuto 4">
            <a:extLst>
              <a:ext uri="{FF2B5EF4-FFF2-40B4-BE49-F238E27FC236}">
                <a16:creationId xmlns:a16="http://schemas.microsoft.com/office/drawing/2014/main" id="{E720441A-8534-A2AD-1B80-6E5B187EEB61}"/>
              </a:ext>
            </a:extLst>
          </p:cNvPr>
          <p:cNvSpPr>
            <a:spLocks noGrp="1"/>
          </p:cNvSpPr>
          <p:nvPr>
            <p:ph idx="1"/>
          </p:nvPr>
        </p:nvSpPr>
        <p:spPr>
          <a:xfrm>
            <a:off x="413378" y="978537"/>
            <a:ext cx="11082867" cy="2572721"/>
          </a:xfrm>
        </p:spPr>
        <p:txBody>
          <a:bodyPr>
            <a:normAutofit fontScale="40000" lnSpcReduction="20000"/>
          </a:bodyPr>
          <a:lstStyle/>
          <a:p>
            <a:pPr>
              <a:buFont typeface="Arial" panose="020B0604020202020204" pitchFamily="34" charset="0"/>
              <a:buChar char="•"/>
            </a:pPr>
            <a:r>
              <a:rPr lang="en-US" sz="5100" b="0" dirty="0">
                <a:effectLst/>
              </a:rPr>
              <a:t>The agent should receive a </a:t>
            </a:r>
            <a:r>
              <a:rPr lang="en-US" sz="5100" b="1" dirty="0">
                <a:effectLst/>
              </a:rPr>
              <a:t>high positive reward for a successful </a:t>
            </a:r>
            <a:r>
              <a:rPr lang="en-US" sz="5100" b="1" dirty="0" err="1">
                <a:effectLst/>
              </a:rPr>
              <a:t>dropoff</a:t>
            </a:r>
            <a:r>
              <a:rPr lang="en-US" sz="5100" b="1" dirty="0">
                <a:effectLst/>
              </a:rPr>
              <a:t> </a:t>
            </a:r>
            <a:r>
              <a:rPr lang="en-US" sz="5100" b="0" dirty="0">
                <a:effectLst/>
              </a:rPr>
              <a:t>because this behavior is highly desired</a:t>
            </a:r>
          </a:p>
          <a:p>
            <a:pPr>
              <a:buFont typeface="Arial" panose="020B0604020202020204" pitchFamily="34" charset="0"/>
              <a:buChar char="•"/>
            </a:pPr>
            <a:r>
              <a:rPr lang="en-US" sz="5100" b="0" dirty="0">
                <a:effectLst/>
              </a:rPr>
              <a:t>The agent should </a:t>
            </a:r>
            <a:r>
              <a:rPr lang="en-US" sz="5100" b="1" dirty="0">
                <a:effectLst/>
              </a:rPr>
              <a:t>be penalized if it tries to drop off a passenger in wrong locations</a:t>
            </a:r>
          </a:p>
          <a:p>
            <a:pPr>
              <a:buFont typeface="Arial" panose="020B0604020202020204" pitchFamily="34" charset="0"/>
              <a:buChar char="•"/>
            </a:pPr>
            <a:r>
              <a:rPr lang="en-US" sz="5100" b="0" dirty="0">
                <a:effectLst/>
              </a:rPr>
              <a:t>The agent should get a </a:t>
            </a:r>
            <a:r>
              <a:rPr lang="en-US" sz="5100" b="1" dirty="0">
                <a:effectLst/>
              </a:rPr>
              <a:t>slight negative reward for not making it to the destination after every time-step</a:t>
            </a:r>
            <a:r>
              <a:rPr lang="en-US" sz="5100" b="0" dirty="0">
                <a:effectLst/>
              </a:rPr>
              <a:t>. </a:t>
            </a:r>
            <a:r>
              <a:rPr lang="en-US" sz="5100" b="0" i="1" dirty="0">
                <a:effectLst/>
              </a:rPr>
              <a:t>Slight</a:t>
            </a:r>
            <a:r>
              <a:rPr lang="en-US" sz="5100" b="0" dirty="0">
                <a:effectLst/>
              </a:rPr>
              <a:t> negative because we would prefer our agent to reach late instead of making wrong moves trying to reach to the destination as fast as possible</a:t>
            </a:r>
          </a:p>
          <a:p>
            <a:br>
              <a:rPr lang="en-US" dirty="0">
                <a:effectLst/>
              </a:rPr>
            </a:br>
            <a:endParaRPr lang="it-IT" dirty="0"/>
          </a:p>
        </p:txBody>
      </p:sp>
      <p:pic>
        <p:nvPicPr>
          <p:cNvPr id="9" name="Immagine 8">
            <a:extLst>
              <a:ext uri="{FF2B5EF4-FFF2-40B4-BE49-F238E27FC236}">
                <a16:creationId xmlns:a16="http://schemas.microsoft.com/office/drawing/2014/main" id="{19447E50-F5CE-0817-8191-2C72EB41F2A6}"/>
              </a:ext>
            </a:extLst>
          </p:cNvPr>
          <p:cNvPicPr>
            <a:picLocks noChangeAspect="1"/>
          </p:cNvPicPr>
          <p:nvPr/>
        </p:nvPicPr>
        <p:blipFill>
          <a:blip r:embed="rId2"/>
          <a:stretch>
            <a:fillRect/>
          </a:stretch>
        </p:blipFill>
        <p:spPr>
          <a:xfrm>
            <a:off x="413377" y="3701837"/>
            <a:ext cx="5657850" cy="1143000"/>
          </a:xfrm>
          <a:prstGeom prst="rect">
            <a:avLst/>
          </a:prstGeom>
        </p:spPr>
      </p:pic>
      <p:sp>
        <p:nvSpPr>
          <p:cNvPr id="10" name="Segnaposto contenuto 4">
            <a:extLst>
              <a:ext uri="{FF2B5EF4-FFF2-40B4-BE49-F238E27FC236}">
                <a16:creationId xmlns:a16="http://schemas.microsoft.com/office/drawing/2014/main" id="{792BE163-2D60-9333-C160-C0EEA59DBFBB}"/>
              </a:ext>
            </a:extLst>
          </p:cNvPr>
          <p:cNvSpPr txBox="1">
            <a:spLocks/>
          </p:cNvSpPr>
          <p:nvPr/>
        </p:nvSpPr>
        <p:spPr>
          <a:xfrm>
            <a:off x="6316447" y="3758774"/>
            <a:ext cx="4951512" cy="1029125"/>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reward in our project follows the ideas from the bullet points above.</a:t>
            </a:r>
            <a:endParaRPr lang="it-IT" dirty="0"/>
          </a:p>
        </p:txBody>
      </p:sp>
    </p:spTree>
    <p:extLst>
      <p:ext uri="{BB962C8B-B14F-4D97-AF65-F5344CB8AC3E}">
        <p14:creationId xmlns:p14="http://schemas.microsoft.com/office/powerpoint/2010/main" val="199024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702983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aford"/>
                <a:ea typeface="+mn-ea"/>
                <a:cs typeface="+mn-cs"/>
              </a:rPr>
              <a:t>The Reward Table</a:t>
            </a: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5" name="Segnaposto contenuto 4">
            <a:extLst>
              <a:ext uri="{FF2B5EF4-FFF2-40B4-BE49-F238E27FC236}">
                <a16:creationId xmlns:a16="http://schemas.microsoft.com/office/drawing/2014/main" id="{E720441A-8534-A2AD-1B80-6E5B187EEB61}"/>
              </a:ext>
            </a:extLst>
          </p:cNvPr>
          <p:cNvSpPr>
            <a:spLocks noGrp="1"/>
          </p:cNvSpPr>
          <p:nvPr>
            <p:ph idx="1"/>
          </p:nvPr>
        </p:nvSpPr>
        <p:spPr>
          <a:xfrm>
            <a:off x="413377" y="732273"/>
            <a:ext cx="11082867" cy="1261928"/>
          </a:xfrm>
        </p:spPr>
        <p:txBody>
          <a:bodyPr>
            <a:normAutofit fontScale="92500" lnSpcReduction="10000"/>
          </a:bodyPr>
          <a:lstStyle/>
          <a:p>
            <a:r>
              <a:rPr lang="en-US" sz="2200" dirty="0"/>
              <a:t>There is an initial Reward table that's also created, called </a:t>
            </a:r>
            <a:r>
              <a:rPr lang="en-US" sz="2200" i="1" dirty="0"/>
              <a:t>P</a:t>
            </a:r>
            <a:r>
              <a:rPr lang="en-US" sz="2200" dirty="0"/>
              <a:t>. </a:t>
            </a:r>
            <a:br>
              <a:rPr lang="en-US" sz="2200" dirty="0"/>
            </a:br>
            <a:r>
              <a:rPr lang="en-US" sz="2200" dirty="0"/>
              <a:t>We can think of it like a matrix that has the number of states as rows and number of actions as columns.</a:t>
            </a:r>
            <a:br>
              <a:rPr lang="en-US" sz="2200" dirty="0"/>
            </a:br>
            <a:r>
              <a:rPr lang="en-US" sz="2200" dirty="0"/>
              <a:t>We can see the default reward values assigned to our illustration's state:</a:t>
            </a:r>
          </a:p>
          <a:p>
            <a:endParaRPr lang="it-IT" dirty="0"/>
          </a:p>
        </p:txBody>
      </p:sp>
      <p:pic>
        <p:nvPicPr>
          <p:cNvPr id="10" name="Immagine 9">
            <a:extLst>
              <a:ext uri="{FF2B5EF4-FFF2-40B4-BE49-F238E27FC236}">
                <a16:creationId xmlns:a16="http://schemas.microsoft.com/office/drawing/2014/main" id="{46CDC75D-3623-B5AB-0894-1C7BA9A75D3F}"/>
              </a:ext>
            </a:extLst>
          </p:cNvPr>
          <p:cNvPicPr>
            <a:picLocks noChangeAspect="1"/>
          </p:cNvPicPr>
          <p:nvPr/>
        </p:nvPicPr>
        <p:blipFill>
          <a:blip r:embed="rId3"/>
          <a:stretch>
            <a:fillRect/>
          </a:stretch>
        </p:blipFill>
        <p:spPr>
          <a:xfrm>
            <a:off x="493861" y="2679406"/>
            <a:ext cx="4275782" cy="2441832"/>
          </a:xfrm>
          <a:prstGeom prst="rect">
            <a:avLst/>
          </a:prstGeom>
        </p:spPr>
      </p:pic>
      <p:sp>
        <p:nvSpPr>
          <p:cNvPr id="19" name="CasellaDiTesto 18">
            <a:extLst>
              <a:ext uri="{FF2B5EF4-FFF2-40B4-BE49-F238E27FC236}">
                <a16:creationId xmlns:a16="http://schemas.microsoft.com/office/drawing/2014/main" id="{97E5C137-20FA-E346-BDDC-A0AC99F1FF25}"/>
              </a:ext>
            </a:extLst>
          </p:cNvPr>
          <p:cNvSpPr txBox="1"/>
          <p:nvPr/>
        </p:nvSpPr>
        <p:spPr>
          <a:xfrm>
            <a:off x="5028781" y="3477715"/>
            <a:ext cx="6467463" cy="769441"/>
          </a:xfrm>
          <a:prstGeom prst="rect">
            <a:avLst/>
          </a:prstGeom>
          <a:noFill/>
        </p:spPr>
        <p:txBody>
          <a:bodyPr wrap="square">
            <a:spAutoFit/>
          </a:bodyPr>
          <a:lstStyle/>
          <a:p>
            <a:r>
              <a:rPr lang="en-US" sz="2200" dirty="0"/>
              <a:t>This dictionary has the structure </a:t>
            </a:r>
          </a:p>
          <a:p>
            <a:r>
              <a:rPr lang="en-US" sz="2200" dirty="0">
                <a:highlight>
                  <a:srgbClr val="C0C0C0"/>
                </a:highlight>
              </a:rPr>
              <a:t>action: [(probability, </a:t>
            </a:r>
            <a:r>
              <a:rPr lang="en-US" sz="2200" dirty="0" err="1">
                <a:highlight>
                  <a:srgbClr val="C0C0C0"/>
                </a:highlight>
              </a:rPr>
              <a:t>nextstate</a:t>
            </a:r>
            <a:r>
              <a:rPr lang="en-US" sz="2200" dirty="0">
                <a:highlight>
                  <a:srgbClr val="C0C0C0"/>
                </a:highlight>
              </a:rPr>
              <a:t>, reward, done)].</a:t>
            </a:r>
            <a:endParaRPr lang="it-IT" sz="2200" dirty="0">
              <a:highlight>
                <a:srgbClr val="C0C0C0"/>
              </a:highlight>
            </a:endParaRPr>
          </a:p>
        </p:txBody>
      </p:sp>
    </p:spTree>
    <p:extLst>
      <p:ext uri="{BB962C8B-B14F-4D97-AF65-F5344CB8AC3E}">
        <p14:creationId xmlns:p14="http://schemas.microsoft.com/office/powerpoint/2010/main" val="400175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702983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aford"/>
                <a:ea typeface="+mn-ea"/>
                <a:cs typeface="+mn-cs"/>
              </a:rPr>
              <a:t>Solving the environment without Reinforcement Learning</a:t>
            </a: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5" name="Segnaposto contenuto 4">
            <a:extLst>
              <a:ext uri="{FF2B5EF4-FFF2-40B4-BE49-F238E27FC236}">
                <a16:creationId xmlns:a16="http://schemas.microsoft.com/office/drawing/2014/main" id="{E720441A-8534-A2AD-1B80-6E5B187EEB61}"/>
              </a:ext>
            </a:extLst>
          </p:cNvPr>
          <p:cNvSpPr>
            <a:spLocks noGrp="1"/>
          </p:cNvSpPr>
          <p:nvPr>
            <p:ph idx="1"/>
          </p:nvPr>
        </p:nvSpPr>
        <p:spPr>
          <a:xfrm>
            <a:off x="413378" y="644897"/>
            <a:ext cx="11558883" cy="798815"/>
          </a:xfrm>
        </p:spPr>
        <p:txBody>
          <a:bodyPr>
            <a:normAutofit fontScale="47500" lnSpcReduction="20000"/>
          </a:bodyPr>
          <a:lstStyle/>
          <a:p>
            <a:r>
              <a:rPr lang="en-US" sz="4200" dirty="0">
                <a:effectLst/>
              </a:rPr>
              <a:t>We have our rewards table for default rewards in each state, we can try to have our taxi navigate just using that.</a:t>
            </a:r>
            <a:br>
              <a:rPr lang="en-US" dirty="0">
                <a:effectLst/>
              </a:rPr>
            </a:br>
            <a:endParaRPr lang="it-IT" dirty="0"/>
          </a:p>
        </p:txBody>
      </p:sp>
      <p:pic>
        <p:nvPicPr>
          <p:cNvPr id="11" name="Immagine 10">
            <a:extLst>
              <a:ext uri="{FF2B5EF4-FFF2-40B4-BE49-F238E27FC236}">
                <a16:creationId xmlns:a16="http://schemas.microsoft.com/office/drawing/2014/main" id="{8E72E89C-FD97-9D9D-D89C-17E60766E214}"/>
              </a:ext>
            </a:extLst>
          </p:cNvPr>
          <p:cNvPicPr>
            <a:picLocks noChangeAspect="1"/>
          </p:cNvPicPr>
          <p:nvPr/>
        </p:nvPicPr>
        <p:blipFill>
          <a:blip r:embed="rId3"/>
          <a:stretch>
            <a:fillRect/>
          </a:stretch>
        </p:blipFill>
        <p:spPr>
          <a:xfrm>
            <a:off x="508281" y="1259276"/>
            <a:ext cx="4807997" cy="4935869"/>
          </a:xfrm>
          <a:prstGeom prst="rect">
            <a:avLst/>
          </a:prstGeom>
        </p:spPr>
      </p:pic>
      <p:pic>
        <p:nvPicPr>
          <p:cNvPr id="15" name="Immagine 14">
            <a:extLst>
              <a:ext uri="{FF2B5EF4-FFF2-40B4-BE49-F238E27FC236}">
                <a16:creationId xmlns:a16="http://schemas.microsoft.com/office/drawing/2014/main" id="{656D7FA1-4038-B422-A71E-E41D7AC76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8872" y="1979970"/>
            <a:ext cx="1270307" cy="2898060"/>
          </a:xfrm>
          <a:prstGeom prst="rect">
            <a:avLst/>
          </a:prstGeom>
        </p:spPr>
      </p:pic>
      <p:sp>
        <p:nvSpPr>
          <p:cNvPr id="19" name="CasellaDiTesto 18">
            <a:extLst>
              <a:ext uri="{FF2B5EF4-FFF2-40B4-BE49-F238E27FC236}">
                <a16:creationId xmlns:a16="http://schemas.microsoft.com/office/drawing/2014/main" id="{D1CA539E-6D33-7E7B-4D81-5EF97E51DEF6}"/>
              </a:ext>
            </a:extLst>
          </p:cNvPr>
          <p:cNvSpPr txBox="1"/>
          <p:nvPr/>
        </p:nvSpPr>
        <p:spPr>
          <a:xfrm>
            <a:off x="7491773" y="1997839"/>
            <a:ext cx="3906083" cy="2554545"/>
          </a:xfrm>
          <a:prstGeom prst="rect">
            <a:avLst/>
          </a:prstGeom>
          <a:noFill/>
        </p:spPr>
        <p:txBody>
          <a:bodyPr wrap="square">
            <a:spAutoFit/>
          </a:bodyPr>
          <a:lstStyle/>
          <a:p>
            <a:r>
              <a:rPr lang="en-US" sz="2000" dirty="0"/>
              <a:t>Agent takes thousands of timesteps and makes lots of wrong drop-offs.</a:t>
            </a:r>
          </a:p>
          <a:p>
            <a:endParaRPr lang="en-US" sz="2000" dirty="0"/>
          </a:p>
          <a:p>
            <a:r>
              <a:rPr lang="en-US" sz="2000" dirty="0"/>
              <a:t>The </a:t>
            </a:r>
            <a:r>
              <a:rPr lang="en-US" sz="2000" b="1" dirty="0"/>
              <a:t>agent has no memory </a:t>
            </a:r>
            <a:r>
              <a:rPr lang="en-US" sz="2000" dirty="0"/>
              <a:t>of which action was best for each state, which is exactly what RL will do for us.</a:t>
            </a:r>
            <a:endParaRPr lang="it-IT" sz="2000" dirty="0"/>
          </a:p>
        </p:txBody>
      </p:sp>
    </p:spTree>
    <p:extLst>
      <p:ext uri="{BB962C8B-B14F-4D97-AF65-F5344CB8AC3E}">
        <p14:creationId xmlns:p14="http://schemas.microsoft.com/office/powerpoint/2010/main" val="59404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3897EE71-2119-B583-D041-26DB25E3D645}"/>
              </a:ext>
            </a:extLst>
          </p:cNvPr>
          <p:cNvSpPr txBox="1"/>
          <p:nvPr/>
        </p:nvSpPr>
        <p:spPr>
          <a:xfrm>
            <a:off x="9328778" y="6377001"/>
            <a:ext cx="23382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Project Luca Pennella</a:t>
            </a:r>
          </a:p>
        </p:txBody>
      </p:sp>
      <p:sp>
        <p:nvSpPr>
          <p:cNvPr id="8" name="CasellaDiTesto 7">
            <a:extLst>
              <a:ext uri="{FF2B5EF4-FFF2-40B4-BE49-F238E27FC236}">
                <a16:creationId xmlns:a16="http://schemas.microsoft.com/office/drawing/2014/main" id="{72DCED53-C10E-6D57-344F-F9BD56C76130}"/>
              </a:ext>
            </a:extLst>
          </p:cNvPr>
          <p:cNvSpPr txBox="1"/>
          <p:nvPr/>
        </p:nvSpPr>
        <p:spPr>
          <a:xfrm>
            <a:off x="413378" y="76200"/>
            <a:ext cx="315108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Seaford"/>
                <a:ea typeface="+mn-ea"/>
                <a:cs typeface="+mn-cs"/>
              </a:rPr>
              <a:t>Q-learning: Q-</a:t>
            </a:r>
            <a:r>
              <a:rPr kumimoji="0" lang="it-IT" sz="1800" b="0" i="0" u="none" strike="noStrike" kern="1200" cap="none" spc="0" normalizeH="0" baseline="0" noProof="0" dirty="0" err="1">
                <a:ln>
                  <a:noFill/>
                </a:ln>
                <a:solidFill>
                  <a:srgbClr val="000000"/>
                </a:solidFill>
                <a:effectLst/>
                <a:uLnTx/>
                <a:uFillTx/>
                <a:latin typeface="Seaford"/>
                <a:ea typeface="+mn-ea"/>
                <a:cs typeface="+mn-cs"/>
              </a:rPr>
              <a:t>values</a:t>
            </a:r>
            <a:r>
              <a:rPr kumimoji="0" lang="it-IT" sz="1800" b="0" i="0" u="none" strike="noStrike" kern="1200" cap="none" spc="0" normalizeH="0" baseline="0" noProof="0" dirty="0">
                <a:ln>
                  <a:noFill/>
                </a:ln>
                <a:solidFill>
                  <a:srgbClr val="000000"/>
                </a:solidFill>
                <a:effectLst/>
                <a:uLnTx/>
                <a:uFillTx/>
                <a:latin typeface="Seaford"/>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Seaford"/>
              <a:ea typeface="+mn-ea"/>
              <a:cs typeface="+mn-cs"/>
            </a:endParaRPr>
          </a:p>
        </p:txBody>
      </p:sp>
      <p:sp>
        <p:nvSpPr>
          <p:cNvPr id="5" name="Segnaposto contenuto 4">
            <a:extLst>
              <a:ext uri="{FF2B5EF4-FFF2-40B4-BE49-F238E27FC236}">
                <a16:creationId xmlns:a16="http://schemas.microsoft.com/office/drawing/2014/main" id="{E720441A-8534-A2AD-1B80-6E5B187EEB61}"/>
              </a:ext>
            </a:extLst>
          </p:cNvPr>
          <p:cNvSpPr>
            <a:spLocks noGrp="1"/>
          </p:cNvSpPr>
          <p:nvPr>
            <p:ph idx="1"/>
          </p:nvPr>
        </p:nvSpPr>
        <p:spPr>
          <a:xfrm>
            <a:off x="413378" y="722531"/>
            <a:ext cx="11082867" cy="1297655"/>
          </a:xfrm>
        </p:spPr>
        <p:txBody>
          <a:bodyPr>
            <a:normAutofit/>
          </a:bodyPr>
          <a:lstStyle/>
          <a:p>
            <a:r>
              <a:rPr lang="en-US" sz="2000" dirty="0"/>
              <a:t>The agent make decision by looking receiving a reward for taking an action in the current state, then updating a Q-value to remember if that action was beneficial.</a:t>
            </a:r>
            <a:br>
              <a:rPr lang="en-US" sz="2000" dirty="0"/>
            </a:br>
            <a:r>
              <a:rPr lang="en-US" sz="2000" dirty="0"/>
              <a:t>The values are stored in the Q-table, and they map to a (state, action) combination.</a:t>
            </a:r>
            <a:endParaRPr lang="it-IT" sz="2000" dirty="0"/>
          </a:p>
        </p:txBody>
      </p:sp>
      <p:pic>
        <p:nvPicPr>
          <p:cNvPr id="3" name="Immagine 2">
            <a:extLst>
              <a:ext uri="{FF2B5EF4-FFF2-40B4-BE49-F238E27FC236}">
                <a16:creationId xmlns:a16="http://schemas.microsoft.com/office/drawing/2014/main" id="{95C88632-BD64-A1CE-4BBC-5EF875036D0B}"/>
              </a:ext>
            </a:extLst>
          </p:cNvPr>
          <p:cNvPicPr>
            <a:picLocks noChangeAspect="1"/>
          </p:cNvPicPr>
          <p:nvPr/>
        </p:nvPicPr>
        <p:blipFill>
          <a:blip r:embed="rId3"/>
          <a:stretch>
            <a:fillRect/>
          </a:stretch>
        </p:blipFill>
        <p:spPr>
          <a:xfrm>
            <a:off x="413378" y="2433500"/>
            <a:ext cx="11355572" cy="778716"/>
          </a:xfrm>
          <a:prstGeom prst="rect">
            <a:avLst/>
          </a:prstGeom>
        </p:spPr>
      </p:pic>
      <p:sp>
        <p:nvSpPr>
          <p:cNvPr id="16" name="CasellaDiTesto 15">
            <a:extLst>
              <a:ext uri="{FF2B5EF4-FFF2-40B4-BE49-F238E27FC236}">
                <a16:creationId xmlns:a16="http://schemas.microsoft.com/office/drawing/2014/main" id="{E72F5CDF-ABF1-FD2C-D8C6-A99B5CB58F09}"/>
              </a:ext>
            </a:extLst>
          </p:cNvPr>
          <p:cNvSpPr txBox="1"/>
          <p:nvPr/>
        </p:nvSpPr>
        <p:spPr>
          <a:xfrm>
            <a:off x="413378" y="3429000"/>
            <a:ext cx="11675841" cy="707886"/>
          </a:xfrm>
          <a:prstGeom prst="rect">
            <a:avLst/>
          </a:prstGeom>
          <a:noFill/>
        </p:spPr>
        <p:txBody>
          <a:bodyPr wrap="square">
            <a:spAutoFit/>
          </a:bodyPr>
          <a:lstStyle/>
          <a:p>
            <a:r>
              <a:rPr lang="en-US" sz="2000" dirty="0"/>
              <a:t>We are learning the proper action to take in the current state by looking at the reward for the current state/action combo, and the max rewards for the next state.</a:t>
            </a:r>
            <a:endParaRPr lang="it-IT" sz="2000" dirty="0"/>
          </a:p>
        </p:txBody>
      </p:sp>
      <p:sp>
        <p:nvSpPr>
          <p:cNvPr id="20" name="CasellaDiTesto 19">
            <a:extLst>
              <a:ext uri="{FF2B5EF4-FFF2-40B4-BE49-F238E27FC236}">
                <a16:creationId xmlns:a16="http://schemas.microsoft.com/office/drawing/2014/main" id="{35D70667-CE0D-61A5-C886-62A910B3A3CB}"/>
              </a:ext>
            </a:extLst>
          </p:cNvPr>
          <p:cNvSpPr txBox="1"/>
          <p:nvPr/>
        </p:nvSpPr>
        <p:spPr>
          <a:xfrm>
            <a:off x="413377" y="5253611"/>
            <a:ext cx="11431293" cy="400110"/>
          </a:xfrm>
          <a:prstGeom prst="rect">
            <a:avLst/>
          </a:prstGeom>
          <a:noFill/>
        </p:spPr>
        <p:txBody>
          <a:bodyPr wrap="square">
            <a:spAutoFit/>
          </a:bodyPr>
          <a:lstStyle/>
          <a:p>
            <a:r>
              <a:rPr lang="en-US" sz="2000" dirty="0"/>
              <a:t>The way we store the Q-values for each state and action is through a Q-table</a:t>
            </a:r>
            <a:endParaRPr lang="it-IT" sz="2000" dirty="0"/>
          </a:p>
        </p:txBody>
      </p:sp>
    </p:spTree>
    <p:extLst>
      <p:ext uri="{BB962C8B-B14F-4D97-AF65-F5344CB8AC3E}">
        <p14:creationId xmlns:p14="http://schemas.microsoft.com/office/powerpoint/2010/main" val="937511998"/>
      </p:ext>
    </p:extLst>
  </p:cSld>
  <p:clrMapOvr>
    <a:masterClrMapping/>
  </p:clrMapOvr>
</p:sld>
</file>

<file path=ppt/theme/theme1.xml><?xml version="1.0" encoding="utf-8"?>
<a:theme xmlns:a="http://schemas.openxmlformats.org/drawingml/2006/main" name="LevelVTI">
  <a:themeElements>
    <a:clrScheme name="AnalogousFromLightSeedLeftStep">
      <a:dk1>
        <a:srgbClr val="000000"/>
      </a:dk1>
      <a:lt1>
        <a:srgbClr val="FFFFFF"/>
      </a:lt1>
      <a:dk2>
        <a:srgbClr val="243241"/>
      </a:dk2>
      <a:lt2>
        <a:srgbClr val="E8E8E2"/>
      </a:lt2>
      <a:accent1>
        <a:srgbClr val="969AC6"/>
      </a:accent1>
      <a:accent2>
        <a:srgbClr val="7F9CBA"/>
      </a:accent2>
      <a:accent3>
        <a:srgbClr val="83ABAF"/>
      </a:accent3>
      <a:accent4>
        <a:srgbClr val="78B09E"/>
      </a:accent4>
      <a:accent5>
        <a:srgbClr val="84AE8F"/>
      </a:accent5>
      <a:accent6>
        <a:srgbClr val="81B179"/>
      </a:accent6>
      <a:hlink>
        <a:srgbClr val="888452"/>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1487</TotalTime>
  <Words>987</Words>
  <Application>Microsoft Office PowerPoint</Application>
  <PresentationFormat>Widescreen</PresentationFormat>
  <Paragraphs>83</Paragraphs>
  <Slides>12</Slides>
  <Notes>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proxima-nova</vt:lpstr>
      <vt:lpstr>Roboto</vt:lpstr>
      <vt:lpstr>Seaford</vt:lpstr>
      <vt:lpstr>LevelVTI</vt:lpstr>
      <vt:lpstr>Deep learning, Neural Networks, and Reinforcement learning Prof. Bagdanov Prof. Seidenari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and NLP Prof. Marinai</dc:title>
  <dc:creator>Luca Pennella</dc:creator>
  <cp:lastModifiedBy>Luca Pennella</cp:lastModifiedBy>
  <cp:revision>9</cp:revision>
  <dcterms:created xsi:type="dcterms:W3CDTF">2022-07-18T13:47:56Z</dcterms:created>
  <dcterms:modified xsi:type="dcterms:W3CDTF">2022-08-02T13:36:23Z</dcterms:modified>
</cp:coreProperties>
</file>