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5" r:id="rId4"/>
    <p:sldId id="278" r:id="rId5"/>
    <p:sldId id="280" r:id="rId6"/>
    <p:sldId id="276" r:id="rId7"/>
    <p:sldId id="277" r:id="rId8"/>
    <p:sldId id="279" r:id="rId9"/>
    <p:sldId id="281" r:id="rId10"/>
    <p:sldId id="282" r:id="rId11"/>
    <p:sldId id="284" r:id="rId12"/>
    <p:sldId id="283" r:id="rId13"/>
    <p:sldId id="286" r:id="rId14"/>
    <p:sldId id="285" r:id="rId15"/>
    <p:sldId id="287" r:id="rId16"/>
    <p:sldId id="288" r:id="rId17"/>
    <p:sldId id="289" r:id="rId18"/>
    <p:sldId id="291" r:id="rId19"/>
    <p:sldId id="292" r:id="rId20"/>
    <p:sldId id="29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4513"/>
  </p:normalViewPr>
  <p:slideViewPr>
    <p:cSldViewPr snapToGrid="0">
      <p:cViewPr varScale="1">
        <p:scale>
          <a:sx n="120" d="100"/>
          <a:sy n="12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E2723-0B83-1541-BF5C-76B831914770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2F3B2-448A-1944-9590-9D18FA4A5C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208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88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14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523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8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55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00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2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95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2F3B2-448A-1944-9590-9D18FA4A5C1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6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EE6A6-A287-2B75-E3CC-8590FDF7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C921D6-C363-7E6E-5E86-28F923B33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1EBFFF-4412-D942-3B67-209F3193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E41307-72D2-D075-2217-1696D2A9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7A2351-A6D3-64EF-89D0-59505056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89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314F9-FEEF-27D5-8037-3E4640E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9BD5A07-C4F2-1224-3AE3-73B61BCEB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93574D-3990-355D-F9C1-49826EBE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A5BD6-425F-86D3-738B-ECAD73FD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99AE08-1102-BE41-C2F8-916EDC56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77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E4CC43-0450-1D75-5052-5CE2D38E9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E5AAE8-E8EE-0ED6-5D20-99185164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545E63-40A4-73B2-B9C7-7DC2F131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C12456-537E-0A35-EFD2-9A75728C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D867FC-48E7-CDAD-2091-39B9F71C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61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3081E-995C-9B33-52E1-57F62B06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793AB9-F2FC-9611-BE4A-2111E522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8CB7E-93EA-B2E7-1DAF-1D698BFE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0E662B-9921-2CB9-A32E-F3B5E20E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3EDFE7-8FDA-5C91-7B72-53BF08F4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9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3E5F0-05DD-5268-605B-20163645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9420BE-1782-69A2-1F6B-D0C44BDE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F6D0DF-9560-F11B-8EDC-E5A226FA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3A0AEB-0A15-6875-E593-2B003C34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37EE6-58B9-EA8B-952E-43C014B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33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7CB5-9798-F50E-D690-1D38EB38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ECC5BF-4760-5324-83FF-B7C5001FF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442A12-92FA-F2AF-5948-4EDD0E357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D19247-7DB9-C1B0-BC19-5604F3A3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3DFC4B-3058-0C2E-13FB-A05C0FFA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EC0B5C-2B43-B168-8261-042EAC07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6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92E1E-4EFC-4490-774E-014AD39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8A941C-5BF4-1B60-7FAE-7A3E3A3F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B1FBDD-5D32-6FB2-3316-D31407E4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6460D5-C2D6-EBC4-DCC2-867B92ADC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F593D3-9FC6-D1E3-908E-1D06129A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1FA835-9A36-392E-5256-5A090B3D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F92D45-08B3-180B-025D-D88C1FAB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F40E06-E469-6765-E6C0-F3D8B67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00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92E5B-A908-C996-5397-480D9934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B4F926-B2F1-BF9D-C19D-6019DEA8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0FCB69-4A39-1005-6D27-DA6A0141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7B3EC7-66F0-CF70-1528-676EA361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1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6E767-7A7F-684C-A032-E6C16E35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6CE41D6-E1F6-1AD6-60A1-3435C044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57906D-4BA9-A64D-88E9-667E28C3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2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89A3-DEFC-21D3-BF47-A5BEFFF5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B609DB-1292-A9D8-7582-E9A0570E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1426A7-F8BF-C545-527A-27D3A997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C80B3E-DE08-4D1A-4C81-055CE68A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689841-1C5D-B6A6-3F2D-B03D0381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BD4055-6556-342B-3778-00B63262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76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68D61-BDFF-76FB-FCE7-E785D74C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8F3255-3D30-15CD-031C-2223ABBE4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60CFF-00C9-D458-A9F4-0DDFF73F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3D935-B94A-CCA2-7758-7127C296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79CCD-14FC-0164-6280-0C469536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E16A5-1AB8-55F6-AC04-223C125E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5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F56A3B-70DD-1B38-9A57-852EA774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E816DB-08F3-10C6-E17F-BCD7F6A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1DFBF9-1AF5-D406-FF33-21B492905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26D0-41EA-3240-94E4-E439083E4D08}" type="datetimeFigureOut">
              <a:rPr lang="it-IT" smtClean="0"/>
              <a:t>04/05/23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A3CEE4-C1C2-2B09-A8F5-B9CCE6D4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88E27F-3FE5-9DEA-0239-B36BD726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B5AF-1E6A-BC49-9668-225F0BC782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7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xblock.pro/#/dataset/2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BA8AD414-529B-D59E-94DF-126330FE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8" r="12914" b="73786"/>
          <a:stretch/>
        </p:blipFill>
        <p:spPr>
          <a:xfrm>
            <a:off x="3267721" y="1998879"/>
            <a:ext cx="5654040" cy="106166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3F68C19-5800-DE7B-FE6D-2471ACC0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3835"/>
            <a:ext cx="7772400" cy="1757824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1F0E2-6E70-5D89-A8ED-7EEF725E9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907" b="6291"/>
          <a:stretch/>
        </p:blipFill>
        <p:spPr>
          <a:xfrm>
            <a:off x="6563369" y="5566418"/>
            <a:ext cx="2658015" cy="807376"/>
          </a:xfrm>
          <a:prstGeom prst="rect">
            <a:avLst/>
          </a:prstGeom>
        </p:spPr>
      </p:pic>
      <p:pic>
        <p:nvPicPr>
          <p:cNvPr id="2" name="Immagine 1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26694E-60DB-AA6E-96A8-F293EEF4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199"/>
          <a:stretch/>
        </p:blipFill>
        <p:spPr>
          <a:xfrm>
            <a:off x="3905354" y="5495398"/>
            <a:ext cx="2658015" cy="807375"/>
          </a:xfrm>
          <a:prstGeom prst="rect">
            <a:avLst/>
          </a:prstGeom>
        </p:spPr>
      </p:pic>
      <p:pic>
        <p:nvPicPr>
          <p:cNvPr id="3" name="Immagine 2" descr="Immagine che contiene testo, pianta&#10;&#10;Descrizione generata automaticamente">
            <a:extLst>
              <a:ext uri="{FF2B5EF4-FFF2-40B4-BE49-F238E27FC236}">
                <a16:creationId xmlns:a16="http://schemas.microsoft.com/office/drawing/2014/main" id="{37443E04-141A-38AE-9EF7-72FCB3C64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8" t="53194"/>
          <a:stretch/>
        </p:blipFill>
        <p:spPr>
          <a:xfrm>
            <a:off x="2300611" y="3164740"/>
            <a:ext cx="7588260" cy="18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structure of the experiments performed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1254746" y="1059120"/>
            <a:ext cx="108657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different dataset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project: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features used in the work of Chain et al.</a:t>
            </a:r>
            <a:r>
              <a:rPr lang="en-US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that use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only 14 account variables.</a:t>
            </a:r>
            <a:b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b="1" baseline="30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full_dataset</a:t>
            </a:r>
            <a:r>
              <a:rPr lang="it-IT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contains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the features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by Pinelli and Galletta</a:t>
            </a:r>
            <a:r>
              <a:rPr lang="it-IT" sz="24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it-IT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additional</a:t>
            </a:r>
            <a:r>
              <a:rPr lang="it-IT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it-IT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(28 features).</a:t>
            </a:r>
            <a:b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it-IT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new_dateset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enriched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it-IT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it-IT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related</a:t>
            </a:r>
            <a:r>
              <a:rPr lang="it-IT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to the code 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(28 account features + 77 code features).</a:t>
            </a:r>
            <a:b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it-IT" sz="2400" b="1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only_opcodes</a:t>
            </a:r>
            <a:r>
              <a:rPr lang="en-US" sz="24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 dataset with only opcodes.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Insert Table Flat Round Icon - IconBunny">
            <a:extLst>
              <a:ext uri="{FF2B5EF4-FFF2-40B4-BE49-F238E27FC236}">
                <a16:creationId xmlns:a16="http://schemas.microsoft.com/office/drawing/2014/main" id="{80D0F75C-3FE6-E346-77C5-F9452E20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981" y="2915807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CA15D7-ED92-77A4-F0ED-E5E5EB8547C9}"/>
              </a:ext>
            </a:extLst>
          </p:cNvPr>
          <p:cNvSpPr txBox="1"/>
          <p:nvPr/>
        </p:nvSpPr>
        <p:spPr>
          <a:xfrm>
            <a:off x="71531" y="6198825"/>
            <a:ext cx="122813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Chen,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Weili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 al. ”Exploiting blockchain data to detect smart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ponzi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schemes on Ethereum” IEEE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(2019)</a:t>
            </a:r>
          </a:p>
          <a:p>
            <a:r>
              <a:rPr lang="en-US" i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1600" i="1" dirty="0">
                <a:cs typeface="Times New Roman" panose="02020603050405020304" pitchFamily="18" charset="0"/>
              </a:rPr>
              <a:t>Galletta, Letterio, and Fabio Pinelli.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it-IT" sz="1600" i="1" dirty="0" err="1">
                <a:cs typeface="Times New Roman" panose="02020603050405020304" pitchFamily="18" charset="0"/>
              </a:rPr>
              <a:t>S</a:t>
            </a:r>
            <a:r>
              <a:rPr lang="en-US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harpening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Ponzi Schemes Detection on Ethereum with Machine Learning” </a:t>
            </a:r>
            <a:r>
              <a:rPr lang="it-IT" sz="16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it-IT" sz="1600" b="0" i="1" dirty="0">
                <a:solidFill>
                  <a:srgbClr val="222222"/>
                </a:solidFill>
                <a:effectLst/>
              </a:rPr>
              <a:t> preprint (2023)</a:t>
            </a: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effectLst/>
              </a:rPr>
              <a:t> </a:t>
            </a:r>
            <a:endParaRPr lang="en-US" sz="1600" i="1" baseline="30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i="1" dirty="0">
                <a:effectLst/>
              </a:rPr>
              <a:t> 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9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structure of the experiments performed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1254746" y="1428452"/>
            <a:ext cx="1086572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it-IT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new_dataset_best_features</a:t>
            </a:r>
            <a:r>
              <a:rPr lang="it-IT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set of variables on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new_dataset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 by feature selection process (40 variables between account and code features).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weighted_opcode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which considers the proportion of each opcode within the contract and not just the frequency plus account features.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i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weighted_opcode_best_features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set of variables on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weighted_opcode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 by feature selection process (35 variables between account and code features).</a:t>
            </a:r>
            <a:endParaRPr lang="en-US" sz="2400" b="1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Insert Table Flat Round Icon - IconBunny">
            <a:extLst>
              <a:ext uri="{FF2B5EF4-FFF2-40B4-BE49-F238E27FC236}">
                <a16:creationId xmlns:a16="http://schemas.microsoft.com/office/drawing/2014/main" id="{80D0F75C-3FE6-E346-77C5-F9452E20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8981" y="306324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CA15D7-ED92-77A4-F0ED-E5E5EB8547C9}"/>
              </a:ext>
            </a:extLst>
          </p:cNvPr>
          <p:cNvSpPr txBox="1"/>
          <p:nvPr/>
        </p:nvSpPr>
        <p:spPr>
          <a:xfrm>
            <a:off x="71532" y="6198825"/>
            <a:ext cx="10865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>
                <a:effectLst/>
              </a:rPr>
              <a:t> </a:t>
            </a:r>
            <a:endParaRPr lang="en-US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79699" y="4286259"/>
            <a:ext cx="1880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Construction.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Insert Table Flat Round Icon - IconBunny">
            <a:extLst>
              <a:ext uri="{FF2B5EF4-FFF2-40B4-BE49-F238E27FC236}">
                <a16:creationId xmlns:a16="http://schemas.microsoft.com/office/drawing/2014/main" id="{80D0F75C-3FE6-E346-77C5-F9452E20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324" y="2517951"/>
            <a:ext cx="898292" cy="8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4: Train-Test Data Split | Download Scientific Diagram">
            <a:extLst>
              <a:ext uri="{FF2B5EF4-FFF2-40B4-BE49-F238E27FC236}">
                <a16:creationId xmlns:a16="http://schemas.microsoft.com/office/drawing/2014/main" id="{A697EF1B-6DAE-0B8A-F5D2-63775936D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35" b="6537"/>
          <a:stretch/>
        </p:blipFill>
        <p:spPr bwMode="auto">
          <a:xfrm>
            <a:off x="2291267" y="2625870"/>
            <a:ext cx="3824905" cy="68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1A09334-1BD4-5138-1A98-AFA6CDEDDD4B}"/>
              </a:ext>
            </a:extLst>
          </p:cNvPr>
          <p:cNvCxnSpPr>
            <a:cxnSpLocks/>
          </p:cNvCxnSpPr>
          <p:nvPr/>
        </p:nvCxnSpPr>
        <p:spPr>
          <a:xfrm>
            <a:off x="1545403" y="2966926"/>
            <a:ext cx="86419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155A25-E985-E893-4F5C-87C725FBE1AE}"/>
              </a:ext>
            </a:extLst>
          </p:cNvPr>
          <p:cNvSpPr txBox="1"/>
          <p:nvPr/>
        </p:nvSpPr>
        <p:spPr>
          <a:xfrm>
            <a:off x="2492131" y="4291414"/>
            <a:ext cx="34676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split the data into 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 training set and a 20% test set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stratified on the target variable.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2" name="Picture 4" descr="K-fold cross-validation In addition, we outline an overview of the... |  Download Scientific Diagram">
            <a:extLst>
              <a:ext uri="{FF2B5EF4-FFF2-40B4-BE49-F238E27FC236}">
                <a16:creationId xmlns:a16="http://schemas.microsoft.com/office/drawing/2014/main" id="{1206CFAE-0843-FCAF-FF59-9563AA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21" y="1807704"/>
            <a:ext cx="3828568" cy="213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496E19-3030-5A03-477E-A3F84AF8322A}"/>
              </a:ext>
            </a:extLst>
          </p:cNvPr>
          <p:cNvSpPr txBox="1"/>
          <p:nvPr/>
        </p:nvSpPr>
        <p:spPr>
          <a:xfrm>
            <a:off x="6639811" y="4286259"/>
            <a:ext cx="46257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The </a:t>
            </a:r>
            <a:r>
              <a:rPr lang="it-IT" sz="2400" b="1" dirty="0"/>
              <a:t>cross-</a:t>
            </a:r>
            <a:r>
              <a:rPr lang="it-IT" sz="2400" b="1" dirty="0" err="1"/>
              <a:t>validation</a:t>
            </a:r>
            <a:r>
              <a:rPr lang="it-IT" sz="2400" b="1" dirty="0"/>
              <a:t> </a:t>
            </a:r>
            <a:r>
              <a:rPr lang="it-IT" sz="2400" b="1" dirty="0" err="1"/>
              <a:t>splits</a:t>
            </a:r>
            <a:r>
              <a:rPr lang="it-IT" sz="2400" b="1" dirty="0"/>
              <a:t> the training data </a:t>
            </a:r>
            <a:r>
              <a:rPr lang="it-IT" sz="2400" b="1" dirty="0" err="1"/>
              <a:t>into</a:t>
            </a:r>
            <a:r>
              <a:rPr lang="it-IT" sz="2400" b="1" dirty="0"/>
              <a:t> 5 </a:t>
            </a:r>
            <a:r>
              <a:rPr lang="it-IT" sz="2400" b="1" dirty="0" err="1"/>
              <a:t>folds</a:t>
            </a:r>
            <a:r>
              <a:rPr lang="it-IT" sz="2400" dirty="0"/>
              <a:t>. </a:t>
            </a:r>
            <a:r>
              <a:rPr lang="it-IT" sz="2400" dirty="0" err="1"/>
              <a:t>Then</a:t>
            </a:r>
            <a:r>
              <a:rPr lang="it-IT" sz="2400" dirty="0"/>
              <a:t>, the model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trained</a:t>
            </a:r>
            <a:r>
              <a:rPr lang="it-IT" sz="2400" dirty="0"/>
              <a:t> and </a:t>
            </a:r>
            <a:r>
              <a:rPr lang="it-IT" sz="2400" dirty="0" err="1"/>
              <a:t>tested</a:t>
            </a:r>
            <a:r>
              <a:rPr lang="it-IT" sz="2400" dirty="0"/>
              <a:t> 5 times, </a:t>
            </a:r>
            <a:r>
              <a:rPr lang="it-IT" sz="2400" dirty="0" err="1"/>
              <a:t>varying</a:t>
            </a:r>
            <a:r>
              <a:rPr lang="it-IT" sz="2400" dirty="0"/>
              <a:t> the </a:t>
            </a:r>
            <a:r>
              <a:rPr lang="it-IT" sz="2400" dirty="0" err="1"/>
              <a:t>fold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</a:t>
            </a:r>
            <a:r>
              <a:rPr lang="it-IT" sz="2400" dirty="0" err="1"/>
              <a:t>validation</a:t>
            </a:r>
            <a:r>
              <a:rPr lang="it-IT" sz="2400" dirty="0"/>
              <a:t> set. 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0B9245B-6DAB-A174-C83A-13E99A193E48}"/>
              </a:ext>
            </a:extLst>
          </p:cNvPr>
          <p:cNvCxnSpPr>
            <a:cxnSpLocks/>
          </p:cNvCxnSpPr>
          <p:nvPr/>
        </p:nvCxnSpPr>
        <p:spPr>
          <a:xfrm>
            <a:off x="6024284" y="2966545"/>
            <a:ext cx="86419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C1C49972-4F8A-DB86-6C93-A7FEF720C84B}"/>
              </a:ext>
            </a:extLst>
          </p:cNvPr>
          <p:cNvCxnSpPr>
            <a:cxnSpLocks/>
          </p:cNvCxnSpPr>
          <p:nvPr/>
        </p:nvCxnSpPr>
        <p:spPr>
          <a:xfrm>
            <a:off x="11071413" y="2966545"/>
            <a:ext cx="86419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Pipeline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1A09334-1BD4-5138-1A98-AFA6CDEDDD4B}"/>
              </a:ext>
            </a:extLst>
          </p:cNvPr>
          <p:cNvCxnSpPr>
            <a:cxnSpLocks/>
          </p:cNvCxnSpPr>
          <p:nvPr/>
        </p:nvCxnSpPr>
        <p:spPr>
          <a:xfrm>
            <a:off x="279699" y="2910572"/>
            <a:ext cx="86419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155A25-E985-E893-4F5C-87C725FBE1AE}"/>
              </a:ext>
            </a:extLst>
          </p:cNvPr>
          <p:cNvSpPr txBox="1"/>
          <p:nvPr/>
        </p:nvSpPr>
        <p:spPr>
          <a:xfrm>
            <a:off x="1143896" y="3854124"/>
            <a:ext cx="5084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we have selected the best values for the hyper-parameters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data set and classifier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compute the standard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valuation metric.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496E19-3030-5A03-477E-A3F84AF8322A}"/>
              </a:ext>
            </a:extLst>
          </p:cNvPr>
          <p:cNvSpPr txBox="1"/>
          <p:nvPr/>
        </p:nvSpPr>
        <p:spPr>
          <a:xfrm>
            <a:off x="6888482" y="3927094"/>
            <a:ext cx="46257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adopt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eXplainable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Artificial Intelligence library SHAP to visually investigate how the most important features impact the classification process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400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0B9245B-6DAB-A174-C83A-13E99A193E48}"/>
              </a:ext>
            </a:extLst>
          </p:cNvPr>
          <p:cNvCxnSpPr>
            <a:cxnSpLocks/>
          </p:cNvCxnSpPr>
          <p:nvPr/>
        </p:nvCxnSpPr>
        <p:spPr>
          <a:xfrm>
            <a:off x="6024284" y="2966545"/>
            <a:ext cx="864198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Decision tree icon Royalty Free Vector Image - VectorStock">
            <a:extLst>
              <a:ext uri="{FF2B5EF4-FFF2-40B4-BE49-F238E27FC236}">
                <a16:creationId xmlns:a16="http://schemas.microsoft.com/office/drawing/2014/main" id="{79455914-C697-8550-B395-ABFFE1D62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9270" r="19450" b="27530"/>
          <a:stretch/>
        </p:blipFill>
        <p:spPr bwMode="auto">
          <a:xfrm rot="10800000">
            <a:off x="4923851" y="2079344"/>
            <a:ext cx="1025463" cy="11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Logistic Regression in Data Science - Edureka Blog">
            <a:extLst>
              <a:ext uri="{FF2B5EF4-FFF2-40B4-BE49-F238E27FC236}">
                <a16:creationId xmlns:a16="http://schemas.microsoft.com/office/drawing/2014/main" id="{B7A22464-7057-788E-1C65-7CADB14B7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0" r="34135"/>
          <a:stretch/>
        </p:blipFill>
        <p:spPr bwMode="auto">
          <a:xfrm>
            <a:off x="3909326" y="1510966"/>
            <a:ext cx="820522" cy="9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6B9FDB04-A175-D843-DFC1-D577EBF9ACCE}"/>
              </a:ext>
            </a:extLst>
          </p:cNvPr>
          <p:cNvGrpSpPr/>
          <p:nvPr/>
        </p:nvGrpSpPr>
        <p:grpSpPr>
          <a:xfrm>
            <a:off x="1398866" y="2553071"/>
            <a:ext cx="3237328" cy="1329670"/>
            <a:chOff x="2226838" y="4063099"/>
            <a:chExt cx="6217915" cy="2309735"/>
          </a:xfrm>
        </p:grpSpPr>
        <p:pic>
          <p:nvPicPr>
            <p:cNvPr id="8" name="Picture 10" descr="8 Unique Machine Learning Interview Questions about Random Forests -  Analytics Arora">
              <a:extLst>
                <a:ext uri="{FF2B5EF4-FFF2-40B4-BE49-F238E27FC236}">
                  <a16:creationId xmlns:a16="http://schemas.microsoft.com/office/drawing/2014/main" id="{7FB2E68C-0511-FD0E-EE27-1F8B3DFAE3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" t="24581" r="28835" b="17409"/>
            <a:stretch/>
          </p:blipFill>
          <p:spPr bwMode="auto">
            <a:xfrm>
              <a:off x="2226838" y="4063099"/>
              <a:ext cx="5814502" cy="2309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8 Unique Machine Learning Interview Questions about Random Forests -  Analytics Arora">
              <a:extLst>
                <a:ext uri="{FF2B5EF4-FFF2-40B4-BE49-F238E27FC236}">
                  <a16:creationId xmlns:a16="http://schemas.microsoft.com/office/drawing/2014/main" id="{E4E69BF0-0139-921B-FCC6-B585D335B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" t="61044" r="67209" b="17409"/>
            <a:stretch/>
          </p:blipFill>
          <p:spPr bwMode="auto">
            <a:xfrm>
              <a:off x="7043224" y="5468562"/>
              <a:ext cx="1401529" cy="680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8 Unique Machine Learning Interview Questions about Random Forests -  Analytics Arora">
              <a:extLst>
                <a:ext uri="{FF2B5EF4-FFF2-40B4-BE49-F238E27FC236}">
                  <a16:creationId xmlns:a16="http://schemas.microsoft.com/office/drawing/2014/main" id="{AE8DF44F-9782-4EF8-E05B-A3F7DC43A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" t="61044" r="67209" b="17409"/>
            <a:stretch/>
          </p:blipFill>
          <p:spPr bwMode="auto">
            <a:xfrm>
              <a:off x="6607314" y="5784548"/>
              <a:ext cx="733262" cy="35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547F05-5A9D-1649-38F4-84936EEBD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730" y="991914"/>
            <a:ext cx="1925950" cy="277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Welcome to the SHAP documentation — SHAP latest documentation">
            <a:extLst>
              <a:ext uri="{FF2B5EF4-FFF2-40B4-BE49-F238E27FC236}">
                <a16:creationId xmlns:a16="http://schemas.microsoft.com/office/drawing/2014/main" id="{9C3B10AC-1A7F-02C4-3C9E-E2A8B396C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5" r="38985" b="56432"/>
          <a:stretch/>
        </p:blipFill>
        <p:spPr bwMode="auto">
          <a:xfrm>
            <a:off x="10253111" y="1898009"/>
            <a:ext cx="1025463" cy="122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5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used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155A25-E985-E893-4F5C-87C725FBE1AE}"/>
              </a:ext>
            </a:extLst>
          </p:cNvPr>
          <p:cNvSpPr txBox="1"/>
          <p:nvPr/>
        </p:nvSpPr>
        <p:spPr>
          <a:xfrm>
            <a:off x="71532" y="714256"/>
            <a:ext cx="847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Tree-Based Models to solve the classification problem: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496E19-3030-5A03-477E-A3F84AF8322A}"/>
              </a:ext>
            </a:extLst>
          </p:cNvPr>
          <p:cNvSpPr txBox="1"/>
          <p:nvPr/>
        </p:nvSpPr>
        <p:spPr>
          <a:xfrm>
            <a:off x="682831" y="2806135"/>
            <a:ext cx="1933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/>
              <a:t>Decision</a:t>
            </a:r>
            <a:r>
              <a:rPr lang="it-IT" sz="2400" dirty="0"/>
              <a:t> </a:t>
            </a:r>
            <a:r>
              <a:rPr lang="it-IT" sz="2400" dirty="0" err="1"/>
              <a:t>Tree</a:t>
            </a:r>
            <a:endParaRPr lang="it-IT" sz="2400" dirty="0"/>
          </a:p>
        </p:txBody>
      </p: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792888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Custom Objective for LightGBM | Hippocampus's Garden">
            <a:extLst>
              <a:ext uri="{FF2B5EF4-FFF2-40B4-BE49-F238E27FC236}">
                <a16:creationId xmlns:a16="http://schemas.microsoft.com/office/drawing/2014/main" id="{30F38045-CC8D-5731-0045-0C6DD3461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" r="72870" b="51410"/>
          <a:stretch/>
        </p:blipFill>
        <p:spPr bwMode="auto">
          <a:xfrm>
            <a:off x="9931340" y="1448937"/>
            <a:ext cx="1826768" cy="12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Decision tree icon Royalty Free Vector Image - VectorStock">
            <a:extLst>
              <a:ext uri="{FF2B5EF4-FFF2-40B4-BE49-F238E27FC236}">
                <a16:creationId xmlns:a16="http://schemas.microsoft.com/office/drawing/2014/main" id="{273696A0-82E1-67CC-F159-F990D88CE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t="9270" r="19450" b="27530"/>
          <a:stretch/>
        </p:blipFill>
        <p:spPr bwMode="auto">
          <a:xfrm rot="10800000">
            <a:off x="933593" y="1442501"/>
            <a:ext cx="1185662" cy="129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C4586073-16D1-9CDD-B769-46B14110F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t="9399" r="3827" b="1348"/>
          <a:stretch/>
        </p:blipFill>
        <p:spPr bwMode="auto">
          <a:xfrm>
            <a:off x="4353504" y="1330556"/>
            <a:ext cx="3183390" cy="14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D466C3-3B72-84E6-EA00-BF767F8AA0C1}"/>
              </a:ext>
            </a:extLst>
          </p:cNvPr>
          <p:cNvSpPr txBox="1"/>
          <p:nvPr/>
        </p:nvSpPr>
        <p:spPr>
          <a:xfrm>
            <a:off x="10461443" y="2776925"/>
            <a:ext cx="1933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/>
              <a:t>LightGBM</a:t>
            </a:r>
            <a:endParaRPr lang="it-IT" sz="2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F17D30-376C-3015-8867-3E2F3C514FCB}"/>
              </a:ext>
            </a:extLst>
          </p:cNvPr>
          <p:cNvSpPr txBox="1"/>
          <p:nvPr/>
        </p:nvSpPr>
        <p:spPr>
          <a:xfrm>
            <a:off x="4787867" y="2806135"/>
            <a:ext cx="2314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Random </a:t>
            </a:r>
            <a:r>
              <a:rPr lang="it-IT" sz="2400" dirty="0" err="1"/>
              <a:t>Forest</a:t>
            </a:r>
            <a:endParaRPr lang="it-IT" sz="2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EA0B759-6191-1C2A-81EB-6B01FB026659}"/>
              </a:ext>
            </a:extLst>
          </p:cNvPr>
          <p:cNvSpPr txBox="1"/>
          <p:nvPr/>
        </p:nvSpPr>
        <p:spPr>
          <a:xfrm>
            <a:off x="71532" y="3619411"/>
            <a:ext cx="985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the grid search technique to get the best hyper-parameters: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F766DF24-C424-AC7A-9117-4EC62C43B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030"/>
          <a:stretch/>
        </p:blipFill>
        <p:spPr>
          <a:xfrm>
            <a:off x="163270" y="4348503"/>
            <a:ext cx="5932730" cy="1196153"/>
          </a:xfrm>
          <a:prstGeom prst="rect">
            <a:avLst/>
          </a:prstGeom>
        </p:spPr>
      </p:pic>
      <p:pic>
        <p:nvPicPr>
          <p:cNvPr id="29" name="Immagine 28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29BAE40C-2517-04A6-0EE9-D7D51D923B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916"/>
          <a:stretch/>
        </p:blipFill>
        <p:spPr>
          <a:xfrm>
            <a:off x="6331413" y="4927261"/>
            <a:ext cx="5426695" cy="1372407"/>
          </a:xfrm>
          <a:prstGeom prst="rect">
            <a:avLst/>
          </a:prstGeom>
        </p:spPr>
      </p:pic>
      <p:pic>
        <p:nvPicPr>
          <p:cNvPr id="30" name="Immagine 29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2A8AE2C1-8D38-1CB4-3ED0-9B5D376611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3560" b="41527"/>
          <a:stretch/>
        </p:blipFill>
        <p:spPr>
          <a:xfrm>
            <a:off x="163271" y="5615679"/>
            <a:ext cx="5932730" cy="10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6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155A25-E985-E893-4F5C-87C725FBE1AE}"/>
              </a:ext>
            </a:extLst>
          </p:cNvPr>
          <p:cNvSpPr txBox="1"/>
          <p:nvPr/>
        </p:nvSpPr>
        <p:spPr>
          <a:xfrm>
            <a:off x="71532" y="714256"/>
            <a:ext cx="8470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Tree-Based Models to solve the classification problem:</a:t>
            </a:r>
          </a:p>
        </p:txBody>
      </p: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792888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178981" y="5016303"/>
            <a:ext cx="12156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improvement in all evaluation metrics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 for the methods used, the performances are quite similar.</a:t>
            </a:r>
            <a:r>
              <a:rPr lang="it-IT" sz="2400" dirty="0">
                <a:effectLst/>
              </a:rPr>
              <a:t> </a:t>
            </a:r>
            <a:endParaRPr lang="it-IT" sz="2400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E50DD1-6591-D880-B43D-8EA8D0FB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2" y="1539092"/>
            <a:ext cx="11227060" cy="307523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57E45B3-EE20-B7E5-8652-F44DF2FA53E6}"/>
              </a:ext>
            </a:extLst>
          </p:cNvPr>
          <p:cNvSpPr/>
          <p:nvPr/>
        </p:nvSpPr>
        <p:spPr>
          <a:xfrm>
            <a:off x="465667" y="3076710"/>
            <a:ext cx="11133925" cy="11566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38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XAI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0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792888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5337750" y="1484237"/>
            <a:ext cx="67111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SHAP it is possible to detect the importance of the features, as we can see in the image both the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variables and those of the code are among the twenty most relevant.</a:t>
            </a:r>
          </a:p>
          <a:p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variables implemented in our project are highlighted in blue, those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Pinelli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Galletta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green and the remaining ones of the starting paper of Chain et al.</a:t>
            </a:r>
          </a:p>
          <a:p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b="1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1E0F114-C2DA-BFC5-31E6-160AA31BD117}"/>
              </a:ext>
            </a:extLst>
          </p:cNvPr>
          <p:cNvGrpSpPr/>
          <p:nvPr/>
        </p:nvGrpSpPr>
        <p:grpSpPr>
          <a:xfrm>
            <a:off x="282312" y="624976"/>
            <a:ext cx="4948679" cy="6243670"/>
            <a:chOff x="2424394" y="624976"/>
            <a:chExt cx="4948679" cy="6243670"/>
          </a:xfrm>
        </p:grpSpPr>
        <p:pic>
          <p:nvPicPr>
            <p:cNvPr id="3" name="Picture 2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4BE97F2A-DA20-AD3D-02F2-46284C9C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1903" y="624976"/>
              <a:ext cx="4281170" cy="616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45FD739C-AC3B-ADBC-3E0C-9ED6FCC35289}"/>
                </a:ext>
              </a:extLst>
            </p:cNvPr>
            <p:cNvSpPr txBox="1"/>
            <p:nvPr/>
          </p:nvSpPr>
          <p:spPr>
            <a:xfrm>
              <a:off x="2424394" y="805448"/>
              <a:ext cx="2703265" cy="60631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GAS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SLOAD</a:t>
              </a:r>
            </a:p>
            <a:p>
              <a:pPr algn="r"/>
              <a:r>
                <a:rPr lang="it-IT" sz="1400" dirty="0" err="1">
                  <a:solidFill>
                    <a:srgbClr val="00B050"/>
                  </a:solidFill>
                </a:rPr>
                <a:t>investment_to_contract</a:t>
              </a:r>
              <a:r>
                <a:rPr lang="it-IT" sz="1400" dirty="0">
                  <a:solidFill>
                    <a:srgbClr val="00B050"/>
                  </a:solidFill>
                </a:rPr>
                <a:t>/</a:t>
              </a:r>
              <a:r>
                <a:rPr lang="it-IT" sz="1400" dirty="0" err="1">
                  <a:solidFill>
                    <a:srgbClr val="00B050"/>
                  </a:solidFill>
                </a:rPr>
                <a:t>tx_in</a:t>
              </a:r>
              <a:endParaRPr lang="it-IT" sz="1400" dirty="0">
                <a:solidFill>
                  <a:srgbClr val="00B050"/>
                </a:solidFill>
              </a:endParaRP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RETURN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CALL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MUL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REVERT</a:t>
              </a:r>
            </a:p>
            <a:p>
              <a:pPr algn="r"/>
              <a:r>
                <a:rPr lang="it-IT" sz="1400" dirty="0" err="1"/>
                <a:t>tx_in</a:t>
              </a:r>
              <a:endParaRPr lang="it-IT" sz="1400" dirty="0"/>
            </a:p>
            <a:p>
              <a:pPr algn="r"/>
              <a:r>
                <a:rPr lang="it-IT" sz="1400" dirty="0"/>
                <a:t>#</a:t>
              </a:r>
              <a:r>
                <a:rPr lang="it-IT" sz="1400" dirty="0" err="1"/>
                <a:t>addresses_paid_by_contract</a:t>
              </a:r>
              <a:endParaRPr lang="it-IT" sz="1400" dirty="0"/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LT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SHA3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RETURNDATASIZE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JUMP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SUB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CALLDATALOAD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AND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ADD</a:t>
              </a:r>
            </a:p>
            <a:p>
              <a:pPr algn="r"/>
              <a:r>
                <a:rPr lang="it-IT" sz="1400" dirty="0" err="1"/>
                <a:t>lifetime</a:t>
              </a:r>
              <a:endParaRPr lang="it-IT" sz="1400" dirty="0"/>
            </a:p>
            <a:p>
              <a:pPr algn="r"/>
              <a:r>
                <a:rPr lang="it-IT" sz="1400" dirty="0"/>
                <a:t>mean_v1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CALLER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SSTORE</a:t>
              </a:r>
            </a:p>
            <a:p>
              <a:pPr algn="r"/>
              <a:r>
                <a:rPr lang="it-IT" sz="1400" dirty="0" err="1">
                  <a:solidFill>
                    <a:srgbClr val="00B050"/>
                  </a:solidFill>
                </a:rPr>
                <a:t>Percentage_some_tx_in</a:t>
              </a:r>
              <a:endParaRPr lang="it-IT" sz="1400" dirty="0">
                <a:solidFill>
                  <a:srgbClr val="00B050"/>
                </a:solidFill>
              </a:endParaRP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GT</a:t>
              </a:r>
              <a:br>
                <a:rPr lang="it-IT" sz="1400" dirty="0">
                  <a:solidFill>
                    <a:schemeClr val="accent1"/>
                  </a:solidFill>
                </a:rPr>
              </a:br>
              <a:r>
                <a:rPr lang="it-IT" sz="1400" dirty="0">
                  <a:solidFill>
                    <a:schemeClr val="accent1"/>
                  </a:solidFill>
                </a:rPr>
                <a:t>JUMPDEST</a:t>
              </a:r>
            </a:p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LOG</a:t>
              </a:r>
            </a:p>
            <a:p>
              <a:endParaRPr lang="it-IT" sz="1400" dirty="0"/>
            </a:p>
            <a:p>
              <a:endParaRPr lang="it-IT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08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792888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354331" y="816889"/>
            <a:ext cx="11246429" cy="638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 results</a:t>
            </a:r>
          </a:p>
          <a:p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highlighted how the use of additional features combined with complex classification algorithms has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explanation</a:t>
            </a:r>
            <a:r>
              <a:rPr lang="it-IT" sz="2400" dirty="0"/>
              <a:t> techniques </a:t>
            </a:r>
            <a:r>
              <a:rPr lang="it-IT" sz="2400" dirty="0" err="1"/>
              <a:t>allow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 to make the work </a:t>
            </a:r>
            <a:r>
              <a:rPr lang="it-IT" sz="2400" dirty="0" err="1"/>
              <a:t>much</a:t>
            </a:r>
            <a:r>
              <a:rPr lang="it-IT" sz="2400" dirty="0"/>
              <a:t> </a:t>
            </a:r>
            <a:r>
              <a:rPr lang="it-IT" sz="2400" b="1" dirty="0"/>
              <a:t>more </a:t>
            </a:r>
            <a:r>
              <a:rPr lang="it-IT" sz="2400" b="1" dirty="0" err="1"/>
              <a:t>understandable</a:t>
            </a:r>
            <a:r>
              <a:rPr lang="it-IT" sz="2400" b="1" dirty="0"/>
              <a:t> </a:t>
            </a:r>
            <a:r>
              <a:rPr lang="it-IT" sz="2400" dirty="0" err="1"/>
              <a:t>even</a:t>
            </a:r>
            <a:r>
              <a:rPr lang="it-IT" sz="2400" dirty="0"/>
              <a:t> to </a:t>
            </a:r>
            <a:r>
              <a:rPr lang="it-IT" sz="2400" dirty="0" err="1"/>
              <a:t>external</a:t>
            </a:r>
            <a:r>
              <a:rPr lang="it-IT" sz="2400" dirty="0"/>
              <a:t> </a:t>
            </a:r>
            <a:r>
              <a:rPr lang="it-IT" sz="2400" dirty="0" err="1"/>
              <a:t>listeners</a:t>
            </a:r>
            <a:r>
              <a:rPr lang="it-IT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/>
          </a:p>
          <a:p>
            <a:r>
              <a:rPr lang="it-IT" sz="2400" b="1" dirty="0" err="1"/>
              <a:t>Further</a:t>
            </a:r>
            <a:r>
              <a:rPr lang="it-IT" sz="2400" b="1" dirty="0"/>
              <a:t> </a:t>
            </a:r>
            <a:r>
              <a:rPr lang="it-IT" sz="2400" b="1" dirty="0" err="1"/>
              <a:t>improvements</a:t>
            </a:r>
            <a:endParaRPr lang="it-IT" sz="2400" b="1" dirty="0"/>
          </a:p>
          <a:p>
            <a:endParaRPr lang="it-IT" sz="2400" b="1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 of the dataset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additional types of scams.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of models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aim of further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the performances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problem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explainability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additional Explainable Artificial Intelligence techniques. Among those identified: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dlime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Anchors, PDP and Ice.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9378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2400" b="1" dirty="0"/>
              <a:t>Paper </a:t>
            </a:r>
            <a:r>
              <a:rPr lang="it-IT" sz="2400" b="1" dirty="0" err="1"/>
              <a:t>Improvements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792888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354331" y="816889"/>
            <a:ext cx="11246429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Papers identified fo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new smart contract</a:t>
            </a:r>
          </a:p>
          <a:p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0" i="1" dirty="0" err="1">
                <a:solidFill>
                  <a:srgbClr val="000000"/>
                </a:solidFill>
                <a:effectLst/>
                <a:latin typeface="docs-Calibri"/>
              </a:rPr>
              <a:t>Heterogeneous</a:t>
            </a:r>
            <a:r>
              <a:rPr lang="it-IT" sz="2400" b="0" i="1" dirty="0">
                <a:solidFill>
                  <a:srgbClr val="000000"/>
                </a:solidFill>
                <a:effectLst/>
                <a:latin typeface="docs-Calibri"/>
              </a:rPr>
              <a:t> Feature </a:t>
            </a:r>
            <a:r>
              <a:rPr lang="it-IT" sz="2400" b="0" i="1" dirty="0" err="1">
                <a:solidFill>
                  <a:srgbClr val="000000"/>
                </a:solidFill>
                <a:effectLst/>
                <a:latin typeface="docs-Calibri"/>
              </a:rPr>
              <a:t>Augmentation</a:t>
            </a:r>
            <a:r>
              <a:rPr lang="it-IT" sz="2400" b="0" i="1" dirty="0">
                <a:solidFill>
                  <a:srgbClr val="000000"/>
                </a:solidFill>
                <a:effectLst/>
                <a:latin typeface="docs-Calibri"/>
              </a:rPr>
              <a:t> for Ponzi </a:t>
            </a:r>
            <a:r>
              <a:rPr lang="it-IT" sz="2400" b="0" i="1" dirty="0" err="1">
                <a:solidFill>
                  <a:srgbClr val="000000"/>
                </a:solidFill>
                <a:effectLst/>
                <a:latin typeface="docs-Calibri"/>
              </a:rPr>
              <a:t>Detection</a:t>
            </a:r>
            <a:r>
              <a:rPr lang="it-IT" sz="2400" b="0" i="1" dirty="0">
                <a:solidFill>
                  <a:srgbClr val="000000"/>
                </a:solidFill>
                <a:effectLst/>
                <a:latin typeface="docs-Calibri"/>
              </a:rPr>
              <a:t> in </a:t>
            </a:r>
            <a:r>
              <a:rPr lang="it-IT" sz="2400" b="0" i="1" dirty="0" err="1">
                <a:solidFill>
                  <a:srgbClr val="000000"/>
                </a:solidFill>
                <a:effectLst/>
                <a:latin typeface="docs-Calibri"/>
              </a:rPr>
              <a:t>Ethereum</a:t>
            </a:r>
            <a:r>
              <a:rPr lang="it-IT" sz="2400" b="0" i="1" dirty="0">
                <a:solidFill>
                  <a:srgbClr val="000000"/>
                </a:solidFill>
                <a:effectLst/>
                <a:latin typeface="docs-Calibri"/>
              </a:rPr>
              <a:t> (191 Ponzi </a:t>
            </a:r>
            <a:r>
              <a:rPr lang="it-IT" sz="2400" b="0" i="1" dirty="0" err="1">
                <a:solidFill>
                  <a:srgbClr val="000000"/>
                </a:solidFill>
                <a:effectLst/>
                <a:latin typeface="docs-Calibri"/>
              </a:rPr>
              <a:t>Contract</a:t>
            </a:r>
            <a:r>
              <a:rPr lang="it-IT" sz="2400" b="0" i="1" dirty="0">
                <a:solidFill>
                  <a:srgbClr val="000000"/>
                </a:solidFill>
                <a:effectLst/>
                <a:latin typeface="docs-Calibri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i="1" dirty="0" err="1">
                <a:solidFill>
                  <a:srgbClr val="000000"/>
                </a:solidFill>
                <a:latin typeface="docs-Calibri"/>
              </a:rPr>
              <a:t>Securing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 the </a:t>
            </a:r>
            <a:r>
              <a:rPr lang="it-IT" sz="2400" i="1" dirty="0" err="1">
                <a:solidFill>
                  <a:srgbClr val="000000"/>
                </a:solidFill>
                <a:latin typeface="docs-Calibri"/>
              </a:rPr>
              <a:t>Ethereum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 from Smart Ponzi </a:t>
            </a:r>
            <a:r>
              <a:rPr lang="it-IT" sz="2400" i="1" dirty="0" err="1">
                <a:solidFill>
                  <a:srgbClr val="000000"/>
                </a:solidFill>
                <a:latin typeface="docs-Calibri"/>
              </a:rPr>
              <a:t>Schemes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: </a:t>
            </a:r>
            <a:r>
              <a:rPr lang="it-IT" sz="2400" i="1" dirty="0" err="1">
                <a:solidFill>
                  <a:srgbClr val="000000"/>
                </a:solidFill>
                <a:latin typeface="docs-Calibri"/>
              </a:rPr>
              <a:t>Identification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 Using </a:t>
            </a:r>
            <a:r>
              <a:rPr lang="it-IT" sz="2400" i="1" dirty="0" err="1">
                <a:solidFill>
                  <a:srgbClr val="000000"/>
                </a:solidFill>
                <a:latin typeface="docs-Calibri"/>
              </a:rPr>
              <a:t>Static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 Features(</a:t>
            </a:r>
            <a:r>
              <a:rPr lang="it-IT" sz="2400" i="1" dirty="0">
                <a:solidFill>
                  <a:srgbClr val="000000"/>
                </a:solidFill>
                <a:latin typeface="docs-Calibri"/>
                <a:hlinkClick r:id="rId4"/>
              </a:rPr>
              <a:t>link</a:t>
            </a:r>
            <a:r>
              <a:rPr lang="it-IT" sz="2400" i="1" dirty="0">
                <a:solidFill>
                  <a:srgbClr val="000000"/>
                </a:solidFill>
                <a:latin typeface="docs-Calibri"/>
              </a:rPr>
              <a:t>)</a:t>
            </a:r>
            <a:r>
              <a:rPr lang="it-IT" sz="28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b="1" dirty="0"/>
          </a:p>
          <a:p>
            <a:endParaRPr lang="it-IT" sz="2800" b="1" dirty="0"/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Obtained DS with 7963 Smart Contract, 935 Ponzi (11,8%)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PDP for the most relevant variables identified by SHAP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877619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it-IT" sz="2400" b="1" dirty="0"/>
              <a:t>Paper </a:t>
            </a:r>
            <a:r>
              <a:rPr lang="it-IT" sz="2400" b="1" dirty="0" err="1"/>
              <a:t>Improvements</a:t>
            </a:r>
            <a:r>
              <a:rPr lang="it-IT" sz="2400" b="1" dirty="0"/>
              <a:t> – </a:t>
            </a:r>
            <a:r>
              <a:rPr lang="it-IT" sz="2400" b="1" dirty="0" err="1"/>
              <a:t>Result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0" descr="8 Unique Machine Learning Interview Questions about Random Forests -  Analytics Arora">
            <a:extLst>
              <a:ext uri="{FF2B5EF4-FFF2-40B4-BE49-F238E27FC236}">
                <a16:creationId xmlns:a16="http://schemas.microsoft.com/office/drawing/2014/main" id="{5D5FDFDF-3F0F-0A15-834D-7177DC5E8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61044" r="67209" b="17409"/>
          <a:stretch/>
        </p:blipFill>
        <p:spPr bwMode="auto">
          <a:xfrm>
            <a:off x="6639811" y="5188429"/>
            <a:ext cx="733262" cy="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279843" y="941820"/>
            <a:ext cx="5089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New DS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83D110-6E3E-DAFD-B926-89DB12DFA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43" y="1435099"/>
            <a:ext cx="7093230" cy="2608049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2A0AF52-DE62-0062-7F83-9E1F321FA11D}"/>
              </a:ext>
            </a:extLst>
          </p:cNvPr>
          <p:cNvGrpSpPr/>
          <p:nvPr/>
        </p:nvGrpSpPr>
        <p:grpSpPr>
          <a:xfrm>
            <a:off x="279843" y="3932194"/>
            <a:ext cx="11237693" cy="1612105"/>
            <a:chOff x="432243" y="3379043"/>
            <a:chExt cx="11237693" cy="1612105"/>
          </a:xfrm>
        </p:grpSpPr>
        <p:pic>
          <p:nvPicPr>
            <p:cNvPr id="4" name="Immagine 3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F1BE42E7-FE87-813E-FBB4-8F516E773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701" b="12542"/>
            <a:stretch/>
          </p:blipFill>
          <p:spPr>
            <a:xfrm>
              <a:off x="442876" y="3891517"/>
              <a:ext cx="11227060" cy="1099631"/>
            </a:xfrm>
            <a:prstGeom prst="rect">
              <a:avLst/>
            </a:prstGeom>
          </p:spPr>
        </p:pic>
        <p:pic>
          <p:nvPicPr>
            <p:cNvPr id="5" name="Immagine 4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31F6BB86-AC28-5F9D-1045-49F122A9B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3335"/>
            <a:stretch/>
          </p:blipFill>
          <p:spPr>
            <a:xfrm>
              <a:off x="432243" y="3379043"/>
              <a:ext cx="11227060" cy="51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9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609777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goals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712B0D-35C4-4163-50B0-37F49869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5" y="1366217"/>
            <a:ext cx="715512" cy="11797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109815" y="1614392"/>
            <a:ext cx="95030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Ponzi schemes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(type of scam) on the Ethereum blockchain through Machine Learning.</a:t>
            </a:r>
          </a:p>
        </p:txBody>
      </p:sp>
      <p:pic>
        <p:nvPicPr>
          <p:cNvPr id="1026" name="Picture 2" descr="Data Enrichment &amp; Enhancement Services: Target Intelligently - TTMC">
            <a:extLst>
              <a:ext uri="{FF2B5EF4-FFF2-40B4-BE49-F238E27FC236}">
                <a16:creationId xmlns:a16="http://schemas.microsoft.com/office/drawing/2014/main" id="{C4A5A263-F379-946B-84A4-352AA7A8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55" y="2988350"/>
            <a:ext cx="910339" cy="10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365993-C21C-43B3-8DEB-364B761E7CD5}"/>
              </a:ext>
            </a:extLst>
          </p:cNvPr>
          <p:cNvSpPr txBox="1"/>
          <p:nvPr/>
        </p:nvSpPr>
        <p:spPr>
          <a:xfrm>
            <a:off x="2109815" y="3042842"/>
            <a:ext cx="9638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creation of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publicly available dataset enriched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data related to the smart contract code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400" dirty="0"/>
          </a:p>
        </p:txBody>
      </p:sp>
      <p:pic>
        <p:nvPicPr>
          <p:cNvPr id="1028" name="Picture 4" descr="AI in Molecular Imaging - Siemens Healthineers Italia">
            <a:extLst>
              <a:ext uri="{FF2B5EF4-FFF2-40B4-BE49-F238E27FC236}">
                <a16:creationId xmlns:a16="http://schemas.microsoft.com/office/drawing/2014/main" id="{668C7C92-5AF7-3B8C-7CF4-3CB4CBEA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6" y="4471292"/>
            <a:ext cx="1411456" cy="105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6DF6CA-733D-D0CA-545D-7657947D7206}"/>
              </a:ext>
            </a:extLst>
          </p:cNvPr>
          <p:cNvSpPr txBox="1"/>
          <p:nvPr/>
        </p:nvSpPr>
        <p:spPr>
          <a:xfrm>
            <a:off x="2109815" y="4585365"/>
            <a:ext cx="9037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The use of </a:t>
            </a:r>
            <a:r>
              <a:rPr lang="it-IT" sz="2400" dirty="0" err="1"/>
              <a:t>Explainable</a:t>
            </a:r>
            <a:r>
              <a:rPr lang="it-IT" sz="2400" dirty="0"/>
              <a:t> Machine Learning for the </a:t>
            </a:r>
            <a:r>
              <a:rPr lang="it-IT" sz="2400" b="1" dirty="0" err="1"/>
              <a:t>identification</a:t>
            </a:r>
            <a:r>
              <a:rPr lang="it-IT" sz="2400" b="1" dirty="0"/>
              <a:t> of the </a:t>
            </a:r>
            <a:r>
              <a:rPr lang="it-IT" sz="2400" b="1" dirty="0" err="1"/>
              <a:t>main</a:t>
            </a:r>
            <a:r>
              <a:rPr lang="it-IT" sz="2400" b="1" dirty="0"/>
              <a:t> features </a:t>
            </a:r>
            <a:r>
              <a:rPr lang="it-IT" sz="2400" dirty="0"/>
              <a:t>for the </a:t>
            </a:r>
            <a:r>
              <a:rPr lang="it-IT" sz="2400" dirty="0" err="1"/>
              <a:t>detection</a:t>
            </a:r>
            <a:r>
              <a:rPr lang="it-IT" sz="2400" dirty="0"/>
              <a:t> of Ponzi </a:t>
            </a:r>
            <a:r>
              <a:rPr lang="it-IT" sz="2400" dirty="0" err="1"/>
              <a:t>contracts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02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Un motivo astratto di colore bianco e grigio">
            <a:extLst>
              <a:ext uri="{FF2B5EF4-FFF2-40B4-BE49-F238E27FC236}">
                <a16:creationId xmlns:a16="http://schemas.microsoft.com/office/drawing/2014/main" id="{2597D6E2-A59F-89E7-61CC-0B3F45868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7579"/>
          <a:stretch/>
        </p:blipFill>
        <p:spPr>
          <a:xfrm>
            <a:off x="0" y="9728"/>
            <a:ext cx="12188950" cy="6858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B06911-51FF-1BEC-84F3-2B6191B0855E}"/>
              </a:ext>
            </a:extLst>
          </p:cNvPr>
          <p:cNvSpPr txBox="1"/>
          <p:nvPr/>
        </p:nvSpPr>
        <p:spPr>
          <a:xfrm>
            <a:off x="471260" y="3136612"/>
            <a:ext cx="11246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0" i="1" dirty="0">
                <a:solidFill>
                  <a:srgbClr val="192435"/>
                </a:solidFill>
                <a:effectLst/>
                <a:latin typeface="preplyinterv"/>
              </a:rPr>
              <a:t>Thank </a:t>
            </a:r>
            <a:r>
              <a:rPr lang="it-IT" sz="3200" b="0" i="1" dirty="0" err="1">
                <a:solidFill>
                  <a:srgbClr val="192435"/>
                </a:solidFill>
                <a:effectLst/>
                <a:latin typeface="preplyinterv"/>
              </a:rPr>
              <a:t>you</a:t>
            </a:r>
            <a:r>
              <a:rPr lang="it-IT" sz="3200" b="0" i="1" dirty="0">
                <a:solidFill>
                  <a:srgbClr val="192435"/>
                </a:solidFill>
                <a:effectLst/>
                <a:latin typeface="preplyinterv"/>
              </a:rPr>
              <a:t> </a:t>
            </a:r>
            <a:r>
              <a:rPr lang="it-IT" sz="3200" b="0" i="1" dirty="0" err="1">
                <a:solidFill>
                  <a:srgbClr val="192435"/>
                </a:solidFill>
                <a:effectLst/>
                <a:latin typeface="preplyinterv"/>
              </a:rPr>
              <a:t>very</a:t>
            </a:r>
            <a:r>
              <a:rPr lang="it-IT" sz="3200" b="0" i="1" dirty="0">
                <a:solidFill>
                  <a:srgbClr val="192435"/>
                </a:solidFill>
                <a:effectLst/>
                <a:latin typeface="preplyinterv"/>
              </a:rPr>
              <a:t> </a:t>
            </a:r>
            <a:r>
              <a:rPr lang="it-IT" sz="3200" b="0" i="1" dirty="0" err="1">
                <a:solidFill>
                  <a:srgbClr val="192435"/>
                </a:solidFill>
                <a:effectLst/>
                <a:latin typeface="preplyinterv"/>
              </a:rPr>
              <a:t>much</a:t>
            </a:r>
            <a:r>
              <a:rPr lang="it-IT" sz="3200" b="0" i="1" dirty="0">
                <a:solidFill>
                  <a:srgbClr val="192435"/>
                </a:solidFill>
                <a:effectLst/>
                <a:latin typeface="preplyinterv"/>
              </a:rPr>
              <a:t> for </a:t>
            </a:r>
            <a:r>
              <a:rPr lang="it-IT" sz="3200" b="0" i="1" dirty="0" err="1">
                <a:solidFill>
                  <a:srgbClr val="192435"/>
                </a:solidFill>
                <a:effectLst/>
                <a:latin typeface="preplyinterv"/>
              </a:rPr>
              <a:t>your</a:t>
            </a:r>
            <a:r>
              <a:rPr lang="it-IT" sz="3200" b="0" i="1" dirty="0">
                <a:solidFill>
                  <a:srgbClr val="192435"/>
                </a:solidFill>
                <a:effectLst/>
                <a:latin typeface="preplyinterv"/>
              </a:rPr>
              <a:t> </a:t>
            </a:r>
            <a:r>
              <a:rPr lang="it-IT" sz="3200" b="0" i="1" dirty="0" err="1">
                <a:solidFill>
                  <a:srgbClr val="192435"/>
                </a:solidFill>
                <a:effectLst/>
                <a:latin typeface="preplyinterv"/>
              </a:rPr>
              <a:t>attention</a:t>
            </a:r>
            <a:r>
              <a:rPr lang="it-IT" sz="3200" i="1" dirty="0">
                <a:solidFill>
                  <a:srgbClr val="192435"/>
                </a:solidFill>
                <a:latin typeface="preplyinterv"/>
              </a:rPr>
              <a:t>!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67522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blockchain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751179" y="1100622"/>
            <a:ext cx="9037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Blockchain is a shared, immutable ledger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facilitates the process of recording transactions and tracking assets in a network. 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365993-C21C-43B3-8DEB-364B761E7CD5}"/>
              </a:ext>
            </a:extLst>
          </p:cNvPr>
          <p:cNvSpPr txBox="1"/>
          <p:nvPr/>
        </p:nvSpPr>
        <p:spPr>
          <a:xfrm>
            <a:off x="2688429" y="2258177"/>
            <a:ext cx="9369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blockchain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of immutable records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organized in blocks, no participant (nodes) can modify or tamper with a transaction after it is recorded.</a:t>
            </a:r>
            <a:endParaRPr lang="it-IT" sz="2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6DF6CA-733D-D0CA-545D-7657947D7206}"/>
              </a:ext>
            </a:extLst>
          </p:cNvPr>
          <p:cNvSpPr txBox="1"/>
          <p:nvPr/>
        </p:nvSpPr>
        <p:spPr>
          <a:xfrm>
            <a:off x="2688428" y="4894230"/>
            <a:ext cx="9037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information from the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public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network, </a:t>
            </a:r>
            <a:r>
              <a:rPr lang="it-I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it-I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and </a:t>
            </a:r>
            <a:r>
              <a:rPr lang="it-IT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trustworthy</a:t>
            </a:r>
            <a:r>
              <a:rPr lang="it-IT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400" dirty="0"/>
          </a:p>
        </p:txBody>
      </p:sp>
      <p:pic>
        <p:nvPicPr>
          <p:cNvPr id="3074" name="Picture 2" descr="Blockchain logo Vector Art Stock Images | Depositphotos">
            <a:extLst>
              <a:ext uri="{FF2B5EF4-FFF2-40B4-BE49-F238E27FC236}">
                <a16:creationId xmlns:a16="http://schemas.microsoft.com/office/drawing/2014/main" id="{7D200284-234E-65C8-5D7D-F6CFB51F4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r="11162" b="44666"/>
          <a:stretch/>
        </p:blipFill>
        <p:spPr bwMode="auto">
          <a:xfrm>
            <a:off x="560004" y="1016157"/>
            <a:ext cx="2051942" cy="75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E9B27663-C1D9-2C8F-8233-97504CD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95" y="2258177"/>
            <a:ext cx="1322252" cy="1248794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C438437-B42F-3BF3-1D01-7BB3909D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3" y="3567433"/>
            <a:ext cx="1087384" cy="113718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F9071B-7207-F7A8-2190-B27A2103DD96}"/>
              </a:ext>
            </a:extLst>
          </p:cNvPr>
          <p:cNvSpPr txBox="1"/>
          <p:nvPr/>
        </p:nvSpPr>
        <p:spPr>
          <a:xfrm>
            <a:off x="2688428" y="3905195"/>
            <a:ext cx="910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/>
              <a:t>Transactions</a:t>
            </a:r>
            <a:r>
              <a:rPr lang="it-IT" sz="2400" b="1" dirty="0"/>
              <a:t> are </a:t>
            </a:r>
            <a:r>
              <a:rPr lang="it-IT" sz="2400" b="1" dirty="0" err="1"/>
              <a:t>blocked</a:t>
            </a:r>
            <a:r>
              <a:rPr lang="it-IT" sz="2400" b="1" dirty="0"/>
              <a:t> </a:t>
            </a:r>
            <a:r>
              <a:rPr lang="it-IT" sz="2400" b="1" dirty="0" err="1"/>
              <a:t>together</a:t>
            </a:r>
            <a:r>
              <a:rPr lang="it-IT" sz="2400" b="1" dirty="0"/>
              <a:t> </a:t>
            </a:r>
            <a:r>
              <a:rPr lang="it-IT" sz="2400" dirty="0"/>
              <a:t>in an </a:t>
            </a:r>
            <a:r>
              <a:rPr lang="it-IT" sz="2400" dirty="0" err="1"/>
              <a:t>irreversible</a:t>
            </a:r>
            <a:r>
              <a:rPr lang="it-IT" sz="2400" dirty="0"/>
              <a:t> chain: a blockchain.</a:t>
            </a:r>
          </a:p>
        </p:txBody>
      </p:sp>
      <p:pic>
        <p:nvPicPr>
          <p:cNvPr id="13" name="Immagine 1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0B3F72AB-D515-618C-3D1C-CA9C06919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78" y="4891905"/>
            <a:ext cx="1230015" cy="1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Ethereum: next-generation blockchain  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708149" y="1530922"/>
            <a:ext cx="90379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Ethereum is 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 public blockchain platform with a computer embedded in it. 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365993-C21C-43B3-8DEB-364B761E7CD5}"/>
              </a:ext>
            </a:extLst>
          </p:cNvPr>
          <p:cNvSpPr txBox="1"/>
          <p:nvPr/>
        </p:nvSpPr>
        <p:spPr>
          <a:xfrm>
            <a:off x="2645399" y="3001895"/>
            <a:ext cx="93692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Smart Contract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 of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built on the Ethereum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goal of automating and decentralizing any kind of application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400" dirty="0"/>
          </a:p>
        </p:txBody>
      </p:sp>
      <p:pic>
        <p:nvPicPr>
          <p:cNvPr id="3076" name="Picture 4" descr="Smart contract Icons – Download for Free in PNG and SVG">
            <a:extLst>
              <a:ext uri="{FF2B5EF4-FFF2-40B4-BE49-F238E27FC236}">
                <a16:creationId xmlns:a16="http://schemas.microsoft.com/office/drawing/2014/main" id="{D7A0D20A-E141-732E-B135-F662D893E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55"/>
          <a:stretch/>
        </p:blipFill>
        <p:spPr bwMode="auto">
          <a:xfrm>
            <a:off x="608848" y="2711165"/>
            <a:ext cx="1860089" cy="13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F9071B-7207-F7A8-2190-B27A2103DD96}"/>
              </a:ext>
            </a:extLst>
          </p:cNvPr>
          <p:cNvSpPr txBox="1"/>
          <p:nvPr/>
        </p:nvSpPr>
        <p:spPr>
          <a:xfrm>
            <a:off x="2645399" y="4781030"/>
            <a:ext cx="9100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Consensus with </a:t>
            </a:r>
            <a:r>
              <a:rPr lang="it-IT" sz="2400" b="1" dirty="0" err="1"/>
              <a:t>Proof</a:t>
            </a:r>
            <a:r>
              <a:rPr lang="it-IT" sz="2400" b="1" dirty="0"/>
              <a:t>-of-</a:t>
            </a:r>
            <a:r>
              <a:rPr lang="it-IT" sz="2400" b="1" dirty="0" err="1"/>
              <a:t>stake</a:t>
            </a:r>
            <a:r>
              <a:rPr lang="it-IT" sz="2400" dirty="0"/>
              <a:t> </a:t>
            </a:r>
            <a:r>
              <a:rPr lang="it-IT" sz="2400" dirty="0" err="1"/>
              <a:t>leading</a:t>
            </a:r>
            <a:r>
              <a:rPr lang="it-IT" sz="2400" dirty="0"/>
              <a:t> to</a:t>
            </a:r>
            <a:r>
              <a:rPr lang="it-IT" sz="2400" b="1" dirty="0"/>
              <a:t> </a:t>
            </a:r>
            <a:r>
              <a:rPr lang="it-IT" sz="2400" dirty="0" err="1"/>
              <a:t>better</a:t>
            </a:r>
            <a:r>
              <a:rPr lang="it-IT" sz="2400" b="1" dirty="0"/>
              <a:t> energy </a:t>
            </a:r>
            <a:r>
              <a:rPr lang="it-IT" sz="2400" b="1" dirty="0" err="1"/>
              <a:t>efficiency</a:t>
            </a:r>
            <a:r>
              <a:rPr lang="it-IT" sz="2400" b="1" dirty="0"/>
              <a:t>, </a:t>
            </a:r>
            <a:r>
              <a:rPr lang="it-IT" sz="2400" dirty="0" err="1"/>
              <a:t>lower</a:t>
            </a:r>
            <a:r>
              <a:rPr lang="it-IT" sz="2400" b="1" dirty="0"/>
              <a:t> hardware </a:t>
            </a:r>
            <a:r>
              <a:rPr lang="it-IT" sz="2400" b="1" dirty="0" err="1"/>
              <a:t>requirements</a:t>
            </a:r>
            <a:r>
              <a:rPr lang="it-IT" sz="2400" b="1" dirty="0"/>
              <a:t> </a:t>
            </a:r>
            <a:r>
              <a:rPr lang="it-IT" sz="2400" dirty="0"/>
              <a:t>and </a:t>
            </a:r>
            <a:r>
              <a:rPr lang="it-IT" sz="2400" dirty="0" err="1"/>
              <a:t>greater</a:t>
            </a:r>
            <a:r>
              <a:rPr lang="it-IT" sz="2400" dirty="0"/>
              <a:t> </a:t>
            </a:r>
            <a:r>
              <a:rPr lang="it-IT" sz="2400" b="1" dirty="0" err="1"/>
              <a:t>decentralization</a:t>
            </a:r>
            <a:r>
              <a:rPr lang="it-IT" sz="2400" b="1" dirty="0"/>
              <a:t>.</a:t>
            </a:r>
            <a:endParaRPr lang="it-IT" sz="2400" dirty="0"/>
          </a:p>
        </p:txBody>
      </p:sp>
      <p:pic>
        <p:nvPicPr>
          <p:cNvPr id="10242" name="Picture 2" descr="Colored Ethereum Logo in SVG &amp; High-Res PNG format · Issue #3452 · ethereum/ ethereum-org-website · GitHub">
            <a:extLst>
              <a:ext uri="{FF2B5EF4-FFF2-40B4-BE49-F238E27FC236}">
                <a16:creationId xmlns:a16="http://schemas.microsoft.com/office/drawing/2014/main" id="{A50BA871-2314-B6E6-8B8D-425F71F9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3384" y="1403344"/>
            <a:ext cx="751019" cy="113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roof of stake icon blockchain related Royalty Free Vector">
            <a:extLst>
              <a:ext uri="{FF2B5EF4-FFF2-40B4-BE49-F238E27FC236}">
                <a16:creationId xmlns:a16="http://schemas.microsoft.com/office/drawing/2014/main" id="{A8E6CFE8-636A-8CC7-7379-95AE4C86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8"/>
          <a:stretch/>
        </p:blipFill>
        <p:spPr bwMode="auto">
          <a:xfrm>
            <a:off x="1019353" y="4496865"/>
            <a:ext cx="1144016" cy="11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3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 journey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708149" y="1530922"/>
            <a:ext cx="9037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smart contracts are written in the Solidity language.</a:t>
            </a:r>
            <a:r>
              <a:rPr lang="it-IT" sz="2400" dirty="0">
                <a:effectLst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365993-C21C-43B3-8DEB-364B761E7CD5}"/>
              </a:ext>
            </a:extLst>
          </p:cNvPr>
          <p:cNvSpPr txBox="1"/>
          <p:nvPr/>
        </p:nvSpPr>
        <p:spPr>
          <a:xfrm>
            <a:off x="2708149" y="3013501"/>
            <a:ext cx="9306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executed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contract must be translated into machine language, in our case into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bytecode.</a:t>
            </a:r>
            <a:endParaRPr lang="it-IT" sz="2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1F9071B-7207-F7A8-2190-B27A2103DD96}"/>
              </a:ext>
            </a:extLst>
          </p:cNvPr>
          <p:cNvSpPr txBox="1"/>
          <p:nvPr/>
        </p:nvSpPr>
        <p:spPr>
          <a:xfrm>
            <a:off x="4120179" y="4529941"/>
            <a:ext cx="7625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/>
              <a:t>Bytecode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b="1" dirty="0" err="1"/>
              <a:t>sequence</a:t>
            </a:r>
            <a:r>
              <a:rPr lang="it-IT" sz="2400" b="1" dirty="0"/>
              <a:t> of </a:t>
            </a:r>
            <a:r>
              <a:rPr lang="it-IT" sz="2400" b="1" dirty="0" err="1"/>
              <a:t>commands</a:t>
            </a:r>
            <a:r>
              <a:rPr lang="it-IT" sz="2400" b="1" dirty="0"/>
              <a:t>, </a:t>
            </a:r>
            <a:r>
              <a:rPr lang="it-IT" sz="2400" b="1" dirty="0" err="1"/>
              <a:t>called</a:t>
            </a:r>
            <a:r>
              <a:rPr lang="it-IT" sz="2400" b="1" dirty="0"/>
              <a:t> an </a:t>
            </a:r>
            <a:r>
              <a:rPr lang="it-IT" sz="2400" b="1" dirty="0" err="1"/>
              <a:t>Opcode</a:t>
            </a:r>
            <a:r>
              <a:rPr lang="it-IT" sz="2400" dirty="0"/>
              <a:t>.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instructions</a:t>
            </a:r>
            <a:r>
              <a:rPr lang="it-IT" sz="2400" dirty="0"/>
              <a:t> </a:t>
            </a:r>
            <a:r>
              <a:rPr lang="it-IT" sz="2400" dirty="0" err="1"/>
              <a:t>describe</a:t>
            </a:r>
            <a:r>
              <a:rPr lang="it-IT" sz="2400" dirty="0"/>
              <a:t> the </a:t>
            </a:r>
            <a:r>
              <a:rPr lang="it-IT" sz="2400" b="1" dirty="0" err="1"/>
              <a:t>step-by-step</a:t>
            </a:r>
            <a:r>
              <a:rPr lang="it-IT" sz="2400" b="1" dirty="0"/>
              <a:t> </a:t>
            </a:r>
            <a:r>
              <a:rPr lang="it-IT" sz="2400" b="1" dirty="0" err="1"/>
              <a:t>operations</a:t>
            </a:r>
            <a:r>
              <a:rPr lang="it-IT" sz="2400" b="1" dirty="0"/>
              <a:t> </a:t>
            </a:r>
            <a:r>
              <a:rPr lang="it-IT" sz="2400" b="1" dirty="0" err="1"/>
              <a:t>performed</a:t>
            </a:r>
            <a:r>
              <a:rPr lang="it-IT" sz="2400" b="1" dirty="0"/>
              <a:t> by the EVM</a:t>
            </a:r>
            <a:r>
              <a:rPr lang="it-IT" sz="2400" dirty="0"/>
              <a:t> (the computer embedded in </a:t>
            </a:r>
            <a:r>
              <a:rPr lang="it-IT" sz="2400" dirty="0" err="1"/>
              <a:t>Ethereum</a:t>
            </a:r>
            <a:r>
              <a:rPr lang="it-IT" sz="2400" dirty="0"/>
              <a:t>).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CBCE795-E4EC-E195-EFF8-17185B060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r="29792" b="20417"/>
          <a:stretch/>
        </p:blipFill>
        <p:spPr bwMode="auto">
          <a:xfrm>
            <a:off x="1019353" y="1257523"/>
            <a:ext cx="930788" cy="117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Set Line Binary Code Icon Isolated on Yellow and Blue Background. Vector  Illustration Stock Vector - Illustration of electronic, computer: 189060379">
            <a:extLst>
              <a:ext uri="{FF2B5EF4-FFF2-40B4-BE49-F238E27FC236}">
                <a16:creationId xmlns:a16="http://schemas.microsoft.com/office/drawing/2014/main" id="{F420B73D-EC8B-7E03-76DE-F244C9F30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5" t="23557" r="23825" b="19834"/>
          <a:stretch/>
        </p:blipFill>
        <p:spPr bwMode="auto">
          <a:xfrm>
            <a:off x="1074994" y="2881146"/>
            <a:ext cx="1032734" cy="10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ow gas and opcodes work in Ethereum | by Gianmarco Guazzo | Coinmonks |  Medium">
            <a:extLst>
              <a:ext uri="{FF2B5EF4-FFF2-40B4-BE49-F238E27FC236}">
                <a16:creationId xmlns:a16="http://schemas.microsoft.com/office/drawing/2014/main" id="{819EC7CE-4A10-09A3-A933-94FE657FC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1" y="4554555"/>
            <a:ext cx="3424518" cy="154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33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Ponzi Schemes to Smart Ponzi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839673" y="1560565"/>
            <a:ext cx="8224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Ponzi schemes are classic frauds that promise high-yield investment return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starter of the scheme generates returns for existing investors through revenue paid by new investors</a:t>
            </a:r>
            <a:r>
              <a:rPr lang="it-I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365993-C21C-43B3-8DEB-364B761E7CD5}"/>
              </a:ext>
            </a:extLst>
          </p:cNvPr>
          <p:cNvSpPr txBox="1"/>
          <p:nvPr/>
        </p:nvSpPr>
        <p:spPr>
          <a:xfrm>
            <a:off x="2751180" y="3686028"/>
            <a:ext cx="9369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mart contracts creates new opportunities for scammers, including the creation of Ponzi schemes, thanks to several attractive features: 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Creators can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 anonymous</a:t>
            </a:r>
            <a:r>
              <a:rPr lang="it-IT" sz="2400" b="1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contracts are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unmodifiable and unstoppable</a:t>
            </a:r>
            <a:r>
              <a:rPr lang="it-IT" sz="2400" b="1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Investors</a:t>
            </a:r>
            <a:r>
              <a:rPr lang="it-IT" sz="2400" dirty="0"/>
              <a:t> </a:t>
            </a:r>
            <a:r>
              <a:rPr lang="it-IT" sz="2400" dirty="0" err="1"/>
              <a:t>may</a:t>
            </a:r>
            <a:r>
              <a:rPr lang="it-IT" sz="2400" dirty="0"/>
              <a:t> gain a </a:t>
            </a:r>
            <a:r>
              <a:rPr lang="it-IT" sz="2400" b="1" dirty="0"/>
              <a:t>false </a:t>
            </a:r>
            <a:r>
              <a:rPr lang="it-IT" sz="2400" b="1" dirty="0" err="1"/>
              <a:t>sense</a:t>
            </a:r>
            <a:r>
              <a:rPr lang="it-IT" sz="2400" b="1" dirty="0"/>
              <a:t> of </a:t>
            </a:r>
            <a:r>
              <a:rPr lang="it-IT" sz="2400" b="1" dirty="0" err="1"/>
              <a:t>trustworthiness</a:t>
            </a:r>
            <a:r>
              <a:rPr lang="it-IT" sz="2400" b="1" dirty="0"/>
              <a:t> </a:t>
            </a:r>
          </a:p>
        </p:txBody>
      </p:sp>
      <p:pic>
        <p:nvPicPr>
          <p:cNvPr id="5122" name="Picture 2" descr="Ponzi Scheme eBook di 50minutes - EPUB | Rakuten Kobo Italia">
            <a:extLst>
              <a:ext uri="{FF2B5EF4-FFF2-40B4-BE49-F238E27FC236}">
                <a16:creationId xmlns:a16="http://schemas.microsoft.com/office/drawing/2014/main" id="{664D2354-DC74-EBC3-FFA2-676A16B6A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t="29761" r="7901" b="15612"/>
          <a:stretch/>
        </p:blipFill>
        <p:spPr bwMode="auto">
          <a:xfrm>
            <a:off x="646065" y="1280296"/>
            <a:ext cx="1812717" cy="178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rypto as a Ponzi Scheme: You Don't Know the Half of It - Bank Policy  Institute">
            <a:extLst>
              <a:ext uri="{FF2B5EF4-FFF2-40B4-BE49-F238E27FC236}">
                <a16:creationId xmlns:a16="http://schemas.microsoft.com/office/drawing/2014/main" id="{9CA94B8B-CE8F-2234-10B3-00A278DCA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0"/>
          <a:stretch/>
        </p:blipFill>
        <p:spPr bwMode="auto">
          <a:xfrm>
            <a:off x="646065" y="3811950"/>
            <a:ext cx="1812717" cy="20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5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construction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2673604" y="1423631"/>
            <a:ext cx="887233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is made by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4422 smart contracts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3749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(85%)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labelled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not-Ponzi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673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(15%) as Ponzi.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main contribution at the dataset level is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enrichment with data of the code (opcode) linked to the smart contract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allow the improvement of our classifier.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is made by two types of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Features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atabase Logo Vector Art, Icons, and Graphics for Free Download">
            <a:extLst>
              <a:ext uri="{FF2B5EF4-FFF2-40B4-BE49-F238E27FC236}">
                <a16:creationId xmlns:a16="http://schemas.microsoft.com/office/drawing/2014/main" id="{36170EB3-8AA2-7F73-9E52-2A9DAC255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2"/>
          <a:stretch/>
        </p:blipFill>
        <p:spPr bwMode="auto">
          <a:xfrm>
            <a:off x="646065" y="979597"/>
            <a:ext cx="1850255" cy="16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ding Logo Png designs, themes, templates and downloadable graphic  elements on Dribbble">
            <a:extLst>
              <a:ext uri="{FF2B5EF4-FFF2-40B4-BE49-F238E27FC236}">
                <a16:creationId xmlns:a16="http://schemas.microsoft.com/office/drawing/2014/main" id="{1FB14953-D4B2-C91F-65B5-7F6F6F624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0" t="26449" r="24861" b="29850"/>
          <a:stretch/>
        </p:blipFill>
        <p:spPr bwMode="auto">
          <a:xfrm>
            <a:off x="957099" y="3159272"/>
            <a:ext cx="1228186" cy="80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Online The Transaction Business - Free vector graphic on Pixabay">
            <a:extLst>
              <a:ext uri="{FF2B5EF4-FFF2-40B4-BE49-F238E27FC236}">
                <a16:creationId xmlns:a16="http://schemas.microsoft.com/office/drawing/2014/main" id="{715AF97E-DA49-CC4B-CE79-B695485CA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6" r="18427"/>
          <a:stretch/>
        </p:blipFill>
        <p:spPr bwMode="auto">
          <a:xfrm>
            <a:off x="732944" y="4663554"/>
            <a:ext cx="1674734" cy="156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0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Features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552081" y="1415599"/>
            <a:ext cx="11220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 (absolute and relative) of each type of opcode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smart contract is calculated and considered as a features.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A12FA5A0-2681-3378-48E2-6C48433A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1" y="2846071"/>
            <a:ext cx="11220139" cy="145985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085EAD-9CB9-C495-5E62-9948C6AF981F}"/>
              </a:ext>
            </a:extLst>
          </p:cNvPr>
          <p:cNvSpPr txBox="1"/>
          <p:nvPr/>
        </p:nvSpPr>
        <p:spPr>
          <a:xfrm>
            <a:off x="552081" y="5021346"/>
            <a:ext cx="11314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 this procedure we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obtained 77 different features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each feature corresponds to </a:t>
            </a:r>
            <a:r>
              <a:rPr lang="en-US" sz="2400" dirty="0">
                <a:cs typeface="Times New Roman" panose="02020603050405020304" pitchFamily="18" charset="0"/>
              </a:rPr>
              <a:t>the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frequency of a different Opcode within the different contracts analyzed.</a:t>
            </a:r>
            <a:r>
              <a:rPr lang="it-IT" sz="2400" dirty="0">
                <a:effectLst/>
              </a:rPr>
              <a:t>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4420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1A9830-C57F-DC25-9683-C3CBBC8D967E}"/>
              </a:ext>
            </a:extLst>
          </p:cNvPr>
          <p:cNvSpPr txBox="1"/>
          <p:nvPr/>
        </p:nvSpPr>
        <p:spPr>
          <a:xfrm>
            <a:off x="178981" y="63999"/>
            <a:ext cx="7194092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Qualitative analysis of the features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E0F30C-4D7D-B5DF-BAD6-FF7A33411559}"/>
              </a:ext>
            </a:extLst>
          </p:cNvPr>
          <p:cNvSpPr txBox="1"/>
          <p:nvPr/>
        </p:nvSpPr>
        <p:spPr>
          <a:xfrm>
            <a:off x="178981" y="5081231"/>
            <a:ext cx="117835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populations have a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distribution for many opcodes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among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account variables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ones with differences seem to be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Tx_in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Paid_one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hypothesize that these characteristics provide the classifier with a relevant contribution to discriminate between the two classes.</a:t>
            </a: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35BAAAC-1C72-CD1C-8826-E06D6B341CDB}"/>
              </a:ext>
            </a:extLst>
          </p:cNvPr>
          <p:cNvCxnSpPr>
            <a:cxnSpLocks/>
          </p:cNvCxnSpPr>
          <p:nvPr/>
        </p:nvCxnSpPr>
        <p:spPr>
          <a:xfrm>
            <a:off x="71532" y="556121"/>
            <a:ext cx="1204893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F764D51-11FE-2218-1584-BEB3377E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" y="646356"/>
            <a:ext cx="11807547" cy="44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47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1205</Words>
  <Application>Microsoft Macintosh PowerPoint</Application>
  <PresentationFormat>Widescreen</PresentationFormat>
  <Paragraphs>132</Paragraphs>
  <Slides>20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docs-Calibri</vt:lpstr>
      <vt:lpstr>preplyinterv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PENNELLA LUCA [PHD1400038]</dc:creator>
  <cp:lastModifiedBy>PENNELLA LUCA [PHD1400038]</cp:lastModifiedBy>
  <cp:revision>25</cp:revision>
  <dcterms:created xsi:type="dcterms:W3CDTF">2023-03-09T14:22:12Z</dcterms:created>
  <dcterms:modified xsi:type="dcterms:W3CDTF">2023-05-04T10:46:07Z</dcterms:modified>
</cp:coreProperties>
</file>