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00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840A5-3B2C-4649-B843-708FD5090430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7F25A-52DF-43EB-ADD7-3DFD980D6D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01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RF = Random </a:t>
            </a:r>
            <a:r>
              <a:rPr lang="it-IT" dirty="0" err="1"/>
              <a:t>Forest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r>
              <a:rPr lang="it-IT" dirty="0"/>
              <a:t>ADA = </a:t>
            </a:r>
            <a:r>
              <a:rPr lang="it-IT" dirty="0" err="1"/>
              <a:t>AdaBoost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r>
              <a:rPr lang="it-IT" dirty="0"/>
              <a:t>LDA = Linear </a:t>
            </a:r>
            <a:r>
              <a:rPr lang="it-IT" dirty="0" err="1"/>
              <a:t>Discriminant</a:t>
            </a:r>
            <a:r>
              <a:rPr lang="it-IT" dirty="0"/>
              <a:t> Analysis</a:t>
            </a:r>
          </a:p>
          <a:p>
            <a:r>
              <a:rPr lang="it-IT" dirty="0"/>
              <a:t>KNN = k-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r>
              <a:rPr lang="it-IT" dirty="0"/>
              <a:t>SVM = Support </a:t>
            </a:r>
            <a:r>
              <a:rPr lang="it-IT" dirty="0" err="1"/>
              <a:t>Vector</a:t>
            </a:r>
            <a:r>
              <a:rPr lang="it-IT" dirty="0"/>
              <a:t> (Machine) </a:t>
            </a:r>
            <a:r>
              <a:rPr lang="it-IT" dirty="0" err="1"/>
              <a:t>Classifier</a:t>
            </a:r>
            <a:endParaRPr lang="it-IT" dirty="0"/>
          </a:p>
          <a:p>
            <a:endParaRPr lang="it-IT" dirty="0"/>
          </a:p>
          <a:p>
            <a:r>
              <a:rPr lang="it-IT" dirty="0"/>
              <a:t>Scoring = f1_micro (</a:t>
            </a:r>
            <a:r>
              <a:rPr lang="it-IT" dirty="0" err="1"/>
              <a:t>weighted</a:t>
            </a:r>
            <a:r>
              <a:rPr lang="it-IT" dirty="0"/>
              <a:t> F1 scores)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7F25A-52DF-43EB-ADD7-3DFD980D6D5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7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2E09-3110-478E-AA1B-B2E9A5F40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A112-DE48-48DD-B9FA-AE82CA0AB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2CE7-33B2-4BEC-AA11-76A8B8EF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E8C2-0A4B-44C2-B34C-0FF745AD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DEBC-08E6-4AAA-BB4B-7426595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3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A16D-F95D-4C12-AB6F-4852FF2C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E4A10-3095-41D0-84E2-8140AA8E2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E3BC-2838-4A57-88CA-0516F70B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E44A-9369-41C0-91E2-6FA061B4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B616-AF7D-4942-9115-47A6DD56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9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2191F-6DB7-4933-99D3-DF4B769F5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C2F31-C1FE-48F2-AFF5-89F0894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5F6E-33E0-4797-9192-71B0D0DE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06CA-E218-44BB-A526-EC24111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A7B5-93BC-4112-8E20-312812F6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34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30AD-DA4B-416E-9625-72F3C533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83D8E-FF8D-4DB3-A8B3-33C910AC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5AB8F-77BE-4406-B028-175DEE3B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3995-871A-4892-BE6C-568FD55E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FB9C-9936-46D6-8D68-9E52B9C3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53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4FF0-E4BB-44F1-B19C-B72FA0F0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CDB2-4B0C-43C5-9534-2F426711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8BCE-7637-40C6-94AA-31F05975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7E646-CE8D-4673-BB04-5BB91E96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4102-810F-43C7-9F7C-A1C228C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50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157C-6D66-435F-B3F7-C5D05A9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B6D9-CDDC-4C26-BECD-C4528837D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F1331-7811-458F-8C84-77D0E696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A91F5-EF18-4C13-AB38-C8151B5F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E348-34BA-4BE5-89B5-BA6F9B14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64DF-0687-46C9-A415-DBBABFD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96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8C05-9330-49E1-8260-809CB492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95328-D28A-4170-A3E1-25C444DB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DEEB-7413-404C-87C8-456EF464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1734D-0F8E-4174-9292-23DAB6C8C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D9D-35BD-4B15-B744-D9F9399C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69614-D3D1-4FF5-BC4C-6F1E2256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1A35-EE9A-4A9B-9436-3E884BDA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D4B7C-4E8B-413F-835B-5BE7893C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1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7F3B-C633-458B-BAB4-21D37A61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A4E75-0F44-45EE-9DAE-961CD02E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3B4A4-6FEE-442F-B546-6D31822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6E10E-6BB3-4CCF-8441-4FBB1C24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1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4E110-B846-4A58-9C93-77F5409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29364-DB99-44DB-B523-C4FD90D3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4D311-F02F-45B4-AC7F-951F54D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21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61FE-518A-4FFC-BCC9-845C6207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F891-4E42-45A2-B0DC-7AB45441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427D-69C0-461C-8D90-553DC1D9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E8858-39FC-49C8-BABF-5E99AD86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373ED-36D4-4366-A738-7B558FCC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1E8FE-4053-4751-ACB1-2E8A9E7B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42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89FF-C0D3-40BE-8CE0-9D73E511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5C411-59C1-4834-B84E-5A7AB0715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0E424-6248-402F-9298-E41996E09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ACF43-D416-4C00-978B-794643D3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74791-9E7B-4518-9F8A-41F166C1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C80F-B403-4B7C-86B3-01F0C088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9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0AE85-9C33-43AF-A0A3-9212626F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2B0E-518F-4AD7-BC88-1257FAAD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F8B8-E575-4671-B8CE-3E2CCF981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4910-9C5E-48C3-B83B-6FEFF46A3377}" type="datetimeFigureOut">
              <a:rPr lang="it-IT" smtClean="0"/>
              <a:t>14/04/2020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4E11-1F46-4376-8D86-53579A3C2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EE4D-856A-41F9-BBDB-E192E48C9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4D675-EE4E-4CA8-8C1D-3535D4CE3D6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3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53CC-22B0-44B1-AFF0-4C01118DF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Project Orion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D142-8A6A-4BC2-A927-8997BFE27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Political</a:t>
            </a:r>
            <a:r>
              <a:rPr lang="it-IT" dirty="0"/>
              <a:t> </a:t>
            </a:r>
            <a:r>
              <a:rPr lang="it-IT" dirty="0" err="1"/>
              <a:t>outcome</a:t>
            </a:r>
            <a:r>
              <a:rPr lang="it-IT" dirty="0"/>
              <a:t> </a:t>
            </a:r>
            <a:r>
              <a:rPr lang="it-IT" dirty="0" err="1"/>
              <a:t>prediction</a:t>
            </a:r>
            <a:endParaRPr lang="it-IT" dirty="0"/>
          </a:p>
          <a:p>
            <a:r>
              <a:rPr lang="it-IT" dirty="0"/>
              <a:t>from SWG </a:t>
            </a:r>
            <a:r>
              <a:rPr lang="it-IT" dirty="0" err="1"/>
              <a:t>Values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229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Model performance on new Omnibus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BE5B2-69EB-4B2D-961E-F685A10A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75" y="1970949"/>
            <a:ext cx="7209249" cy="29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7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Perm </a:t>
            </a:r>
            <a:r>
              <a:rPr lang="it-IT" sz="4000" dirty="0" err="1"/>
              <a:t>feat</a:t>
            </a:r>
            <a:r>
              <a:rPr lang="it-IT" sz="4000" dirty="0"/>
              <a:t> </a:t>
            </a:r>
            <a:r>
              <a:rPr lang="it-IT" sz="4000" dirty="0" err="1"/>
              <a:t>importance</a:t>
            </a:r>
            <a:r>
              <a:rPr lang="it-IT" sz="4000" dirty="0"/>
              <a:t> on Omnibus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C0954-F211-4F69-BEF6-53D4003E7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3" y="1432804"/>
            <a:ext cx="6737729" cy="52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8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Under </a:t>
            </a:r>
            <a:r>
              <a:rPr lang="it-IT" sz="4000" dirty="0" err="1"/>
              <a:t>development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6596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Model </a:t>
            </a:r>
            <a:r>
              <a:rPr lang="it-IT" sz="4000" dirty="0" err="1"/>
              <a:t>composition</a:t>
            </a:r>
            <a:r>
              <a:rPr lang="it-IT" sz="4000" dirty="0"/>
              <a:t> </a:t>
            </a:r>
            <a:r>
              <a:rPr lang="it-IT" sz="4000" dirty="0" err="1"/>
              <a:t>experiment</a:t>
            </a:r>
            <a:r>
              <a:rPr lang="it-IT" sz="4000" dirty="0"/>
              <a:t> on SWG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DAA3-430F-4E39-9522-E37AA3884FC0}"/>
              </a:ext>
            </a:extLst>
          </p:cNvPr>
          <p:cNvSpPr txBox="1"/>
          <p:nvPr/>
        </p:nvSpPr>
        <p:spPr>
          <a:xfrm>
            <a:off x="1219199" y="1986455"/>
            <a:ext cx="800888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 err="1"/>
              <a:t>Creation</a:t>
            </a:r>
            <a:r>
              <a:rPr lang="it-IT" dirty="0"/>
              <a:t> of </a:t>
            </a:r>
            <a:r>
              <a:rPr lang="it-IT" dirty="0" err="1"/>
              <a:t>internal</a:t>
            </a:r>
            <a:r>
              <a:rPr lang="it-IT" dirty="0"/>
              <a:t> CRM from Walden (draft code </a:t>
            </a:r>
            <a:r>
              <a:rPr lang="it-IT" dirty="0" err="1"/>
              <a:t>written</a:t>
            </a:r>
            <a:r>
              <a:rPr lang="it-IT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 err="1"/>
              <a:t>Selection</a:t>
            </a:r>
            <a:r>
              <a:rPr lang="it-IT" dirty="0"/>
              <a:t> of V1s and V2s (code ready from </a:t>
            </a:r>
            <a:r>
              <a:rPr lang="it-IT" dirty="0" err="1"/>
              <a:t>prev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, to be </a:t>
            </a:r>
            <a:r>
              <a:rPr lang="it-IT" dirty="0" err="1"/>
              <a:t>adapted</a:t>
            </a:r>
            <a:r>
              <a:rPr lang="it-IT" dirty="0"/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it-IT" dirty="0"/>
              <a:t>Look for 2-3 V1s best </a:t>
            </a:r>
            <a:r>
              <a:rPr lang="it-IT" dirty="0" err="1"/>
              <a:t>predicted</a:t>
            </a:r>
            <a:r>
              <a:rPr lang="it-IT" dirty="0"/>
              <a:t> by D + C (M1)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it-IT" dirty="0"/>
              <a:t>Look for 2-3 V2s best </a:t>
            </a:r>
            <a:r>
              <a:rPr lang="it-IT" dirty="0" err="1"/>
              <a:t>predicted</a:t>
            </a:r>
            <a:r>
              <a:rPr lang="it-IT" dirty="0"/>
              <a:t> by D + C + V1 (M2)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dirty="0"/>
              <a:t>Report performance </a:t>
            </a:r>
            <a:r>
              <a:rPr lang="it-IT" dirty="0" err="1"/>
              <a:t>results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982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4761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Baseline RF </a:t>
            </a:r>
            <a:r>
              <a:rPr lang="it-IT" sz="3600" dirty="0" err="1"/>
              <a:t>prediction</a:t>
            </a:r>
            <a:r>
              <a:rPr lang="it-IT" sz="3600" dirty="0"/>
              <a:t> – </a:t>
            </a:r>
            <a:r>
              <a:rPr lang="it-IT" sz="3600" dirty="0" err="1"/>
              <a:t>only</a:t>
            </a:r>
            <a:r>
              <a:rPr lang="it-IT" sz="3600" dirty="0"/>
              <a:t> </a:t>
            </a:r>
            <a:r>
              <a:rPr lang="it-IT" sz="3600" dirty="0" err="1"/>
              <a:t>demographic</a:t>
            </a:r>
            <a:r>
              <a:rPr lang="it-IT" sz="3600" dirty="0"/>
              <a:t> </a:t>
            </a:r>
            <a:r>
              <a:rPr lang="it-IT" sz="3600" dirty="0" err="1"/>
              <a:t>feats</a:t>
            </a:r>
            <a:endParaRPr lang="it-IT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7C266-78AA-463D-A9A2-CA5AB024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07" y="1999647"/>
            <a:ext cx="6619792" cy="462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– </a:t>
            </a:r>
            <a:r>
              <a:rPr lang="it-IT" dirty="0" err="1"/>
              <a:t>correlations</a:t>
            </a:r>
            <a:r>
              <a:rPr lang="it-IT" dirty="0"/>
              <a:t> in Valori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BFB11-CACD-47B8-B1F6-25F1ADABC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1" y="1738246"/>
            <a:ext cx="8853996" cy="43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- |</a:t>
            </a:r>
            <a:r>
              <a:rPr lang="it-IT" dirty="0" err="1"/>
              <a:t>correlations</a:t>
            </a:r>
            <a:r>
              <a:rPr lang="it-IT" dirty="0"/>
              <a:t>|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010C2-4223-48F8-BDB0-A081BFE10CA7}"/>
              </a:ext>
            </a:extLst>
          </p:cNvPr>
          <p:cNvSpPr txBox="1"/>
          <p:nvPr/>
        </p:nvSpPr>
        <p:spPr>
          <a:xfrm>
            <a:off x="2902998" y="2032986"/>
            <a:ext cx="205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corr</a:t>
            </a:r>
            <a:r>
              <a:rPr lang="it-IT" dirty="0"/>
              <a:t> plot w </a:t>
            </a:r>
            <a:r>
              <a:rPr lang="it-IT" dirty="0" err="1"/>
              <a:t>absolute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328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Feature </a:t>
            </a:r>
            <a:r>
              <a:rPr lang="it-IT" sz="4000" dirty="0" err="1"/>
              <a:t>selection</a:t>
            </a:r>
            <a:r>
              <a:rPr lang="it-IT" sz="4000" dirty="0"/>
              <a:t> – </a:t>
            </a:r>
            <a:r>
              <a:rPr lang="it-IT" sz="4000" dirty="0" err="1"/>
              <a:t>dendrogram</a:t>
            </a:r>
            <a:r>
              <a:rPr lang="it-IT" sz="4000" dirty="0"/>
              <a:t> of Valori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89884-A3C6-4CAD-81A1-EE33C3FD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50" y="1399221"/>
            <a:ext cx="8327300" cy="40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Permutation</a:t>
            </a:r>
            <a:r>
              <a:rPr lang="it-IT" sz="3600" dirty="0"/>
              <a:t> feature </a:t>
            </a:r>
            <a:r>
              <a:rPr lang="it-IT" sz="3600" dirty="0" err="1"/>
              <a:t>importance</a:t>
            </a:r>
            <a:r>
              <a:rPr lang="it-IT" sz="3600" dirty="0"/>
              <a:t> – Valori + </a:t>
            </a:r>
            <a:r>
              <a:rPr lang="it-IT" sz="3600" dirty="0" err="1"/>
              <a:t>autocol</a:t>
            </a:r>
            <a:endParaRPr lang="it-IT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08450-1813-4E19-BE88-99518218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322163"/>
            <a:ext cx="11083636" cy="54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0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Tuned</a:t>
            </a:r>
            <a:r>
              <a:rPr lang="it-IT" sz="4000" dirty="0"/>
              <a:t> </a:t>
            </a:r>
            <a:r>
              <a:rPr lang="it-IT" sz="4000"/>
              <a:t>algorithm </a:t>
            </a:r>
            <a:r>
              <a:rPr lang="it-IT" sz="4000" dirty="0" err="1"/>
              <a:t>comparison</a:t>
            </a:r>
            <a:endParaRPr lang="it-IT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7BFB0-6417-40CE-B6E6-986912667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18" y="1331651"/>
            <a:ext cx="7035178" cy="52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Best RF performance on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80E72-144F-4D64-B8CE-32D15305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82" y="1492999"/>
            <a:ext cx="6870036" cy="47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25-8AFF-4FF0-8F94-6331DD57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Best RF performance on Omnibus (new 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5918C-6126-43D4-86F7-C3D4DE5DA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25" y="1552157"/>
            <a:ext cx="6104149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0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Project Orion</vt:lpstr>
      <vt:lpstr>Baseline RF prediction – only demographic feats</vt:lpstr>
      <vt:lpstr>Feature selection – correlations in Valori</vt:lpstr>
      <vt:lpstr>Feature selection - |correlations|</vt:lpstr>
      <vt:lpstr>Feature selection – dendrogram of Valori</vt:lpstr>
      <vt:lpstr>Permutation feature importance – Valori + autocol</vt:lpstr>
      <vt:lpstr>Tuned algorithm comparison</vt:lpstr>
      <vt:lpstr>Best RF performance on test data</vt:lpstr>
      <vt:lpstr>Best RF performance on Omnibus (new data)</vt:lpstr>
      <vt:lpstr>Model performance on new Omnibus</vt:lpstr>
      <vt:lpstr>Perm feat importance on Omnibus test</vt:lpstr>
      <vt:lpstr>Under development</vt:lpstr>
      <vt:lpstr>Model composition experiment on SWG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Orion</dc:title>
  <dc:creator>AA</dc:creator>
  <cp:lastModifiedBy>AA</cp:lastModifiedBy>
  <cp:revision>7</cp:revision>
  <dcterms:created xsi:type="dcterms:W3CDTF">2020-04-08T15:07:08Z</dcterms:created>
  <dcterms:modified xsi:type="dcterms:W3CDTF">2020-04-14T13:55:31Z</dcterms:modified>
</cp:coreProperties>
</file>