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6" r:id="rId9"/>
    <p:sldId id="29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7" r:id="rId29"/>
    <p:sldId id="285" r:id="rId30"/>
    <p:sldId id="289" r:id="rId31"/>
    <p:sldId id="286" r:id="rId32"/>
    <p:sldId id="288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90"/>
      </p:cViewPr>
      <p:guideLst>
        <p:guide orient="horz" pos="216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A9E35-F958-4206-A583-61E204EE7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FF2542-742C-4B34-BE23-07A2608CF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Di BUSINESS INTELLIGENCE PER I SERVIZI FINANZIARI                                                                            - Luca Poli</a:t>
            </a:r>
          </a:p>
        </p:txBody>
      </p:sp>
    </p:spTree>
    <p:extLst>
      <p:ext uri="{BB962C8B-B14F-4D97-AF65-F5344CB8AC3E}">
        <p14:creationId xmlns:p14="http://schemas.microsoft.com/office/powerpoint/2010/main" val="102098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CC367-D64B-4F28-AC94-3444E98F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78" y="5877700"/>
            <a:ext cx="11029616" cy="56673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Distribuzione dei ritorni a confronto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839F6-C044-4C69-8853-F27C743F8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/>
          <a:stretch/>
        </p:blipFill>
        <p:spPr>
          <a:xfrm>
            <a:off x="428801" y="1095555"/>
            <a:ext cx="11334397" cy="40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Goldman Sachs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22" y="2365082"/>
            <a:ext cx="10648155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Bank of America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0465" y="2365082"/>
            <a:ext cx="10631069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Wells </a:t>
            </a:r>
            <a:r>
              <a:rPr lang="it-IT" dirty="0" err="1"/>
              <a:t>fargo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88" y="2365082"/>
            <a:ext cx="10546023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General Motors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922" y="2367220"/>
            <a:ext cx="10648155" cy="39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Ford Motors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7013" y="2365082"/>
            <a:ext cx="10517973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Tesla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1922" y="2388431"/>
            <a:ext cx="10648155" cy="3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9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Qualcom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8890" y="2365082"/>
            <a:ext cx="10574219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1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BroadCom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4714" y="2365082"/>
            <a:ext cx="10602570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0A18F-8315-47D3-AD41-8F145BD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Distribuzione dei rendimenti di Intel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5715E-E5C9-4BC1-AA48-542A701C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0465" y="2365082"/>
            <a:ext cx="10631069" cy="39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47AAE-5119-4342-824E-D58BC3B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titoli analizzati</a:t>
            </a:r>
          </a:p>
        </p:txBody>
      </p:sp>
    </p:spTree>
    <p:extLst>
      <p:ext uri="{BB962C8B-B14F-4D97-AF65-F5344CB8AC3E}">
        <p14:creationId xmlns:p14="http://schemas.microsoft.com/office/powerpoint/2010/main" val="397905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05C88-6539-4D4D-BD9A-66D1758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Statistiche univariate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1F76B6-ED6D-4AF2-B2B1-4547A173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5" y="2036202"/>
            <a:ext cx="8694612" cy="41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05C88-6539-4D4D-BD9A-66D1758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Matrice delle Covarianze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1F76B6-ED6D-4AF2-B2B1-4547A173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25183" y="2679112"/>
            <a:ext cx="10741633" cy="30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8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05C88-6539-4D4D-BD9A-66D1758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Matrice delle correlazioni fra i titoli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1F76B6-ED6D-4AF2-B2B1-4547A173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28076" y="2515210"/>
            <a:ext cx="10535847" cy="307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05C88-6539-4D4D-BD9A-66D1758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correlazioni medie nei settori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1F76B6-ED6D-4AF2-B2B1-4547A173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0655" y="2859586"/>
            <a:ext cx="11810690" cy="22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89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B46FE-6BFC-4285-A150-5792C50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Forecasting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3D3E06-BB27-4371-987B-67A74000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rete neurale</a:t>
            </a:r>
          </a:p>
        </p:txBody>
      </p:sp>
    </p:spTree>
    <p:extLst>
      <p:ext uri="{BB962C8B-B14F-4D97-AF65-F5344CB8AC3E}">
        <p14:creationId xmlns:p14="http://schemas.microsoft.com/office/powerpoint/2010/main" val="233207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A1631-9935-48CE-B804-AD2EB83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9AD1B4-7B90-46A3-B78A-73C4F382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Il modello è una rete neurale a layer multipli, in cui si alternano</a:t>
            </a:r>
            <a:endParaRPr lang="it-IT" dirty="0">
              <a:solidFill>
                <a:srgbClr val="414751"/>
              </a:solidFill>
              <a:latin typeface="Arial" panose="020B0604020202020204" pitchFamily="34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Strati dense</a:t>
            </a:r>
          </a:p>
          <a:p>
            <a:pPr lvl="1"/>
            <a:r>
              <a:rPr lang="it-IT" dirty="0">
                <a:solidFill>
                  <a:srgbClr val="414751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Strati di Dropout</a:t>
            </a:r>
          </a:p>
          <a:p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Prende in input diversi prezzi scalati per un singolo output</a:t>
            </a:r>
          </a:p>
          <a:p>
            <a:r>
              <a:rPr lang="it-IT" dirty="0">
                <a:solidFill>
                  <a:srgbClr val="414751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 prezzi di input vengono traslati per prevedere l’n-esimo giorno</a:t>
            </a:r>
          </a:p>
          <a:p>
            <a:pPr lvl="1"/>
            <a:r>
              <a:rPr lang="it-IT" dirty="0">
                <a:solidFill>
                  <a:srgbClr val="414751"/>
                </a:solidFill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Dove n è l’offset scelto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C3E8BF-48C7-4A87-99B9-8788C9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50182" y="2255998"/>
            <a:ext cx="3778614" cy="37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Uno dei risultati migliori:   Wells Fargo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D5C68-DB5B-4540-A919-1ACBE4EC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9" y="1209511"/>
            <a:ext cx="11394831" cy="46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Uno dei risultati Peggiori:   Qualcom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F80899-583A-4CD6-BB8B-F1CEFD5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" y="1078840"/>
            <a:ext cx="12051102" cy="49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Usando uno shift di 10 mesi: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F80899-583A-4CD6-BB8B-F1CEFD50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355" y="1078840"/>
            <a:ext cx="12049289" cy="49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B46FE-6BFC-4285-A150-5792C50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Strategia di trading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3D3E06-BB27-4371-987B-67A74000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indicatore MACD con signal line</a:t>
            </a:r>
          </a:p>
        </p:txBody>
      </p:sp>
    </p:spTree>
    <p:extLst>
      <p:ext uri="{BB962C8B-B14F-4D97-AF65-F5344CB8AC3E}">
        <p14:creationId xmlns:p14="http://schemas.microsoft.com/office/powerpoint/2010/main" val="10368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602CA-01B7-48C8-9873-85DA954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420"/>
            <a:ext cx="11029616" cy="1013800"/>
          </a:xfrm>
        </p:spPr>
        <p:txBody>
          <a:bodyPr/>
          <a:lstStyle/>
          <a:p>
            <a:r>
              <a:rPr lang="it-IT" dirty="0"/>
              <a:t>Settore bancario</a:t>
            </a:r>
          </a:p>
        </p:txBody>
      </p:sp>
      <p:pic>
        <p:nvPicPr>
          <p:cNvPr id="4" name="Segnaposto contenuto 3" descr="Goldman Sachs - Wikipedia">
            <a:extLst>
              <a:ext uri="{FF2B5EF4-FFF2-40B4-BE49-F238E27FC236}">
                <a16:creationId xmlns:a16="http://schemas.microsoft.com/office/drawing/2014/main" id="{517A72E0-4869-45C3-95EB-8F9342766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98" y="3061162"/>
            <a:ext cx="1493628" cy="14936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78F37C-5AA2-4898-AE7B-1F1663661274}"/>
              </a:ext>
            </a:extLst>
          </p:cNvPr>
          <p:cNvSpPr txBox="1"/>
          <p:nvPr/>
        </p:nvSpPr>
        <p:spPr>
          <a:xfrm>
            <a:off x="862300" y="4924122"/>
            <a:ext cx="2343631" cy="84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sz="9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È</a:t>
            </a:r>
            <a:r>
              <a:rPr lang="it-IT" sz="9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 una delle più grandi </a:t>
            </a:r>
            <a:r>
              <a:rPr lang="it-IT" sz="90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banche d'affari</a:t>
            </a:r>
            <a:r>
              <a:rPr lang="it-IT" sz="9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 del </a:t>
            </a:r>
            <a:r>
              <a:rPr lang="it-IT" sz="90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mondo</a:t>
            </a:r>
            <a:r>
              <a:rPr lang="it-IT" sz="9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, per investitori istituzionali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it-IT" sz="900" dirty="0">
              <a:solidFill>
                <a:srgbClr val="414751"/>
              </a:solidFill>
              <a:effectLst/>
              <a:latin typeface="Arial" panose="020B0604020202020204" pitchFamily="34" charset="0"/>
              <a:ea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12E611-7D13-453E-B6A7-941DF6AF274A}"/>
              </a:ext>
            </a:extLst>
          </p:cNvPr>
          <p:cNvSpPr txBox="1"/>
          <p:nvPr/>
        </p:nvSpPr>
        <p:spPr>
          <a:xfrm>
            <a:off x="885190" y="4554790"/>
            <a:ext cx="196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14751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Goldman Sachs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627CC8-9B33-46A7-B496-F242156A1CC1}"/>
              </a:ext>
            </a:extLst>
          </p:cNvPr>
          <p:cNvSpPr txBox="1"/>
          <p:nvPr/>
        </p:nvSpPr>
        <p:spPr>
          <a:xfrm>
            <a:off x="5092523" y="4348011"/>
            <a:ext cx="1962223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Bank of America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B55078-1EE6-46D4-9119-8440FDFCF0F1}"/>
              </a:ext>
            </a:extLst>
          </p:cNvPr>
          <p:cNvSpPr txBox="1"/>
          <p:nvPr/>
        </p:nvSpPr>
        <p:spPr>
          <a:xfrm>
            <a:off x="9751208" y="4363400"/>
            <a:ext cx="1838406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Wells Fargo</a:t>
            </a:r>
          </a:p>
        </p:txBody>
      </p:sp>
      <p:pic>
        <p:nvPicPr>
          <p:cNvPr id="13" name="Immagine 12" descr="Bank of America accusata di discriminare le persone con disabilità">
            <a:extLst>
              <a:ext uri="{FF2B5EF4-FFF2-40B4-BE49-F238E27FC236}">
                <a16:creationId xmlns:a16="http://schemas.microsoft.com/office/drawing/2014/main" id="{1BF3DACA-9087-497C-83DC-4DC63EB83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82" y="3110524"/>
            <a:ext cx="1972163" cy="110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Logo">
            <a:extLst>
              <a:ext uri="{FF2B5EF4-FFF2-40B4-BE49-F238E27FC236}">
                <a16:creationId xmlns:a16="http://schemas.microsoft.com/office/drawing/2014/main" id="{1488D98D-ED7B-4885-A2CF-F68E7B218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15" y="3061162"/>
            <a:ext cx="1237487" cy="123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7CE08A-3C08-42A5-8BAF-099CF50D761A}"/>
              </a:ext>
            </a:extLst>
          </p:cNvPr>
          <p:cNvSpPr txBox="1"/>
          <p:nvPr/>
        </p:nvSpPr>
        <p:spPr>
          <a:xfrm>
            <a:off x="9474104" y="4741483"/>
            <a:ext cx="205640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 Wells Fargo &amp; Co è una multinazionale statunitense di servizi finanziari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26E49F-AAA3-462A-AB48-7AF499A13EB7}"/>
              </a:ext>
            </a:extLst>
          </p:cNvPr>
          <p:cNvSpPr txBox="1"/>
          <p:nvPr/>
        </p:nvSpPr>
        <p:spPr>
          <a:xfrm>
            <a:off x="5149460" y="4726094"/>
            <a:ext cx="18384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la seconda più grande istituzione bancaria negli Stati Uniti</a:t>
            </a:r>
          </a:p>
        </p:txBody>
      </p:sp>
    </p:spTree>
    <p:extLst>
      <p:ext uri="{BB962C8B-B14F-4D97-AF65-F5344CB8AC3E}">
        <p14:creationId xmlns:p14="http://schemas.microsoft.com/office/powerpoint/2010/main" val="2317123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AB5BD-FFBB-4EB3-AFA0-D39DB614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AB174-39E7-4EEB-9EE1-FE6D862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7232"/>
            <a:ext cx="11029615" cy="3678303"/>
          </a:xfrm>
        </p:spPr>
        <p:txBody>
          <a:bodyPr/>
          <a:lstStyle/>
          <a:p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Il segnale viene dato dall’incrocio delle due linee MACD e Signal line</a:t>
            </a:r>
            <a:endParaRPr lang="it-IT" sz="1800" dirty="0">
              <a:solidFill>
                <a:srgbClr val="414751"/>
              </a:solidFill>
              <a:effectLst/>
              <a:latin typeface="Century Schoolbook" panose="02040604050505020304" pitchFamily="18" charset="0"/>
              <a:ea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si ha un segnale di </a:t>
            </a:r>
            <a:r>
              <a:rPr lang="it-IT" sz="1800" dirty="0" err="1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buy</a:t>
            </a:r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 quando l’MACD incrocia dal basso verso l’alto la Signal line</a:t>
            </a:r>
          </a:p>
          <a:p>
            <a:pPr lvl="1"/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si ha un segnale di sell quando l’MACD incrocia dall’alto verso il basso la Signal line</a:t>
            </a:r>
          </a:p>
          <a:p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Per simulare un’ambiente più realistico, si è stabilito un periodo di lock di 14 giorni</a:t>
            </a:r>
          </a:p>
          <a:p>
            <a:pPr lvl="1"/>
            <a:r>
              <a:rPr lang="it-IT" sz="1800" dirty="0">
                <a:solidFill>
                  <a:srgbClr val="414751"/>
                </a:solidFill>
                <a:latin typeface="Arial" panose="020B0604020202020204" pitchFamily="34" charset="0"/>
                <a:ea typeface="Century Schoolbook" panose="02040604050505020304" pitchFamily="18" charset="0"/>
              </a:rPr>
              <a:t>inizializzato ad ogni operazione</a:t>
            </a:r>
          </a:p>
          <a:p>
            <a:pPr lvl="1"/>
            <a:r>
              <a:rPr lang="it-IT" sz="18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dove non possono essere svolte operazioni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7FC444-61E2-4F91-B3AB-4E6B3015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47650" y="4064855"/>
            <a:ext cx="4092822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Uno dei risultati più interessanti:   Wells Fargo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81D5C68-DB5B-4540-A919-1ACBE4EC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989" y="1348180"/>
            <a:ext cx="11394831" cy="43808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C95020-FBBD-4752-B7D6-59AA76A008C6}"/>
              </a:ext>
            </a:extLst>
          </p:cNvPr>
          <p:cNvSpPr txBox="1"/>
          <p:nvPr/>
        </p:nvSpPr>
        <p:spPr>
          <a:xfrm>
            <a:off x="430306" y="6001230"/>
            <a:ext cx="5086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41475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Notiamo come la strategia riduce i danni causati dall’inizio della pandemia</a:t>
            </a:r>
          </a:p>
        </p:txBody>
      </p:sp>
    </p:spTree>
    <p:extLst>
      <p:ext uri="{BB962C8B-B14F-4D97-AF65-F5344CB8AC3E}">
        <p14:creationId xmlns:p14="http://schemas.microsoft.com/office/powerpoint/2010/main" val="269733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B46FE-6BFC-4285-A150-5792C50B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20213"/>
            <a:ext cx="11029615" cy="1497507"/>
          </a:xfrm>
        </p:spPr>
        <p:txBody>
          <a:bodyPr/>
          <a:lstStyle/>
          <a:p>
            <a:r>
              <a:rPr lang="it-IT" dirty="0"/>
              <a:t>CAPM</a:t>
            </a:r>
          </a:p>
        </p:txBody>
      </p:sp>
    </p:spTree>
    <p:extLst>
      <p:ext uri="{BB962C8B-B14F-4D97-AF65-F5344CB8AC3E}">
        <p14:creationId xmlns:p14="http://schemas.microsoft.com/office/powerpoint/2010/main" val="363572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664316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I beta a confronto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4DABED-696B-4304-A5FC-C36EA218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7555" y="1605554"/>
            <a:ext cx="10636889" cy="421551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3EF574-111D-470C-9B9E-313A81885BD5}"/>
              </a:ext>
            </a:extLst>
          </p:cNvPr>
          <p:cNvSpPr txBox="1"/>
          <p:nvPr/>
        </p:nvSpPr>
        <p:spPr>
          <a:xfrm>
            <a:off x="650204" y="5932074"/>
            <a:ext cx="534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rgbClr val="41475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Possiamo notare come Tesla risulti nettamente il titolo più correlato al mercato</a:t>
            </a:r>
          </a:p>
        </p:txBody>
      </p:sp>
    </p:spTree>
    <p:extLst>
      <p:ext uri="{BB962C8B-B14F-4D97-AF65-F5344CB8AC3E}">
        <p14:creationId xmlns:p14="http://schemas.microsoft.com/office/powerpoint/2010/main" val="3241096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556848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L’esposizione ai 3 fattori di rischio Fama-french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4DABED-696B-4304-A5FC-C36EA218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0281" y="2481875"/>
            <a:ext cx="6008669" cy="39975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414FBA-3276-415B-A65E-38AABC30C5CE}"/>
              </a:ext>
            </a:extLst>
          </p:cNvPr>
          <p:cNvSpPr txBox="1"/>
          <p:nvPr/>
        </p:nvSpPr>
        <p:spPr>
          <a:xfrm>
            <a:off x="465787" y="1383327"/>
            <a:ext cx="881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MKT:  Rendimento del titolo meno il tasso di rendimento privo di rischio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SMB (small minus large):  Sovra performance di aziende small cap rispetto a quelle big 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HML (high minus low):  Sovra performance di aziende value rispetto a quelle grow</a:t>
            </a:r>
          </a:p>
        </p:txBody>
      </p:sp>
    </p:spTree>
    <p:extLst>
      <p:ext uri="{BB962C8B-B14F-4D97-AF65-F5344CB8AC3E}">
        <p14:creationId xmlns:p14="http://schemas.microsoft.com/office/powerpoint/2010/main" val="3500094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B46FE-6BFC-4285-A150-5792C50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portafoglio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3D3E06-BB27-4371-987B-67A740005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Scipy</a:t>
            </a:r>
          </a:p>
        </p:txBody>
      </p:sp>
    </p:spTree>
    <p:extLst>
      <p:ext uri="{BB962C8B-B14F-4D97-AF65-F5344CB8AC3E}">
        <p14:creationId xmlns:p14="http://schemas.microsoft.com/office/powerpoint/2010/main" val="1862272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556848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Il portafoglio ottimo individuato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15602-1360-43EE-B064-18BB90F0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53" y="1196771"/>
            <a:ext cx="8056121" cy="42447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48DA3D-6900-42FF-9AC2-3A0EB803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6" y="5514728"/>
            <a:ext cx="9450907" cy="9540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7A9B26-947D-4C1E-84E0-123F00C3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7" y="6433658"/>
            <a:ext cx="4447586" cy="2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8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556848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Confronto fra i rendimenti del portafoglio ottimo ed effettivo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B78C9F-1BE8-4BB7-9964-51C47F6C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4" y="1547778"/>
            <a:ext cx="11125470" cy="42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6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64D09-CDFF-46A2-9CD5-6EBB78B75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299" y="1589050"/>
            <a:ext cx="10993549" cy="1475013"/>
          </a:xfrm>
        </p:spPr>
        <p:txBody>
          <a:bodyPr/>
          <a:lstStyle/>
          <a:p>
            <a:pPr algn="ctr"/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30854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602CA-01B7-48C8-9873-85DA954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420"/>
            <a:ext cx="11029616" cy="1013800"/>
          </a:xfrm>
        </p:spPr>
        <p:txBody>
          <a:bodyPr/>
          <a:lstStyle/>
          <a:p>
            <a:r>
              <a:rPr lang="it-IT" dirty="0"/>
              <a:t>Settore Automobilistico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78F37C-5AA2-4898-AE7B-1F1663661274}"/>
              </a:ext>
            </a:extLst>
          </p:cNvPr>
          <p:cNvSpPr txBox="1"/>
          <p:nvPr/>
        </p:nvSpPr>
        <p:spPr>
          <a:xfrm>
            <a:off x="946184" y="4745108"/>
            <a:ext cx="2343631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sz="9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È</a:t>
            </a:r>
            <a:r>
              <a:rPr lang="it-IT" sz="9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 un'azienda statunitense produttrice di autoveicoli, con marchi presenti in tutto il mondo quali: Cadillac, Chevrolet, GM Korea, GMC, e Buick</a:t>
            </a:r>
            <a:endParaRPr lang="it-IT" sz="200" dirty="0">
              <a:solidFill>
                <a:srgbClr val="414751"/>
              </a:solidFill>
              <a:effectLst/>
              <a:latin typeface="Arial" panose="020B0604020202020204" pitchFamily="34" charset="0"/>
              <a:ea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12E611-7D13-453E-B6A7-941DF6AF274A}"/>
              </a:ext>
            </a:extLst>
          </p:cNvPr>
          <p:cNvSpPr txBox="1"/>
          <p:nvPr/>
        </p:nvSpPr>
        <p:spPr>
          <a:xfrm>
            <a:off x="1030708" y="4375776"/>
            <a:ext cx="196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14751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General Motors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627CC8-9B33-46A7-B496-F242156A1CC1}"/>
              </a:ext>
            </a:extLst>
          </p:cNvPr>
          <p:cNvSpPr txBox="1"/>
          <p:nvPr/>
        </p:nvSpPr>
        <p:spPr>
          <a:xfrm>
            <a:off x="4956291" y="4266156"/>
            <a:ext cx="1962223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Ford Motors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B55078-1EE6-46D4-9119-8440FDFCF0F1}"/>
              </a:ext>
            </a:extLst>
          </p:cNvPr>
          <p:cNvSpPr txBox="1"/>
          <p:nvPr/>
        </p:nvSpPr>
        <p:spPr>
          <a:xfrm>
            <a:off x="9601849" y="4297444"/>
            <a:ext cx="1838406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Tesla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7CE08A-3C08-42A5-8BAF-099CF50D761A}"/>
              </a:ext>
            </a:extLst>
          </p:cNvPr>
          <p:cNvSpPr txBox="1"/>
          <p:nvPr/>
        </p:nvSpPr>
        <p:spPr>
          <a:xfrm>
            <a:off x="9122591" y="4679152"/>
            <a:ext cx="2056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un'azienda statunitense specializzata nella produzione di auto elettriche, pannelli fotovoltaici e sistemi di stoccaggio energetico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26E49F-AAA3-462A-AB48-7AF499A13EB7}"/>
              </a:ext>
            </a:extLst>
          </p:cNvPr>
          <p:cNvSpPr txBox="1"/>
          <p:nvPr/>
        </p:nvSpPr>
        <p:spPr>
          <a:xfrm>
            <a:off x="4995407" y="4694806"/>
            <a:ext cx="18384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</a:rPr>
              <a:t>È una casa automobilistica statunitense, fondata da Henry Ford a </a:t>
            </a:r>
            <a:r>
              <a:rPr lang="it-IT" sz="900" dirty="0" err="1">
                <a:solidFill>
                  <a:srgbClr val="202122"/>
                </a:solidFill>
                <a:latin typeface="Arial" panose="020B0604020202020204" pitchFamily="34" charset="0"/>
              </a:rPr>
              <a:t>Dearborn</a:t>
            </a:r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</a:rPr>
              <a:t> (Michigan) nel 1903</a:t>
            </a:r>
          </a:p>
        </p:txBody>
      </p:sp>
      <p:pic>
        <p:nvPicPr>
          <p:cNvPr id="15" name="Immagine 14" descr="Logo">
            <a:extLst>
              <a:ext uri="{FF2B5EF4-FFF2-40B4-BE49-F238E27FC236}">
                <a16:creationId xmlns:a16="http://schemas.microsoft.com/office/drawing/2014/main" id="{56AD3382-A383-467B-8B91-3C70E2D8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61" y="3062369"/>
            <a:ext cx="1235075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magine 16" descr="Logo">
            <a:extLst>
              <a:ext uri="{FF2B5EF4-FFF2-40B4-BE49-F238E27FC236}">
                <a16:creationId xmlns:a16="http://schemas.microsoft.com/office/drawing/2014/main" id="{61B20D5E-B8DB-4A04-8748-1F15599DC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91" y="3330554"/>
            <a:ext cx="1821619" cy="69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magine 18" descr="Immagine che contiene testo, clipart, ascia&#10;&#10;Descrizione generata automaticamente">
            <a:extLst>
              <a:ext uri="{FF2B5EF4-FFF2-40B4-BE49-F238E27FC236}">
                <a16:creationId xmlns:a16="http://schemas.microsoft.com/office/drawing/2014/main" id="{E1077D42-53CD-4A9B-814E-E4C3EB15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93" y="3075704"/>
            <a:ext cx="941705" cy="122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602CA-01B7-48C8-9873-85DA954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1420"/>
            <a:ext cx="11029616" cy="1013800"/>
          </a:xfrm>
        </p:spPr>
        <p:txBody>
          <a:bodyPr/>
          <a:lstStyle/>
          <a:p>
            <a:r>
              <a:rPr lang="it-IT" dirty="0"/>
              <a:t>Settore Wireless e semiconduttori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78F37C-5AA2-4898-AE7B-1F1663661274}"/>
              </a:ext>
            </a:extLst>
          </p:cNvPr>
          <p:cNvSpPr txBox="1"/>
          <p:nvPr/>
        </p:nvSpPr>
        <p:spPr>
          <a:xfrm>
            <a:off x="824000" y="4726094"/>
            <a:ext cx="2343631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sz="900" dirty="0">
                <a:solidFill>
                  <a:srgbClr val="414751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  <a:cs typeface="Arial" panose="020B0604020202020204" pitchFamily="34" charset="0"/>
              </a:rPr>
              <a:t>È</a:t>
            </a:r>
            <a:r>
              <a:rPr lang="it-IT" sz="9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entury Schoolbook" panose="02040604050505020304" pitchFamily="18" charset="0"/>
              </a:rPr>
              <a:t> una società statunitense di ricerca e sviluppo nel campo delle telecomunicazioni senza fili</a:t>
            </a:r>
            <a:endParaRPr lang="it-IT" sz="200" dirty="0">
              <a:solidFill>
                <a:srgbClr val="414751"/>
              </a:solidFill>
              <a:effectLst/>
              <a:latin typeface="Arial" panose="020B0604020202020204" pitchFamily="34" charset="0"/>
              <a:ea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12E611-7D13-453E-B6A7-941DF6AF274A}"/>
              </a:ext>
            </a:extLst>
          </p:cNvPr>
          <p:cNvSpPr txBox="1"/>
          <p:nvPr/>
        </p:nvSpPr>
        <p:spPr>
          <a:xfrm>
            <a:off x="908524" y="4356762"/>
            <a:ext cx="196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414751"/>
                </a:solidFill>
                <a:effectLst/>
                <a:latin typeface="Century Schoolbook" panose="02040604050505020304" pitchFamily="18" charset="0"/>
                <a:ea typeface="Century Schoolbook" panose="02040604050505020304" pitchFamily="18" charset="0"/>
                <a:cs typeface="Times New Roman" panose="02020603050405020304" pitchFamily="18" charset="0"/>
              </a:rPr>
              <a:t>Qualcom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627CC8-9B33-46A7-B496-F242156A1CC1}"/>
              </a:ext>
            </a:extLst>
          </p:cNvPr>
          <p:cNvSpPr txBox="1"/>
          <p:nvPr/>
        </p:nvSpPr>
        <p:spPr>
          <a:xfrm>
            <a:off x="4870956" y="4297444"/>
            <a:ext cx="1962223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BroadCom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B55078-1EE6-46D4-9119-8440FDFCF0F1}"/>
              </a:ext>
            </a:extLst>
          </p:cNvPr>
          <p:cNvSpPr txBox="1"/>
          <p:nvPr/>
        </p:nvSpPr>
        <p:spPr>
          <a:xfrm>
            <a:off x="9679960" y="4356762"/>
            <a:ext cx="1838406" cy="38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solidFill>
                  <a:srgbClr val="414751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Intel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7CE08A-3C08-42A5-8BAF-099CF50D761A}"/>
              </a:ext>
            </a:extLst>
          </p:cNvPr>
          <p:cNvSpPr txBox="1"/>
          <p:nvPr/>
        </p:nvSpPr>
        <p:spPr>
          <a:xfrm>
            <a:off x="9200702" y="4738470"/>
            <a:ext cx="2056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un'azienda multinazionale statunitense, produce dispositivi a semiconduttore, microprocessori e circuiti integrati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026E49F-AAA3-462A-AB48-7AF499A13EB7}"/>
              </a:ext>
            </a:extLst>
          </p:cNvPr>
          <p:cNvSpPr txBox="1"/>
          <p:nvPr/>
        </p:nvSpPr>
        <p:spPr>
          <a:xfrm>
            <a:off x="4933125" y="4726094"/>
            <a:ext cx="18384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202122"/>
                </a:solidFill>
                <a:latin typeface="Arial" panose="020B0604020202020204" pitchFamily="34" charset="0"/>
              </a:rPr>
              <a:t>È una multinazionale statunitense, operante nel settore dei semiconduttori, nei circuiti integrati e nelle reti di telecomunicazione</a:t>
            </a:r>
          </a:p>
        </p:txBody>
      </p:sp>
      <p:pic>
        <p:nvPicPr>
          <p:cNvPr id="13" name="Immagine 12" descr="Logo">
            <a:extLst>
              <a:ext uri="{FF2B5EF4-FFF2-40B4-BE49-F238E27FC236}">
                <a16:creationId xmlns:a16="http://schemas.microsoft.com/office/drawing/2014/main" id="{AD40B70A-5AD1-43E4-A65A-F97A7B8A8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2" y="3756855"/>
            <a:ext cx="2020543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Logo">
            <a:extLst>
              <a:ext uri="{FF2B5EF4-FFF2-40B4-BE49-F238E27FC236}">
                <a16:creationId xmlns:a16="http://schemas.microsoft.com/office/drawing/2014/main" id="{5CC2A99D-4A64-4C1F-B05D-F9A2C1FC6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16" y="3191467"/>
            <a:ext cx="1903730" cy="93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magine 19" descr="Logo">
            <a:extLst>
              <a:ext uri="{FF2B5EF4-FFF2-40B4-BE49-F238E27FC236}">
                <a16:creationId xmlns:a16="http://schemas.microsoft.com/office/drawing/2014/main" id="{BAE77C6F-2404-416C-912D-6BA28623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305" y="3494598"/>
            <a:ext cx="1769855" cy="69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61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931826-7A09-408E-98B3-58D6DC18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Statistiche descrittive</a:t>
            </a:r>
          </a:p>
        </p:txBody>
      </p:sp>
    </p:spTree>
    <p:extLst>
      <p:ext uri="{BB962C8B-B14F-4D97-AF65-F5344CB8AC3E}">
        <p14:creationId xmlns:p14="http://schemas.microsoft.com/office/powerpoint/2010/main" val="1182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Prezzo di chiusura in ogni settore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8BA402-12C7-4F5A-9A25-79F95974B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1034863"/>
            <a:ext cx="10267200" cy="18761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FE7EC05-ADA0-416B-9C32-64133D3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2911047"/>
            <a:ext cx="10267200" cy="19366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D7159A-B74A-4ED3-990E-79537DAD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8" y="4847649"/>
            <a:ext cx="10267200" cy="19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Ritorni semplici in ogni settore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2FE6B5-1AD3-4E78-B93C-7591946C0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129586" y="2932112"/>
            <a:ext cx="10267200" cy="19387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8239023-6E7D-47A0-BB41-F01401909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129586" y="4870849"/>
            <a:ext cx="10267200" cy="19387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B2DBB2E-989C-44E8-B765-DA7B2F8DAB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65" r="65" b="50000"/>
          <a:stretch/>
        </p:blipFill>
        <p:spPr>
          <a:xfrm>
            <a:off x="1129586" y="993373"/>
            <a:ext cx="10267200" cy="19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8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1A562-7156-44CC-9CE6-80BE33AD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04" y="426635"/>
            <a:ext cx="11029616" cy="566738"/>
          </a:xfrm>
        </p:spPr>
        <p:txBody>
          <a:bodyPr/>
          <a:lstStyle/>
          <a:p>
            <a:pPr algn="ctr"/>
            <a:r>
              <a:rPr lang="it-IT" dirty="0"/>
              <a:t>Ritorni Composti in ogni settore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2FE6B5-1AD3-4E78-B93C-7591946C0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r="1424"/>
          <a:stretch/>
        </p:blipFill>
        <p:spPr>
          <a:xfrm>
            <a:off x="1129586" y="2932112"/>
            <a:ext cx="10267200" cy="19387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8239023-6E7D-47A0-BB41-F01401909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" r="804"/>
          <a:stretch/>
        </p:blipFill>
        <p:spPr>
          <a:xfrm>
            <a:off x="1129586" y="4870849"/>
            <a:ext cx="10267200" cy="19387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B2DBB2E-989C-44E8-B765-DA7B2F8DA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6" r="636"/>
          <a:stretch/>
        </p:blipFill>
        <p:spPr>
          <a:xfrm>
            <a:off x="1129586" y="993373"/>
            <a:ext cx="10267200" cy="19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6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387</TotalTime>
  <Words>527</Words>
  <Application>Microsoft Office PowerPoint</Application>
  <PresentationFormat>Widescreen</PresentationFormat>
  <Paragraphs>77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</vt:lpstr>
      <vt:lpstr>Century Schoolbook</vt:lpstr>
      <vt:lpstr>Gill Sans MT</vt:lpstr>
      <vt:lpstr>Wingdings 2</vt:lpstr>
      <vt:lpstr>Dividendi</vt:lpstr>
      <vt:lpstr>Presentazione Progetto</vt:lpstr>
      <vt:lpstr>I titoli analizzati</vt:lpstr>
      <vt:lpstr>Settore bancario</vt:lpstr>
      <vt:lpstr>Settore Automobilistico</vt:lpstr>
      <vt:lpstr>Settore Wireless e semiconduttori</vt:lpstr>
      <vt:lpstr>Statistiche descrittive</vt:lpstr>
      <vt:lpstr>Prezzo di chiusura in ogni settore</vt:lpstr>
      <vt:lpstr>Ritorni semplici in ogni settore</vt:lpstr>
      <vt:lpstr>Ritorni Composti in ogni settore</vt:lpstr>
      <vt:lpstr>Distribuzione dei ritorni a confronto</vt:lpstr>
      <vt:lpstr>Distribuzione dei rendimenti di Goldman Sachs</vt:lpstr>
      <vt:lpstr>Distribuzione dei rendimenti di Bank of America</vt:lpstr>
      <vt:lpstr>Distribuzione dei rendimenti di Wells fargo</vt:lpstr>
      <vt:lpstr>Distribuzione dei rendimenti di General Motors</vt:lpstr>
      <vt:lpstr>Distribuzione dei rendimenti di Ford Motors</vt:lpstr>
      <vt:lpstr>Distribuzione dei rendimenti di Tesla</vt:lpstr>
      <vt:lpstr>Distribuzione dei rendimenti di Qualcom</vt:lpstr>
      <vt:lpstr>Distribuzione dei rendimenti di BroadCom</vt:lpstr>
      <vt:lpstr>Distribuzione dei rendimenti di Intel</vt:lpstr>
      <vt:lpstr>Statistiche univariate</vt:lpstr>
      <vt:lpstr>Matrice delle Covarianze</vt:lpstr>
      <vt:lpstr>Matrice delle correlazioni fra i titoli</vt:lpstr>
      <vt:lpstr>correlazioni medie nei settori</vt:lpstr>
      <vt:lpstr>Forecasting</vt:lpstr>
      <vt:lpstr>Modello Utilizzato</vt:lpstr>
      <vt:lpstr>Uno dei risultati migliori:   Wells Fargo</vt:lpstr>
      <vt:lpstr>Uno dei risultati Peggiori:   Qualcom</vt:lpstr>
      <vt:lpstr>Usando uno shift di 10 mesi: </vt:lpstr>
      <vt:lpstr>Strategia di trading</vt:lpstr>
      <vt:lpstr>Funzionamento</vt:lpstr>
      <vt:lpstr>Uno dei risultati più interessanti:   Wells Fargo</vt:lpstr>
      <vt:lpstr>CAPM</vt:lpstr>
      <vt:lpstr>I beta a confronto</vt:lpstr>
      <vt:lpstr>L’esposizione ai 3 fattori di rischio Fama-french</vt:lpstr>
      <vt:lpstr>Costruzione del portafoglio</vt:lpstr>
      <vt:lpstr>Il portafoglio ottimo individuato</vt:lpstr>
      <vt:lpstr>Confronto fra i rendimenti del portafoglio ottimo ed effettivo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</dc:title>
  <dc:creator>LUCA POLI</dc:creator>
  <cp:lastModifiedBy>LUCA POLI</cp:lastModifiedBy>
  <cp:revision>12</cp:revision>
  <dcterms:created xsi:type="dcterms:W3CDTF">2022-01-17T16:11:55Z</dcterms:created>
  <dcterms:modified xsi:type="dcterms:W3CDTF">2022-01-25T14:12:20Z</dcterms:modified>
</cp:coreProperties>
</file>