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1" r:id="rId2"/>
    <p:sldId id="262" r:id="rId3"/>
    <p:sldId id="263" r:id="rId4"/>
    <p:sldId id="264" r:id="rId5"/>
    <p:sldId id="260" r:id="rId6"/>
    <p:sldId id="265" r:id="rId7"/>
    <p:sldId id="266" r:id="rId8"/>
    <p:sldId id="267" r:id="rId9"/>
    <p:sldId id="268" r:id="rId10"/>
    <p:sldId id="269" r:id="rId11"/>
    <p:sldId id="270" r:id="rId12"/>
    <p:sldId id="271" r:id="rId13"/>
    <p:sldId id="272"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EB6E56-CBC2-4FC3-90C1-253D2FDC70DB}" type="doc">
      <dgm:prSet loTypeId="urn:microsoft.com/office/officeart/2008/layout/BendingPictureCaption" loCatId="picture" qsTypeId="urn:microsoft.com/office/officeart/2005/8/quickstyle/simple1" qsCatId="simple" csTypeId="urn:microsoft.com/office/officeart/2005/8/colors/accent1_2" csCatId="accent1" phldr="0"/>
      <dgm:spPr/>
      <dgm:t>
        <a:bodyPr/>
        <a:lstStyle/>
        <a:p>
          <a:endParaRPr lang="it-IT"/>
        </a:p>
      </dgm:t>
    </dgm:pt>
    <dgm:pt modelId="{1EED2F1A-72DF-42D3-A21A-CF051A0D6C1B}">
      <dgm:prSet phldrT="[Testo]" phldr="1"/>
      <dgm:spPr/>
      <dgm:t>
        <a:bodyPr/>
        <a:lstStyle/>
        <a:p>
          <a:endParaRPr lang="it-IT" dirty="0"/>
        </a:p>
      </dgm:t>
    </dgm:pt>
    <dgm:pt modelId="{B312D9C9-6B6D-44D7-B5B9-82A2C6B68E47}" type="sibTrans" cxnId="{4B178C90-FC2D-4FA1-A901-0A4095B85709}">
      <dgm:prSet/>
      <dgm:spPr/>
      <dgm:t>
        <a:bodyPr/>
        <a:lstStyle/>
        <a:p>
          <a:endParaRPr lang="it-IT"/>
        </a:p>
      </dgm:t>
    </dgm:pt>
    <dgm:pt modelId="{5B2B5EB6-64EA-4ACF-8756-A987DEB17CE1}" type="parTrans" cxnId="{4B178C90-FC2D-4FA1-A901-0A4095B85709}">
      <dgm:prSet/>
      <dgm:spPr/>
      <dgm:t>
        <a:bodyPr/>
        <a:lstStyle/>
        <a:p>
          <a:endParaRPr lang="it-IT"/>
        </a:p>
      </dgm:t>
    </dgm:pt>
    <dgm:pt modelId="{1EEB23A5-E507-4A48-BE34-D4C8D9949972}" type="pres">
      <dgm:prSet presAssocID="{8FEB6E56-CBC2-4FC3-90C1-253D2FDC70DB}" presName="diagram" presStyleCnt="0">
        <dgm:presLayoutVars>
          <dgm:dir/>
        </dgm:presLayoutVars>
      </dgm:prSet>
      <dgm:spPr/>
      <dgm:t>
        <a:bodyPr/>
        <a:lstStyle/>
        <a:p>
          <a:endParaRPr lang="it-IT"/>
        </a:p>
      </dgm:t>
    </dgm:pt>
    <dgm:pt modelId="{6C91D07D-5D8D-46A1-8710-81B8B0A2780B}" type="pres">
      <dgm:prSet presAssocID="{1EED2F1A-72DF-42D3-A21A-CF051A0D6C1B}" presName="composite" presStyleCnt="0"/>
      <dgm:spPr/>
    </dgm:pt>
    <dgm:pt modelId="{5D753D78-1C97-4D7D-B747-37DA661A562E}" type="pres">
      <dgm:prSet presAssocID="{1EED2F1A-72DF-42D3-A21A-CF051A0D6C1B}" presName="Image" presStyleLbl="bgShp" presStyleIdx="0" presStyleCnt="1" custLinFactNeighborY="3579"/>
      <dgm:spPr/>
    </dgm:pt>
    <dgm:pt modelId="{48D44086-1E66-42C6-B9DA-9601364DAADA}" type="pres">
      <dgm:prSet presAssocID="{1EED2F1A-72DF-42D3-A21A-CF051A0D6C1B}" presName="Parent" presStyleLbl="node0" presStyleIdx="0" presStyleCnt="1">
        <dgm:presLayoutVars>
          <dgm:bulletEnabled val="1"/>
        </dgm:presLayoutVars>
      </dgm:prSet>
      <dgm:spPr/>
      <dgm:t>
        <a:bodyPr/>
        <a:lstStyle/>
        <a:p>
          <a:endParaRPr lang="it-IT"/>
        </a:p>
      </dgm:t>
    </dgm:pt>
  </dgm:ptLst>
  <dgm:cxnLst>
    <dgm:cxn modelId="{99744720-AE5E-4956-92E6-36284FFBC79D}" type="presOf" srcId="{1EED2F1A-72DF-42D3-A21A-CF051A0D6C1B}" destId="{48D44086-1E66-42C6-B9DA-9601364DAADA}" srcOrd="0" destOrd="0" presId="urn:microsoft.com/office/officeart/2008/layout/BendingPictureCaption"/>
    <dgm:cxn modelId="{3DA5FDEC-C63F-4F24-8641-1B8B39F89B9F}" type="presOf" srcId="{8FEB6E56-CBC2-4FC3-90C1-253D2FDC70DB}" destId="{1EEB23A5-E507-4A48-BE34-D4C8D9949972}" srcOrd="0" destOrd="0" presId="urn:microsoft.com/office/officeart/2008/layout/BendingPictureCaption"/>
    <dgm:cxn modelId="{4B178C90-FC2D-4FA1-A901-0A4095B85709}" srcId="{8FEB6E56-CBC2-4FC3-90C1-253D2FDC70DB}" destId="{1EED2F1A-72DF-42D3-A21A-CF051A0D6C1B}" srcOrd="0" destOrd="0" parTransId="{5B2B5EB6-64EA-4ACF-8756-A987DEB17CE1}" sibTransId="{B312D9C9-6B6D-44D7-B5B9-82A2C6B68E47}"/>
    <dgm:cxn modelId="{97981850-5D7B-4432-ACB6-631775B5AAD0}" type="presParOf" srcId="{1EEB23A5-E507-4A48-BE34-D4C8D9949972}" destId="{6C91D07D-5D8D-46A1-8710-81B8B0A2780B}" srcOrd="0" destOrd="0" presId="urn:microsoft.com/office/officeart/2008/layout/BendingPictureCaption"/>
    <dgm:cxn modelId="{6CDED0E0-5CEA-4962-AB3C-387C5A566EC8}" type="presParOf" srcId="{6C91D07D-5D8D-46A1-8710-81B8B0A2780B}" destId="{5D753D78-1C97-4D7D-B747-37DA661A562E}" srcOrd="0" destOrd="0" presId="urn:microsoft.com/office/officeart/2008/layout/BendingPictureCaption"/>
    <dgm:cxn modelId="{7748F66F-4A69-4E58-860A-F1F8935B528F}" type="presParOf" srcId="{6C91D07D-5D8D-46A1-8710-81B8B0A2780B}" destId="{48D44086-1E66-42C6-B9DA-9601364DAADA}"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D15AE80-2BA0-449A-8C0B-FF88CEC0910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it-IT"/>
        </a:p>
      </dgm:t>
    </dgm:pt>
    <dgm:pt modelId="{00749FFD-30E9-48CA-8FCE-928C306576F8}">
      <dgm:prSet custT="1"/>
      <dgm:spPr>
        <a:solidFill>
          <a:schemeClr val="accent1">
            <a:lumMod val="40000"/>
            <a:lumOff val="60000"/>
          </a:schemeClr>
        </a:solidFill>
      </dgm:spPr>
      <dgm:t>
        <a:bodyPr/>
        <a:lstStyle/>
        <a:p>
          <a:r>
            <a:rPr lang="it-IT" sz="1600" dirty="0">
              <a:solidFill>
                <a:schemeClr val="tx1"/>
              </a:solidFill>
            </a:rPr>
            <a:t>Fondo per la Non Autosufficienza-FNA;</a:t>
          </a:r>
        </a:p>
      </dgm:t>
    </dgm:pt>
    <dgm:pt modelId="{91A90364-4D44-4219-8B40-9545C3ACE307}" type="parTrans" cxnId="{429079E4-F5BD-459B-AD28-953AF334C235}">
      <dgm:prSet/>
      <dgm:spPr/>
      <dgm:t>
        <a:bodyPr/>
        <a:lstStyle/>
        <a:p>
          <a:endParaRPr lang="it-IT"/>
        </a:p>
      </dgm:t>
    </dgm:pt>
    <dgm:pt modelId="{9613F07F-8EFB-461E-BA85-42A90C617917}" type="sibTrans" cxnId="{429079E4-F5BD-459B-AD28-953AF334C235}">
      <dgm:prSet/>
      <dgm:spPr/>
      <dgm:t>
        <a:bodyPr/>
        <a:lstStyle/>
        <a:p>
          <a:endParaRPr lang="it-IT"/>
        </a:p>
      </dgm:t>
    </dgm:pt>
    <dgm:pt modelId="{E4689E18-08B8-4266-AC69-98076DE64C53}">
      <dgm:prSet custT="1"/>
      <dgm:spPr>
        <a:solidFill>
          <a:schemeClr val="accent1">
            <a:lumMod val="40000"/>
            <a:lumOff val="60000"/>
          </a:schemeClr>
        </a:solidFill>
      </dgm:spPr>
      <dgm:t>
        <a:bodyPr/>
        <a:lstStyle/>
        <a:p>
          <a:r>
            <a:rPr lang="it-IT" sz="1600" dirty="0">
              <a:solidFill>
                <a:schemeClr val="tx1"/>
              </a:solidFill>
            </a:rPr>
            <a:t>Fondo “Dopo di Noi”;</a:t>
          </a:r>
        </a:p>
      </dgm:t>
    </dgm:pt>
    <dgm:pt modelId="{B129254F-7DE1-4089-89E8-862921985EE3}" type="parTrans" cxnId="{A9CCE819-F1B5-463C-A94F-07B0D338C01E}">
      <dgm:prSet/>
      <dgm:spPr/>
      <dgm:t>
        <a:bodyPr/>
        <a:lstStyle/>
        <a:p>
          <a:endParaRPr lang="it-IT"/>
        </a:p>
      </dgm:t>
    </dgm:pt>
    <dgm:pt modelId="{B3E22019-973C-43AE-85EF-FB96D2767542}" type="sibTrans" cxnId="{A9CCE819-F1B5-463C-A94F-07B0D338C01E}">
      <dgm:prSet/>
      <dgm:spPr/>
      <dgm:t>
        <a:bodyPr/>
        <a:lstStyle/>
        <a:p>
          <a:endParaRPr lang="it-IT"/>
        </a:p>
      </dgm:t>
    </dgm:pt>
    <dgm:pt modelId="{D7CA3B33-99FE-43DB-AA9E-24986A959734}">
      <dgm:prSet custT="1"/>
      <dgm:spPr>
        <a:solidFill>
          <a:schemeClr val="accent1">
            <a:lumMod val="40000"/>
            <a:lumOff val="60000"/>
          </a:schemeClr>
        </a:solidFill>
      </dgm:spPr>
      <dgm:t>
        <a:bodyPr/>
        <a:lstStyle/>
        <a:p>
          <a:r>
            <a:rPr lang="it-IT" sz="1600" dirty="0">
              <a:solidFill>
                <a:schemeClr val="tx1"/>
              </a:solidFill>
            </a:rPr>
            <a:t>Fondo Unico per le persone con disabilità;</a:t>
          </a:r>
        </a:p>
      </dgm:t>
    </dgm:pt>
    <dgm:pt modelId="{BA116074-A37F-4B49-9A4B-2CBCCE2CF619}" type="parTrans" cxnId="{4A688D26-C4DA-4711-817C-23C4C3F79C40}">
      <dgm:prSet/>
      <dgm:spPr/>
      <dgm:t>
        <a:bodyPr/>
        <a:lstStyle/>
        <a:p>
          <a:endParaRPr lang="it-IT"/>
        </a:p>
      </dgm:t>
    </dgm:pt>
    <dgm:pt modelId="{253CAECA-E1CB-4F77-ABE5-C0E4967F2A37}" type="sibTrans" cxnId="{4A688D26-C4DA-4711-817C-23C4C3F79C40}">
      <dgm:prSet/>
      <dgm:spPr/>
      <dgm:t>
        <a:bodyPr/>
        <a:lstStyle/>
        <a:p>
          <a:endParaRPr lang="it-IT"/>
        </a:p>
      </dgm:t>
    </dgm:pt>
    <dgm:pt modelId="{4D029379-9DDD-452B-A157-BEB92EFD93E6}">
      <dgm:prSet custT="1"/>
      <dgm:spPr>
        <a:solidFill>
          <a:schemeClr val="accent1">
            <a:lumMod val="40000"/>
            <a:lumOff val="60000"/>
          </a:schemeClr>
        </a:solidFill>
      </dgm:spPr>
      <dgm:t>
        <a:bodyPr/>
        <a:lstStyle/>
        <a:p>
          <a:r>
            <a:rPr lang="it-IT" sz="1600" dirty="0">
              <a:solidFill>
                <a:schemeClr val="tx1"/>
              </a:solidFill>
            </a:rPr>
            <a:t>Fondo Università.</a:t>
          </a:r>
        </a:p>
      </dgm:t>
    </dgm:pt>
    <dgm:pt modelId="{A6E4D423-9E36-4E70-BC08-F2FC73C525DF}" type="parTrans" cxnId="{8E3F8E29-8E6D-486F-82ED-BE1ADB506BDD}">
      <dgm:prSet/>
      <dgm:spPr/>
      <dgm:t>
        <a:bodyPr/>
        <a:lstStyle/>
        <a:p>
          <a:endParaRPr lang="it-IT"/>
        </a:p>
      </dgm:t>
    </dgm:pt>
    <dgm:pt modelId="{FEE2A186-0631-46C5-B3C0-B3A568FB0FA8}" type="sibTrans" cxnId="{8E3F8E29-8E6D-486F-82ED-BE1ADB506BDD}">
      <dgm:prSet/>
      <dgm:spPr/>
      <dgm:t>
        <a:bodyPr/>
        <a:lstStyle/>
        <a:p>
          <a:endParaRPr lang="it-IT"/>
        </a:p>
      </dgm:t>
    </dgm:pt>
    <dgm:pt modelId="{8F063052-07CD-4CD5-B79E-DF53AAE9A2EB}">
      <dgm:prSet custT="1"/>
      <dgm:spPr>
        <a:solidFill>
          <a:schemeClr val="accent1">
            <a:lumMod val="40000"/>
            <a:lumOff val="60000"/>
          </a:schemeClr>
        </a:solidFill>
      </dgm:spPr>
      <dgm:t>
        <a:bodyPr/>
        <a:lstStyle/>
        <a:p>
          <a:r>
            <a:rPr lang="it-IT" sz="1600" dirty="0">
              <a:solidFill>
                <a:schemeClr val="tx1"/>
              </a:solidFill>
            </a:rPr>
            <a:t>dalle risorse complessivamente attivabili nei limiti delle destinazioni delle risorse umane, materiali, strumentali e finanziarie dell’ambito sanitario. </a:t>
          </a:r>
        </a:p>
      </dgm:t>
    </dgm:pt>
    <dgm:pt modelId="{D69A6FE9-366C-4018-A4F9-2BD603DBF107}" type="parTrans" cxnId="{29FFE854-AD4A-4678-8CA3-B437FD18F6E8}">
      <dgm:prSet/>
      <dgm:spPr/>
      <dgm:t>
        <a:bodyPr/>
        <a:lstStyle/>
        <a:p>
          <a:endParaRPr lang="it-IT"/>
        </a:p>
      </dgm:t>
    </dgm:pt>
    <dgm:pt modelId="{14E511B8-86BC-4F69-8B8C-EF9D31E04B8C}" type="sibTrans" cxnId="{29FFE854-AD4A-4678-8CA3-B437FD18F6E8}">
      <dgm:prSet/>
      <dgm:spPr/>
      <dgm:t>
        <a:bodyPr/>
        <a:lstStyle/>
        <a:p>
          <a:endParaRPr lang="it-IT"/>
        </a:p>
      </dgm:t>
    </dgm:pt>
    <dgm:pt modelId="{C6374DC1-3C97-4426-8408-29708B5590D3}" type="pres">
      <dgm:prSet presAssocID="{0D15AE80-2BA0-449A-8C0B-FF88CEC09100}" presName="Name0" presStyleCnt="0">
        <dgm:presLayoutVars>
          <dgm:dir/>
          <dgm:animLvl val="lvl"/>
          <dgm:resizeHandles val="exact"/>
        </dgm:presLayoutVars>
      </dgm:prSet>
      <dgm:spPr/>
      <dgm:t>
        <a:bodyPr/>
        <a:lstStyle/>
        <a:p>
          <a:endParaRPr lang="it-IT"/>
        </a:p>
      </dgm:t>
    </dgm:pt>
    <dgm:pt modelId="{7BE1ED37-F4DA-4763-AD51-68FAA4A6FCFE}" type="pres">
      <dgm:prSet presAssocID="{00749FFD-30E9-48CA-8FCE-928C306576F8}" presName="linNode" presStyleCnt="0"/>
      <dgm:spPr/>
    </dgm:pt>
    <dgm:pt modelId="{B164718A-BD48-4BAC-8D5D-7A3927B7D3A5}" type="pres">
      <dgm:prSet presAssocID="{00749FFD-30E9-48CA-8FCE-928C306576F8}" presName="parentText" presStyleLbl="node1" presStyleIdx="0" presStyleCnt="5" custScaleX="121241">
        <dgm:presLayoutVars>
          <dgm:chMax val="1"/>
          <dgm:bulletEnabled val="1"/>
        </dgm:presLayoutVars>
      </dgm:prSet>
      <dgm:spPr/>
      <dgm:t>
        <a:bodyPr/>
        <a:lstStyle/>
        <a:p>
          <a:endParaRPr lang="it-IT"/>
        </a:p>
      </dgm:t>
    </dgm:pt>
    <dgm:pt modelId="{801A8021-C43C-4F37-BC34-986C6EA1AE1E}" type="pres">
      <dgm:prSet presAssocID="{9613F07F-8EFB-461E-BA85-42A90C617917}" presName="sp" presStyleCnt="0"/>
      <dgm:spPr/>
    </dgm:pt>
    <dgm:pt modelId="{A53B746D-56AB-4E48-B5F1-B6467F9FEF2D}" type="pres">
      <dgm:prSet presAssocID="{E4689E18-08B8-4266-AC69-98076DE64C53}" presName="linNode" presStyleCnt="0"/>
      <dgm:spPr/>
    </dgm:pt>
    <dgm:pt modelId="{4DFD2CB1-57AB-49F6-B9FF-72B8C8891D3C}" type="pres">
      <dgm:prSet presAssocID="{E4689E18-08B8-4266-AC69-98076DE64C53}" presName="parentText" presStyleLbl="node1" presStyleIdx="1" presStyleCnt="5" custScaleX="122273">
        <dgm:presLayoutVars>
          <dgm:chMax val="1"/>
          <dgm:bulletEnabled val="1"/>
        </dgm:presLayoutVars>
      </dgm:prSet>
      <dgm:spPr/>
      <dgm:t>
        <a:bodyPr/>
        <a:lstStyle/>
        <a:p>
          <a:endParaRPr lang="it-IT"/>
        </a:p>
      </dgm:t>
    </dgm:pt>
    <dgm:pt modelId="{5EA60111-B6BB-409C-A872-39719B1F29CB}" type="pres">
      <dgm:prSet presAssocID="{B3E22019-973C-43AE-85EF-FB96D2767542}" presName="sp" presStyleCnt="0"/>
      <dgm:spPr/>
    </dgm:pt>
    <dgm:pt modelId="{B3381058-0BC4-4BB2-BEB0-C43A73FC7695}" type="pres">
      <dgm:prSet presAssocID="{D7CA3B33-99FE-43DB-AA9E-24986A959734}" presName="linNode" presStyleCnt="0"/>
      <dgm:spPr/>
    </dgm:pt>
    <dgm:pt modelId="{DB3DE102-2DD0-4BC2-8089-9055480FD8C1}" type="pres">
      <dgm:prSet presAssocID="{D7CA3B33-99FE-43DB-AA9E-24986A959734}" presName="parentText" presStyleLbl="node1" presStyleIdx="2" presStyleCnt="5" custScaleX="121757">
        <dgm:presLayoutVars>
          <dgm:chMax val="1"/>
          <dgm:bulletEnabled val="1"/>
        </dgm:presLayoutVars>
      </dgm:prSet>
      <dgm:spPr/>
      <dgm:t>
        <a:bodyPr/>
        <a:lstStyle/>
        <a:p>
          <a:endParaRPr lang="it-IT"/>
        </a:p>
      </dgm:t>
    </dgm:pt>
    <dgm:pt modelId="{331BFC3D-1D37-4DA8-9475-A797509AA581}" type="pres">
      <dgm:prSet presAssocID="{253CAECA-E1CB-4F77-ABE5-C0E4967F2A37}" presName="sp" presStyleCnt="0"/>
      <dgm:spPr/>
    </dgm:pt>
    <dgm:pt modelId="{E69F8B45-4B2A-4826-8C83-AE37D1F2229B}" type="pres">
      <dgm:prSet presAssocID="{4D029379-9DDD-452B-A157-BEB92EFD93E6}" presName="linNode" presStyleCnt="0"/>
      <dgm:spPr/>
    </dgm:pt>
    <dgm:pt modelId="{AE959CB7-1F69-4F6F-9685-91E52DFCFE05}" type="pres">
      <dgm:prSet presAssocID="{4D029379-9DDD-452B-A157-BEB92EFD93E6}" presName="parentText" presStyleLbl="node1" presStyleIdx="3" presStyleCnt="5" custScaleX="121756">
        <dgm:presLayoutVars>
          <dgm:chMax val="1"/>
          <dgm:bulletEnabled val="1"/>
        </dgm:presLayoutVars>
      </dgm:prSet>
      <dgm:spPr/>
      <dgm:t>
        <a:bodyPr/>
        <a:lstStyle/>
        <a:p>
          <a:endParaRPr lang="it-IT"/>
        </a:p>
      </dgm:t>
    </dgm:pt>
    <dgm:pt modelId="{3F629CC7-CE11-4BDB-BBA2-61BDA95AA47F}" type="pres">
      <dgm:prSet presAssocID="{FEE2A186-0631-46C5-B3C0-B3A568FB0FA8}" presName="sp" presStyleCnt="0"/>
      <dgm:spPr/>
    </dgm:pt>
    <dgm:pt modelId="{80762B8D-979A-41A2-9E77-8B42A7C4DCF3}" type="pres">
      <dgm:prSet presAssocID="{8F063052-07CD-4CD5-B79E-DF53AAE9A2EB}" presName="linNode" presStyleCnt="0"/>
      <dgm:spPr/>
    </dgm:pt>
    <dgm:pt modelId="{763C73A9-6606-4C07-A477-9934E5F8B7CE}" type="pres">
      <dgm:prSet presAssocID="{8F063052-07CD-4CD5-B79E-DF53AAE9A2EB}" presName="parentText" presStyleLbl="node1" presStyleIdx="4" presStyleCnt="5" custScaleX="123821">
        <dgm:presLayoutVars>
          <dgm:chMax val="1"/>
          <dgm:bulletEnabled val="1"/>
        </dgm:presLayoutVars>
      </dgm:prSet>
      <dgm:spPr/>
      <dgm:t>
        <a:bodyPr/>
        <a:lstStyle/>
        <a:p>
          <a:endParaRPr lang="it-IT"/>
        </a:p>
      </dgm:t>
    </dgm:pt>
  </dgm:ptLst>
  <dgm:cxnLst>
    <dgm:cxn modelId="{12832A08-0535-4610-BF7E-9B641BCA73AC}" type="presOf" srcId="{E4689E18-08B8-4266-AC69-98076DE64C53}" destId="{4DFD2CB1-57AB-49F6-B9FF-72B8C8891D3C}" srcOrd="0" destOrd="0" presId="urn:microsoft.com/office/officeart/2005/8/layout/vList5"/>
    <dgm:cxn modelId="{9FBFE13C-45A2-407B-AF92-D730A42A3F4D}" type="presOf" srcId="{0D15AE80-2BA0-449A-8C0B-FF88CEC09100}" destId="{C6374DC1-3C97-4426-8408-29708B5590D3}" srcOrd="0" destOrd="0" presId="urn:microsoft.com/office/officeart/2005/8/layout/vList5"/>
    <dgm:cxn modelId="{1B5FA352-0AF5-4431-8000-908D5D12B909}" type="presOf" srcId="{4D029379-9DDD-452B-A157-BEB92EFD93E6}" destId="{AE959CB7-1F69-4F6F-9685-91E52DFCFE05}" srcOrd="0" destOrd="0" presId="urn:microsoft.com/office/officeart/2005/8/layout/vList5"/>
    <dgm:cxn modelId="{4A688D26-C4DA-4711-817C-23C4C3F79C40}" srcId="{0D15AE80-2BA0-449A-8C0B-FF88CEC09100}" destId="{D7CA3B33-99FE-43DB-AA9E-24986A959734}" srcOrd="2" destOrd="0" parTransId="{BA116074-A37F-4B49-9A4B-2CBCCE2CF619}" sibTransId="{253CAECA-E1CB-4F77-ABE5-C0E4967F2A37}"/>
    <dgm:cxn modelId="{29FFE854-AD4A-4678-8CA3-B437FD18F6E8}" srcId="{0D15AE80-2BA0-449A-8C0B-FF88CEC09100}" destId="{8F063052-07CD-4CD5-B79E-DF53AAE9A2EB}" srcOrd="4" destOrd="0" parTransId="{D69A6FE9-366C-4018-A4F9-2BD603DBF107}" sibTransId="{14E511B8-86BC-4F69-8B8C-EF9D31E04B8C}"/>
    <dgm:cxn modelId="{0B6B8977-36C6-4E1C-BBB7-9B2BEEBAA9E3}" type="presOf" srcId="{00749FFD-30E9-48CA-8FCE-928C306576F8}" destId="{B164718A-BD48-4BAC-8D5D-7A3927B7D3A5}" srcOrd="0" destOrd="0" presId="urn:microsoft.com/office/officeart/2005/8/layout/vList5"/>
    <dgm:cxn modelId="{A9CCE819-F1B5-463C-A94F-07B0D338C01E}" srcId="{0D15AE80-2BA0-449A-8C0B-FF88CEC09100}" destId="{E4689E18-08B8-4266-AC69-98076DE64C53}" srcOrd="1" destOrd="0" parTransId="{B129254F-7DE1-4089-89E8-862921985EE3}" sibTransId="{B3E22019-973C-43AE-85EF-FB96D2767542}"/>
    <dgm:cxn modelId="{DCAE40B5-78FC-406F-A477-647DC5048566}" type="presOf" srcId="{8F063052-07CD-4CD5-B79E-DF53AAE9A2EB}" destId="{763C73A9-6606-4C07-A477-9934E5F8B7CE}" srcOrd="0" destOrd="0" presId="urn:microsoft.com/office/officeart/2005/8/layout/vList5"/>
    <dgm:cxn modelId="{B6392602-A658-4DE3-90E8-144C73B505A5}" type="presOf" srcId="{D7CA3B33-99FE-43DB-AA9E-24986A959734}" destId="{DB3DE102-2DD0-4BC2-8089-9055480FD8C1}" srcOrd="0" destOrd="0" presId="urn:microsoft.com/office/officeart/2005/8/layout/vList5"/>
    <dgm:cxn modelId="{8E3F8E29-8E6D-486F-82ED-BE1ADB506BDD}" srcId="{0D15AE80-2BA0-449A-8C0B-FF88CEC09100}" destId="{4D029379-9DDD-452B-A157-BEB92EFD93E6}" srcOrd="3" destOrd="0" parTransId="{A6E4D423-9E36-4E70-BC08-F2FC73C525DF}" sibTransId="{FEE2A186-0631-46C5-B3C0-B3A568FB0FA8}"/>
    <dgm:cxn modelId="{429079E4-F5BD-459B-AD28-953AF334C235}" srcId="{0D15AE80-2BA0-449A-8C0B-FF88CEC09100}" destId="{00749FFD-30E9-48CA-8FCE-928C306576F8}" srcOrd="0" destOrd="0" parTransId="{91A90364-4D44-4219-8B40-9545C3ACE307}" sibTransId="{9613F07F-8EFB-461E-BA85-42A90C617917}"/>
    <dgm:cxn modelId="{9DBBEF7A-8210-4296-9D6F-50FEC2A36FB7}" type="presParOf" srcId="{C6374DC1-3C97-4426-8408-29708B5590D3}" destId="{7BE1ED37-F4DA-4763-AD51-68FAA4A6FCFE}" srcOrd="0" destOrd="0" presId="urn:microsoft.com/office/officeart/2005/8/layout/vList5"/>
    <dgm:cxn modelId="{06344AC2-C84A-4799-A2F4-926793958745}" type="presParOf" srcId="{7BE1ED37-F4DA-4763-AD51-68FAA4A6FCFE}" destId="{B164718A-BD48-4BAC-8D5D-7A3927B7D3A5}" srcOrd="0" destOrd="0" presId="urn:microsoft.com/office/officeart/2005/8/layout/vList5"/>
    <dgm:cxn modelId="{6984335F-D798-4D31-A9A2-48F650F8B9AB}" type="presParOf" srcId="{C6374DC1-3C97-4426-8408-29708B5590D3}" destId="{801A8021-C43C-4F37-BC34-986C6EA1AE1E}" srcOrd="1" destOrd="0" presId="urn:microsoft.com/office/officeart/2005/8/layout/vList5"/>
    <dgm:cxn modelId="{882FC7BA-B1B6-44A1-97FD-95C921C587F3}" type="presParOf" srcId="{C6374DC1-3C97-4426-8408-29708B5590D3}" destId="{A53B746D-56AB-4E48-B5F1-B6467F9FEF2D}" srcOrd="2" destOrd="0" presId="urn:microsoft.com/office/officeart/2005/8/layout/vList5"/>
    <dgm:cxn modelId="{BDFD3BF5-B3BF-4DCF-9ABB-69AE2E3E0E9D}" type="presParOf" srcId="{A53B746D-56AB-4E48-B5F1-B6467F9FEF2D}" destId="{4DFD2CB1-57AB-49F6-B9FF-72B8C8891D3C}" srcOrd="0" destOrd="0" presId="urn:microsoft.com/office/officeart/2005/8/layout/vList5"/>
    <dgm:cxn modelId="{ABCBD355-E8B2-42EB-98FB-795AC8056AEA}" type="presParOf" srcId="{C6374DC1-3C97-4426-8408-29708B5590D3}" destId="{5EA60111-B6BB-409C-A872-39719B1F29CB}" srcOrd="3" destOrd="0" presId="urn:microsoft.com/office/officeart/2005/8/layout/vList5"/>
    <dgm:cxn modelId="{205B446B-4E33-4288-9949-CE8E667F0C70}" type="presParOf" srcId="{C6374DC1-3C97-4426-8408-29708B5590D3}" destId="{B3381058-0BC4-4BB2-BEB0-C43A73FC7695}" srcOrd="4" destOrd="0" presId="urn:microsoft.com/office/officeart/2005/8/layout/vList5"/>
    <dgm:cxn modelId="{98E5322D-DC62-4199-B92A-793139F76DC6}" type="presParOf" srcId="{B3381058-0BC4-4BB2-BEB0-C43A73FC7695}" destId="{DB3DE102-2DD0-4BC2-8089-9055480FD8C1}" srcOrd="0" destOrd="0" presId="urn:microsoft.com/office/officeart/2005/8/layout/vList5"/>
    <dgm:cxn modelId="{02B132ED-06DD-47E3-AB62-430E920221D4}" type="presParOf" srcId="{C6374DC1-3C97-4426-8408-29708B5590D3}" destId="{331BFC3D-1D37-4DA8-9475-A797509AA581}" srcOrd="5" destOrd="0" presId="urn:microsoft.com/office/officeart/2005/8/layout/vList5"/>
    <dgm:cxn modelId="{D3F66663-A3D2-422D-9517-B4F286569959}" type="presParOf" srcId="{C6374DC1-3C97-4426-8408-29708B5590D3}" destId="{E69F8B45-4B2A-4826-8C83-AE37D1F2229B}" srcOrd="6" destOrd="0" presId="urn:microsoft.com/office/officeart/2005/8/layout/vList5"/>
    <dgm:cxn modelId="{EECC66F4-BD75-4388-B88C-7503396920C1}" type="presParOf" srcId="{E69F8B45-4B2A-4826-8C83-AE37D1F2229B}" destId="{AE959CB7-1F69-4F6F-9685-91E52DFCFE05}" srcOrd="0" destOrd="0" presId="urn:microsoft.com/office/officeart/2005/8/layout/vList5"/>
    <dgm:cxn modelId="{2B287D28-899E-4E95-A2D8-14E572F569AC}" type="presParOf" srcId="{C6374DC1-3C97-4426-8408-29708B5590D3}" destId="{3F629CC7-CE11-4BDB-BBA2-61BDA95AA47F}" srcOrd="7" destOrd="0" presId="urn:microsoft.com/office/officeart/2005/8/layout/vList5"/>
    <dgm:cxn modelId="{E65D13D6-96FD-4CDD-AF26-E9E733A9E978}" type="presParOf" srcId="{C6374DC1-3C97-4426-8408-29708B5590D3}" destId="{80762B8D-979A-41A2-9E77-8B42A7C4DCF3}" srcOrd="8" destOrd="0" presId="urn:microsoft.com/office/officeart/2005/8/layout/vList5"/>
    <dgm:cxn modelId="{5306A0AA-EF46-467E-AA1F-739E7EEFA8E6}" type="presParOf" srcId="{80762B8D-979A-41A2-9E77-8B42A7C4DCF3}" destId="{763C73A9-6606-4C07-A477-9934E5F8B7CE}"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34720D9-E6B4-485C-985A-F5492C0E2211}"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it-IT"/>
        </a:p>
      </dgm:t>
    </dgm:pt>
    <dgm:pt modelId="{D0845AB0-CAC5-4867-A4DC-E5A234FD4FCB}">
      <dgm:prSet custT="1"/>
      <dgm:spPr/>
      <dgm:t>
        <a:bodyPr/>
        <a:lstStyle/>
        <a:p>
          <a:r>
            <a:rPr lang="it-IT" sz="1600" dirty="0"/>
            <a:t>Dal 1° gennaio 2025 </a:t>
          </a:r>
          <a:r>
            <a:rPr lang="it-IT" sz="1600" dirty="0" err="1"/>
            <a:t>é</a:t>
          </a:r>
          <a:r>
            <a:rPr lang="it-IT" sz="1600" dirty="0"/>
            <a:t> avviata una procedura di sperimentazione della durata di dodici mesi (art.33), volta all'applicazione provvisoria e a campione, secondo il principio di differenziazione geografica tra Nord, Sud e centro Italia e di differenziazione di dimensioni territoriali, delle disposizioni relative: </a:t>
          </a:r>
        </a:p>
      </dgm:t>
    </dgm:pt>
    <dgm:pt modelId="{5EC57FE1-4CBE-410C-9488-4E8D35DF7C08}" type="parTrans" cxnId="{44E135C9-33D1-411F-8F22-0573D66C67BF}">
      <dgm:prSet/>
      <dgm:spPr/>
      <dgm:t>
        <a:bodyPr/>
        <a:lstStyle/>
        <a:p>
          <a:endParaRPr lang="it-IT"/>
        </a:p>
      </dgm:t>
    </dgm:pt>
    <dgm:pt modelId="{76E41362-AF11-4D7D-9D33-A1051AEA8E11}" type="sibTrans" cxnId="{44E135C9-33D1-411F-8F22-0573D66C67BF}">
      <dgm:prSet/>
      <dgm:spPr/>
      <dgm:t>
        <a:bodyPr/>
        <a:lstStyle/>
        <a:p>
          <a:endParaRPr lang="it-IT"/>
        </a:p>
      </dgm:t>
    </dgm:pt>
    <dgm:pt modelId="{46032FFF-67A1-452E-A467-61AF348D5E27}" type="pres">
      <dgm:prSet presAssocID="{034720D9-E6B4-485C-985A-F5492C0E2211}" presName="Name0" presStyleCnt="0">
        <dgm:presLayoutVars>
          <dgm:dir/>
          <dgm:animLvl val="lvl"/>
          <dgm:resizeHandles val="exact"/>
        </dgm:presLayoutVars>
      </dgm:prSet>
      <dgm:spPr/>
      <dgm:t>
        <a:bodyPr/>
        <a:lstStyle/>
        <a:p>
          <a:endParaRPr lang="it-IT"/>
        </a:p>
      </dgm:t>
    </dgm:pt>
    <dgm:pt modelId="{B9AB6E0C-9085-4BA7-BA0F-5430131FC70D}" type="pres">
      <dgm:prSet presAssocID="{D0845AB0-CAC5-4867-A4DC-E5A234FD4FCB}" presName="linNode" presStyleCnt="0"/>
      <dgm:spPr/>
    </dgm:pt>
    <dgm:pt modelId="{93D77E81-2D42-4F4C-9C7C-0BFA987D11C3}" type="pres">
      <dgm:prSet presAssocID="{D0845AB0-CAC5-4867-A4DC-E5A234FD4FCB}" presName="parentText" presStyleLbl="node1" presStyleIdx="0" presStyleCnt="1" custScaleX="277778" custLinFactX="-25719" custLinFactNeighborX="-100000" custLinFactNeighborY="-41807">
        <dgm:presLayoutVars>
          <dgm:chMax val="1"/>
          <dgm:bulletEnabled val="1"/>
        </dgm:presLayoutVars>
      </dgm:prSet>
      <dgm:spPr/>
      <dgm:t>
        <a:bodyPr/>
        <a:lstStyle/>
        <a:p>
          <a:endParaRPr lang="it-IT"/>
        </a:p>
      </dgm:t>
    </dgm:pt>
  </dgm:ptLst>
  <dgm:cxnLst>
    <dgm:cxn modelId="{44E135C9-33D1-411F-8F22-0573D66C67BF}" srcId="{034720D9-E6B4-485C-985A-F5492C0E2211}" destId="{D0845AB0-CAC5-4867-A4DC-E5A234FD4FCB}" srcOrd="0" destOrd="0" parTransId="{5EC57FE1-4CBE-410C-9488-4E8D35DF7C08}" sibTransId="{76E41362-AF11-4D7D-9D33-A1051AEA8E11}"/>
    <dgm:cxn modelId="{E5271F3C-3AF2-41DA-83C0-04F2DF809792}" type="presOf" srcId="{D0845AB0-CAC5-4867-A4DC-E5A234FD4FCB}" destId="{93D77E81-2D42-4F4C-9C7C-0BFA987D11C3}" srcOrd="0" destOrd="0" presId="urn:microsoft.com/office/officeart/2005/8/layout/vList5"/>
    <dgm:cxn modelId="{002EE6B6-3118-4388-A022-CC96403EA5B2}" type="presOf" srcId="{034720D9-E6B4-485C-985A-F5492C0E2211}" destId="{46032FFF-67A1-452E-A467-61AF348D5E27}" srcOrd="0" destOrd="0" presId="urn:microsoft.com/office/officeart/2005/8/layout/vList5"/>
    <dgm:cxn modelId="{AE45FD3D-D9A9-4883-90BF-172C1BED5D9E}" type="presParOf" srcId="{46032FFF-67A1-452E-A467-61AF348D5E27}" destId="{B9AB6E0C-9085-4BA7-BA0F-5430131FC70D}" srcOrd="0" destOrd="0" presId="urn:microsoft.com/office/officeart/2005/8/layout/vList5"/>
    <dgm:cxn modelId="{B7D29C6A-7CBB-4BE3-AB4F-7808B66EAA6D}" type="presParOf" srcId="{B9AB6E0C-9085-4BA7-BA0F-5430131FC70D}" destId="{93D77E81-2D42-4F4C-9C7C-0BFA987D11C3}"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FAB8871-4A38-4724-8A41-30C46D4A87E8}" type="doc">
      <dgm:prSet loTypeId="urn:microsoft.com/office/officeart/2005/8/layout/orgChart1" loCatId="hierarchy" qsTypeId="urn:microsoft.com/office/officeart/2005/8/quickstyle/simple3" qsCatId="simple" csTypeId="urn:microsoft.com/office/officeart/2005/8/colors/accent1_2" csCatId="accent1" phldr="1"/>
      <dgm:spPr/>
      <dgm:t>
        <a:bodyPr/>
        <a:lstStyle/>
        <a:p>
          <a:endParaRPr lang="it-IT"/>
        </a:p>
      </dgm:t>
    </dgm:pt>
    <dgm:pt modelId="{3719F1A0-56DB-4ED1-87B5-58EF8842BCDB}">
      <dgm:prSet custT="1"/>
      <dgm:spPr/>
      <dgm:t>
        <a:bodyPr/>
        <a:lstStyle/>
        <a:p>
          <a:r>
            <a:rPr lang="it-IT" sz="1600" dirty="0"/>
            <a:t>1) alla valutazione di base disciplinata dal Capo II – procedimento valutativo di base e accomodamento ragionevole;</a:t>
          </a:r>
        </a:p>
        <a:p>
          <a:r>
            <a:rPr lang="it-IT" sz="1600" dirty="0"/>
            <a:t>2) alla valutazione multidimensionale e al progetto di vita previste dal Capo III - valutazione multidimensionale e progetto di vita individuale personalizzato e partecipato. </a:t>
          </a:r>
        </a:p>
      </dgm:t>
    </dgm:pt>
    <dgm:pt modelId="{40AAE0B7-9D52-4AB4-811C-4F058941691E}" type="parTrans" cxnId="{4FD4A16D-9C3C-47A2-BF67-AE40FF53F524}">
      <dgm:prSet/>
      <dgm:spPr/>
      <dgm:t>
        <a:bodyPr/>
        <a:lstStyle/>
        <a:p>
          <a:endParaRPr lang="it-IT"/>
        </a:p>
      </dgm:t>
    </dgm:pt>
    <dgm:pt modelId="{E448BD9E-B79D-4F9E-8219-95514ED67967}" type="sibTrans" cxnId="{4FD4A16D-9C3C-47A2-BF67-AE40FF53F524}">
      <dgm:prSet/>
      <dgm:spPr/>
      <dgm:t>
        <a:bodyPr/>
        <a:lstStyle/>
        <a:p>
          <a:endParaRPr lang="it-IT"/>
        </a:p>
      </dgm:t>
    </dgm:pt>
    <dgm:pt modelId="{8424A1A0-56F7-4206-ACC3-78FD9A2D3137}" type="pres">
      <dgm:prSet presAssocID="{BFAB8871-4A38-4724-8A41-30C46D4A87E8}" presName="hierChild1" presStyleCnt="0">
        <dgm:presLayoutVars>
          <dgm:orgChart val="1"/>
          <dgm:chPref val="1"/>
          <dgm:dir/>
          <dgm:animOne val="branch"/>
          <dgm:animLvl val="lvl"/>
          <dgm:resizeHandles/>
        </dgm:presLayoutVars>
      </dgm:prSet>
      <dgm:spPr/>
      <dgm:t>
        <a:bodyPr/>
        <a:lstStyle/>
        <a:p>
          <a:endParaRPr lang="it-IT"/>
        </a:p>
      </dgm:t>
    </dgm:pt>
    <dgm:pt modelId="{52013C50-B527-4923-966D-630BF820812F}" type="pres">
      <dgm:prSet presAssocID="{3719F1A0-56DB-4ED1-87B5-58EF8842BCDB}" presName="hierRoot1" presStyleCnt="0">
        <dgm:presLayoutVars>
          <dgm:hierBranch val="init"/>
        </dgm:presLayoutVars>
      </dgm:prSet>
      <dgm:spPr/>
    </dgm:pt>
    <dgm:pt modelId="{9817D188-E588-4B2E-A968-33C1E81A0C49}" type="pres">
      <dgm:prSet presAssocID="{3719F1A0-56DB-4ED1-87B5-58EF8842BCDB}" presName="rootComposite1" presStyleCnt="0"/>
      <dgm:spPr/>
    </dgm:pt>
    <dgm:pt modelId="{F67EA49B-D0BF-4F5B-A87A-3B76478E1731}" type="pres">
      <dgm:prSet presAssocID="{3719F1A0-56DB-4ED1-87B5-58EF8842BCDB}" presName="rootText1" presStyleLbl="node0" presStyleIdx="0" presStyleCnt="1" custScaleX="146678">
        <dgm:presLayoutVars>
          <dgm:chPref val="3"/>
        </dgm:presLayoutVars>
      </dgm:prSet>
      <dgm:spPr/>
      <dgm:t>
        <a:bodyPr/>
        <a:lstStyle/>
        <a:p>
          <a:endParaRPr lang="it-IT"/>
        </a:p>
      </dgm:t>
    </dgm:pt>
    <dgm:pt modelId="{28DC2CCF-E922-4EDF-A7EF-72943CFBA740}" type="pres">
      <dgm:prSet presAssocID="{3719F1A0-56DB-4ED1-87B5-58EF8842BCDB}" presName="rootConnector1" presStyleLbl="node1" presStyleIdx="0" presStyleCnt="0"/>
      <dgm:spPr/>
      <dgm:t>
        <a:bodyPr/>
        <a:lstStyle/>
        <a:p>
          <a:endParaRPr lang="it-IT"/>
        </a:p>
      </dgm:t>
    </dgm:pt>
    <dgm:pt modelId="{964BDDBA-7CFD-4502-A756-6B322DB4314A}" type="pres">
      <dgm:prSet presAssocID="{3719F1A0-56DB-4ED1-87B5-58EF8842BCDB}" presName="hierChild2" presStyleCnt="0"/>
      <dgm:spPr/>
    </dgm:pt>
    <dgm:pt modelId="{68EA6FDF-3397-4FD1-B953-A3499D12E70D}" type="pres">
      <dgm:prSet presAssocID="{3719F1A0-56DB-4ED1-87B5-58EF8842BCDB}" presName="hierChild3" presStyleCnt="0"/>
      <dgm:spPr/>
    </dgm:pt>
  </dgm:ptLst>
  <dgm:cxnLst>
    <dgm:cxn modelId="{4B4EA3A7-D126-4381-BA14-5A3C06135C31}" type="presOf" srcId="{BFAB8871-4A38-4724-8A41-30C46D4A87E8}" destId="{8424A1A0-56F7-4206-ACC3-78FD9A2D3137}" srcOrd="0" destOrd="0" presId="urn:microsoft.com/office/officeart/2005/8/layout/orgChart1"/>
    <dgm:cxn modelId="{751CC80F-1083-4A81-80A3-286A897F1F27}" type="presOf" srcId="{3719F1A0-56DB-4ED1-87B5-58EF8842BCDB}" destId="{28DC2CCF-E922-4EDF-A7EF-72943CFBA740}" srcOrd="1" destOrd="0" presId="urn:microsoft.com/office/officeart/2005/8/layout/orgChart1"/>
    <dgm:cxn modelId="{F84BB29E-231A-42BF-8023-B255D44628CA}" type="presOf" srcId="{3719F1A0-56DB-4ED1-87B5-58EF8842BCDB}" destId="{F67EA49B-D0BF-4F5B-A87A-3B76478E1731}" srcOrd="0" destOrd="0" presId="urn:microsoft.com/office/officeart/2005/8/layout/orgChart1"/>
    <dgm:cxn modelId="{4FD4A16D-9C3C-47A2-BF67-AE40FF53F524}" srcId="{BFAB8871-4A38-4724-8A41-30C46D4A87E8}" destId="{3719F1A0-56DB-4ED1-87B5-58EF8842BCDB}" srcOrd="0" destOrd="0" parTransId="{40AAE0B7-9D52-4AB4-811C-4F058941691E}" sibTransId="{E448BD9E-B79D-4F9E-8219-95514ED67967}"/>
    <dgm:cxn modelId="{777C5881-CAB2-435B-98F5-05F3B787DFCE}" type="presParOf" srcId="{8424A1A0-56F7-4206-ACC3-78FD9A2D3137}" destId="{52013C50-B527-4923-966D-630BF820812F}" srcOrd="0" destOrd="0" presId="urn:microsoft.com/office/officeart/2005/8/layout/orgChart1"/>
    <dgm:cxn modelId="{C6AB1A3C-6D07-495E-8106-21396791DDBE}" type="presParOf" srcId="{52013C50-B527-4923-966D-630BF820812F}" destId="{9817D188-E588-4B2E-A968-33C1E81A0C49}" srcOrd="0" destOrd="0" presId="urn:microsoft.com/office/officeart/2005/8/layout/orgChart1"/>
    <dgm:cxn modelId="{CE4A3088-6013-4E75-8323-6603797F6D4E}" type="presParOf" srcId="{9817D188-E588-4B2E-A968-33C1E81A0C49}" destId="{F67EA49B-D0BF-4F5B-A87A-3B76478E1731}" srcOrd="0" destOrd="0" presId="urn:microsoft.com/office/officeart/2005/8/layout/orgChart1"/>
    <dgm:cxn modelId="{4846F2F4-6991-4B87-89B0-3E3E45055606}" type="presParOf" srcId="{9817D188-E588-4B2E-A968-33C1E81A0C49}" destId="{28DC2CCF-E922-4EDF-A7EF-72943CFBA740}" srcOrd="1" destOrd="0" presId="urn:microsoft.com/office/officeart/2005/8/layout/orgChart1"/>
    <dgm:cxn modelId="{D0D92220-1308-48B0-976C-61B513C8A612}" type="presParOf" srcId="{52013C50-B527-4923-966D-630BF820812F}" destId="{964BDDBA-7CFD-4502-A756-6B322DB4314A}" srcOrd="1" destOrd="0" presId="urn:microsoft.com/office/officeart/2005/8/layout/orgChart1"/>
    <dgm:cxn modelId="{A6BAE468-3342-4B4E-B407-D816E1E11049}" type="presParOf" srcId="{52013C50-B527-4923-966D-630BF820812F}" destId="{68EA6FDF-3397-4FD1-B953-A3499D12E70D}" srcOrd="2" destOrd="0" presId="urn:microsoft.com/office/officeart/2005/8/layout/orgChar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909CE79-CAFC-4E07-BDB5-9366F3B52A29}" type="doc">
      <dgm:prSet loTypeId="urn:microsoft.com/office/officeart/2005/8/layout/vList5" loCatId="list" qsTypeId="urn:microsoft.com/office/officeart/2005/8/quickstyle/simple3" qsCatId="simple" csTypeId="urn:microsoft.com/office/officeart/2005/8/colors/accent1_2" csCatId="accent1" phldr="1"/>
      <dgm:spPr/>
      <dgm:t>
        <a:bodyPr/>
        <a:lstStyle/>
        <a:p>
          <a:endParaRPr lang="it-IT"/>
        </a:p>
      </dgm:t>
    </dgm:pt>
    <dgm:pt modelId="{B2C36C4A-63F7-4FFD-BE96-DD770D0275E2}">
      <dgm:prSet custT="1"/>
      <dgm:spPr/>
      <dgm:t>
        <a:bodyPr/>
        <a:lstStyle/>
        <a:p>
          <a:r>
            <a:rPr lang="it-IT" sz="1600" dirty="0"/>
            <a:t>Le modalità e i territori coinvolti nella procedura di sperimentazione di cui al punto 2), così come l’assegnazione delle risorse e il relativo monitoraggio sono stabiliti con regolamento da adottare entro cinque mesi dalla data di entrata in vigore del presente decreto, su iniziativa dell’Autorità politica delegata in materia di disabilità, di concerto con i Ministri della salute, del lavoro e delle politiche sociali, previa intesa in sede di Conferenza unificata. </a:t>
          </a:r>
        </a:p>
      </dgm:t>
    </dgm:pt>
    <dgm:pt modelId="{B5F69A2F-EC55-4B83-B1BA-59D1E39CD4AE}" type="parTrans" cxnId="{365F2B5B-8666-4BCD-B8D8-25A31E8B3392}">
      <dgm:prSet/>
      <dgm:spPr/>
      <dgm:t>
        <a:bodyPr/>
        <a:lstStyle/>
        <a:p>
          <a:endParaRPr lang="it-IT"/>
        </a:p>
      </dgm:t>
    </dgm:pt>
    <dgm:pt modelId="{D99A5C2E-5FF8-4D93-B296-B66ED20C91CC}" type="sibTrans" cxnId="{365F2B5B-8666-4BCD-B8D8-25A31E8B3392}">
      <dgm:prSet/>
      <dgm:spPr/>
      <dgm:t>
        <a:bodyPr/>
        <a:lstStyle/>
        <a:p>
          <a:endParaRPr lang="it-IT"/>
        </a:p>
      </dgm:t>
    </dgm:pt>
    <dgm:pt modelId="{909AB390-46BF-4A91-9A54-66D912C67E28}" type="pres">
      <dgm:prSet presAssocID="{2909CE79-CAFC-4E07-BDB5-9366F3B52A29}" presName="Name0" presStyleCnt="0">
        <dgm:presLayoutVars>
          <dgm:dir/>
          <dgm:animLvl val="lvl"/>
          <dgm:resizeHandles val="exact"/>
        </dgm:presLayoutVars>
      </dgm:prSet>
      <dgm:spPr/>
      <dgm:t>
        <a:bodyPr/>
        <a:lstStyle/>
        <a:p>
          <a:endParaRPr lang="it-IT"/>
        </a:p>
      </dgm:t>
    </dgm:pt>
    <dgm:pt modelId="{3F9F8DFE-6E80-41D1-A58F-6EC015255A4B}" type="pres">
      <dgm:prSet presAssocID="{B2C36C4A-63F7-4FFD-BE96-DD770D0275E2}" presName="linNode" presStyleCnt="0"/>
      <dgm:spPr/>
    </dgm:pt>
    <dgm:pt modelId="{1D70B883-71DA-440B-84C2-BB76A568BA84}" type="pres">
      <dgm:prSet presAssocID="{B2C36C4A-63F7-4FFD-BE96-DD770D0275E2}" presName="parentText" presStyleLbl="node1" presStyleIdx="0" presStyleCnt="1" custScaleX="246362">
        <dgm:presLayoutVars>
          <dgm:chMax val="1"/>
          <dgm:bulletEnabled val="1"/>
        </dgm:presLayoutVars>
      </dgm:prSet>
      <dgm:spPr/>
      <dgm:t>
        <a:bodyPr/>
        <a:lstStyle/>
        <a:p>
          <a:endParaRPr lang="it-IT"/>
        </a:p>
      </dgm:t>
    </dgm:pt>
  </dgm:ptLst>
  <dgm:cxnLst>
    <dgm:cxn modelId="{243CC008-89E0-49DE-9BB4-1625F01711AD}" type="presOf" srcId="{2909CE79-CAFC-4E07-BDB5-9366F3B52A29}" destId="{909AB390-46BF-4A91-9A54-66D912C67E28}" srcOrd="0" destOrd="0" presId="urn:microsoft.com/office/officeart/2005/8/layout/vList5"/>
    <dgm:cxn modelId="{365F2B5B-8666-4BCD-B8D8-25A31E8B3392}" srcId="{2909CE79-CAFC-4E07-BDB5-9366F3B52A29}" destId="{B2C36C4A-63F7-4FFD-BE96-DD770D0275E2}" srcOrd="0" destOrd="0" parTransId="{B5F69A2F-EC55-4B83-B1BA-59D1E39CD4AE}" sibTransId="{D99A5C2E-5FF8-4D93-B296-B66ED20C91CC}"/>
    <dgm:cxn modelId="{D7F77AF1-DA09-4079-A906-D176D5C8E6F2}" type="presOf" srcId="{B2C36C4A-63F7-4FFD-BE96-DD770D0275E2}" destId="{1D70B883-71DA-440B-84C2-BB76A568BA84}" srcOrd="0" destOrd="0" presId="urn:microsoft.com/office/officeart/2005/8/layout/vList5"/>
    <dgm:cxn modelId="{50F5693A-08C6-4B89-AA21-92C1456357CA}" type="presParOf" srcId="{909AB390-46BF-4A91-9A54-66D912C67E28}" destId="{3F9F8DFE-6E80-41D1-A58F-6EC015255A4B}" srcOrd="0" destOrd="0" presId="urn:microsoft.com/office/officeart/2005/8/layout/vList5"/>
    <dgm:cxn modelId="{84E31802-ABC0-499B-BAAC-E54EDA0FF724}" type="presParOf" srcId="{3F9F8DFE-6E80-41D1-A58F-6EC015255A4B}" destId="{1D70B883-71DA-440B-84C2-BB76A568BA84}" srcOrd="0" destOrd="0" presId="urn:microsoft.com/office/officeart/2005/8/layout/vList5"/>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EB6E56-CBC2-4FC3-90C1-253D2FDC70DB}" type="doc">
      <dgm:prSet loTypeId="urn:microsoft.com/office/officeart/2008/layout/BendingPictureCaption" loCatId="picture" qsTypeId="urn:microsoft.com/office/officeart/2005/8/quickstyle/simple1" qsCatId="simple" csTypeId="urn:microsoft.com/office/officeart/2005/8/colors/accent1_2" csCatId="accent1" phldr="0"/>
      <dgm:spPr/>
      <dgm:t>
        <a:bodyPr/>
        <a:lstStyle/>
        <a:p>
          <a:endParaRPr lang="it-IT"/>
        </a:p>
      </dgm:t>
    </dgm:pt>
    <dgm:pt modelId="{5DA1DE11-17F2-41F5-B7F1-3C1E651222AF}">
      <dgm:prSet phldrT="[Testo]" phldr="1"/>
      <dgm:spPr/>
      <dgm:t>
        <a:bodyPr/>
        <a:lstStyle/>
        <a:p>
          <a:endParaRPr lang="it-IT"/>
        </a:p>
      </dgm:t>
    </dgm:pt>
    <dgm:pt modelId="{A8C16790-4B33-4E21-A05F-00C81D1A8BFC}" type="parTrans" cxnId="{68D2E375-58EB-4AE5-B4D5-0E66C5218F0F}">
      <dgm:prSet/>
      <dgm:spPr/>
      <dgm:t>
        <a:bodyPr/>
        <a:lstStyle/>
        <a:p>
          <a:endParaRPr lang="it-IT"/>
        </a:p>
      </dgm:t>
    </dgm:pt>
    <dgm:pt modelId="{AF2FF2BB-18F5-4B34-AB78-416B79844712}" type="sibTrans" cxnId="{68D2E375-58EB-4AE5-B4D5-0E66C5218F0F}">
      <dgm:prSet/>
      <dgm:spPr/>
      <dgm:t>
        <a:bodyPr/>
        <a:lstStyle/>
        <a:p>
          <a:endParaRPr lang="it-IT"/>
        </a:p>
      </dgm:t>
    </dgm:pt>
    <dgm:pt modelId="{1EED2F1A-72DF-42D3-A21A-CF051A0D6C1B}">
      <dgm:prSet phldrT="[Testo]" phldr="1"/>
      <dgm:spPr/>
      <dgm:t>
        <a:bodyPr/>
        <a:lstStyle/>
        <a:p>
          <a:endParaRPr lang="it-IT" dirty="0"/>
        </a:p>
      </dgm:t>
    </dgm:pt>
    <dgm:pt modelId="{B312D9C9-6B6D-44D7-B5B9-82A2C6B68E47}" type="sibTrans" cxnId="{4B178C90-FC2D-4FA1-A901-0A4095B85709}">
      <dgm:prSet/>
      <dgm:spPr/>
      <dgm:t>
        <a:bodyPr/>
        <a:lstStyle/>
        <a:p>
          <a:endParaRPr lang="it-IT"/>
        </a:p>
      </dgm:t>
    </dgm:pt>
    <dgm:pt modelId="{5B2B5EB6-64EA-4ACF-8756-A987DEB17CE1}" type="parTrans" cxnId="{4B178C90-FC2D-4FA1-A901-0A4095B85709}">
      <dgm:prSet/>
      <dgm:spPr/>
      <dgm:t>
        <a:bodyPr/>
        <a:lstStyle/>
        <a:p>
          <a:endParaRPr lang="it-IT"/>
        </a:p>
      </dgm:t>
    </dgm:pt>
    <dgm:pt modelId="{1EEB23A5-E507-4A48-BE34-D4C8D9949972}" type="pres">
      <dgm:prSet presAssocID="{8FEB6E56-CBC2-4FC3-90C1-253D2FDC70DB}" presName="diagram" presStyleCnt="0">
        <dgm:presLayoutVars>
          <dgm:dir/>
        </dgm:presLayoutVars>
      </dgm:prSet>
      <dgm:spPr/>
      <dgm:t>
        <a:bodyPr/>
        <a:lstStyle/>
        <a:p>
          <a:endParaRPr lang="it-IT"/>
        </a:p>
      </dgm:t>
    </dgm:pt>
    <dgm:pt modelId="{6C91D07D-5D8D-46A1-8710-81B8B0A2780B}" type="pres">
      <dgm:prSet presAssocID="{1EED2F1A-72DF-42D3-A21A-CF051A0D6C1B}" presName="composite" presStyleCnt="0"/>
      <dgm:spPr/>
    </dgm:pt>
    <dgm:pt modelId="{5D753D78-1C97-4D7D-B747-37DA661A562E}" type="pres">
      <dgm:prSet presAssocID="{1EED2F1A-72DF-42D3-A21A-CF051A0D6C1B}" presName="Image" presStyleLbl="bgShp" presStyleIdx="0" presStyleCnt="2" custLinFactNeighborY="3579"/>
      <dgm:spPr/>
    </dgm:pt>
    <dgm:pt modelId="{48D44086-1E66-42C6-B9DA-9601364DAADA}" type="pres">
      <dgm:prSet presAssocID="{1EED2F1A-72DF-42D3-A21A-CF051A0D6C1B}" presName="Parent" presStyleLbl="node0" presStyleIdx="0" presStyleCnt="2">
        <dgm:presLayoutVars>
          <dgm:bulletEnabled val="1"/>
        </dgm:presLayoutVars>
      </dgm:prSet>
      <dgm:spPr/>
      <dgm:t>
        <a:bodyPr/>
        <a:lstStyle/>
        <a:p>
          <a:endParaRPr lang="it-IT"/>
        </a:p>
      </dgm:t>
    </dgm:pt>
    <dgm:pt modelId="{AC6EB9E5-7834-498F-8A13-46665D3C1E11}" type="pres">
      <dgm:prSet presAssocID="{B312D9C9-6B6D-44D7-B5B9-82A2C6B68E47}" presName="sibTrans" presStyleCnt="0"/>
      <dgm:spPr/>
    </dgm:pt>
    <dgm:pt modelId="{E617AE11-DF53-4A80-A07D-B82B1948C2E5}" type="pres">
      <dgm:prSet presAssocID="{5DA1DE11-17F2-41F5-B7F1-3C1E651222AF}" presName="composite" presStyleCnt="0"/>
      <dgm:spPr/>
    </dgm:pt>
    <dgm:pt modelId="{423411EB-0180-4456-B411-7258C3BE1BED}" type="pres">
      <dgm:prSet presAssocID="{5DA1DE11-17F2-41F5-B7F1-3C1E651222AF}" presName="Image" presStyleLbl="bgShp" presStyleIdx="1" presStyleCnt="2"/>
      <dgm:spPr/>
    </dgm:pt>
    <dgm:pt modelId="{179845A5-2011-4929-B1BD-41DD60D4C89C}" type="pres">
      <dgm:prSet presAssocID="{5DA1DE11-17F2-41F5-B7F1-3C1E651222AF}" presName="Parent" presStyleLbl="node0" presStyleIdx="1" presStyleCnt="2">
        <dgm:presLayoutVars>
          <dgm:bulletEnabled val="1"/>
        </dgm:presLayoutVars>
      </dgm:prSet>
      <dgm:spPr/>
      <dgm:t>
        <a:bodyPr/>
        <a:lstStyle/>
        <a:p>
          <a:endParaRPr lang="it-IT"/>
        </a:p>
      </dgm:t>
    </dgm:pt>
  </dgm:ptLst>
  <dgm:cxnLst>
    <dgm:cxn modelId="{99744720-AE5E-4956-92E6-36284FFBC79D}" type="presOf" srcId="{1EED2F1A-72DF-42D3-A21A-CF051A0D6C1B}" destId="{48D44086-1E66-42C6-B9DA-9601364DAADA}" srcOrd="0" destOrd="0" presId="urn:microsoft.com/office/officeart/2008/layout/BendingPictureCaption"/>
    <dgm:cxn modelId="{4B178C90-FC2D-4FA1-A901-0A4095B85709}" srcId="{8FEB6E56-CBC2-4FC3-90C1-253D2FDC70DB}" destId="{1EED2F1A-72DF-42D3-A21A-CF051A0D6C1B}" srcOrd="0" destOrd="0" parTransId="{5B2B5EB6-64EA-4ACF-8756-A987DEB17CE1}" sibTransId="{B312D9C9-6B6D-44D7-B5B9-82A2C6B68E47}"/>
    <dgm:cxn modelId="{68D2E375-58EB-4AE5-B4D5-0E66C5218F0F}" srcId="{8FEB6E56-CBC2-4FC3-90C1-253D2FDC70DB}" destId="{5DA1DE11-17F2-41F5-B7F1-3C1E651222AF}" srcOrd="1" destOrd="0" parTransId="{A8C16790-4B33-4E21-A05F-00C81D1A8BFC}" sibTransId="{AF2FF2BB-18F5-4B34-AB78-416B79844712}"/>
    <dgm:cxn modelId="{3DA5FDEC-C63F-4F24-8641-1B8B39F89B9F}" type="presOf" srcId="{8FEB6E56-CBC2-4FC3-90C1-253D2FDC70DB}" destId="{1EEB23A5-E507-4A48-BE34-D4C8D9949972}" srcOrd="0" destOrd="0" presId="urn:microsoft.com/office/officeart/2008/layout/BendingPictureCaption"/>
    <dgm:cxn modelId="{DFD97C80-85D7-4818-BCD9-CFED6C7CE006}" type="presOf" srcId="{5DA1DE11-17F2-41F5-B7F1-3C1E651222AF}" destId="{179845A5-2011-4929-B1BD-41DD60D4C89C}" srcOrd="0" destOrd="0" presId="urn:microsoft.com/office/officeart/2008/layout/BendingPictureCaption"/>
    <dgm:cxn modelId="{97981850-5D7B-4432-ACB6-631775B5AAD0}" type="presParOf" srcId="{1EEB23A5-E507-4A48-BE34-D4C8D9949972}" destId="{6C91D07D-5D8D-46A1-8710-81B8B0A2780B}" srcOrd="0" destOrd="0" presId="urn:microsoft.com/office/officeart/2008/layout/BendingPictureCaption"/>
    <dgm:cxn modelId="{6CDED0E0-5CEA-4962-AB3C-387C5A566EC8}" type="presParOf" srcId="{6C91D07D-5D8D-46A1-8710-81B8B0A2780B}" destId="{5D753D78-1C97-4D7D-B747-37DA661A562E}" srcOrd="0" destOrd="0" presId="urn:microsoft.com/office/officeart/2008/layout/BendingPictureCaption"/>
    <dgm:cxn modelId="{7748F66F-4A69-4E58-860A-F1F8935B528F}" type="presParOf" srcId="{6C91D07D-5D8D-46A1-8710-81B8B0A2780B}" destId="{48D44086-1E66-42C6-B9DA-9601364DAADA}" srcOrd="1" destOrd="0" presId="urn:microsoft.com/office/officeart/2008/layout/BendingPictureCaption"/>
    <dgm:cxn modelId="{600689CC-8968-4F72-A357-CA1C97D2A503}" type="presParOf" srcId="{1EEB23A5-E507-4A48-BE34-D4C8D9949972}" destId="{AC6EB9E5-7834-498F-8A13-46665D3C1E11}" srcOrd="1" destOrd="0" presId="urn:microsoft.com/office/officeart/2008/layout/BendingPictureCaption"/>
    <dgm:cxn modelId="{44DCD23C-DB84-4AAC-A5AC-C60B20D80EAE}" type="presParOf" srcId="{1EEB23A5-E507-4A48-BE34-D4C8D9949972}" destId="{E617AE11-DF53-4A80-A07D-B82B1948C2E5}" srcOrd="2" destOrd="0" presId="urn:microsoft.com/office/officeart/2008/layout/BendingPictureCaption"/>
    <dgm:cxn modelId="{DA6BDFC6-CC44-4D79-A85F-B938A005DEE6}" type="presParOf" srcId="{E617AE11-DF53-4A80-A07D-B82B1948C2E5}" destId="{423411EB-0180-4456-B411-7258C3BE1BED}" srcOrd="0" destOrd="0" presId="urn:microsoft.com/office/officeart/2008/layout/BendingPictureCaption"/>
    <dgm:cxn modelId="{C16272CC-397B-4EB4-93FE-204E7DCD7147}" type="presParOf" srcId="{E617AE11-DF53-4A80-A07D-B82B1948C2E5}" destId="{179845A5-2011-4929-B1BD-41DD60D4C89C}" srcOrd="1" destOrd="0" presId="urn:microsoft.com/office/officeart/2008/layout/BendingPictureCaption"/>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703B0B-4E9C-42DB-8932-5DB3B6451A12}" type="doc">
      <dgm:prSet loTypeId="urn:microsoft.com/office/officeart/2005/8/layout/vList4" loCatId="list" qsTypeId="urn:microsoft.com/office/officeart/2005/8/quickstyle/simple3" qsCatId="simple" csTypeId="urn:microsoft.com/office/officeart/2005/8/colors/accent1_2" csCatId="accent1" phldr="1"/>
      <dgm:spPr/>
      <dgm:t>
        <a:bodyPr/>
        <a:lstStyle/>
        <a:p>
          <a:endParaRPr lang="it-IT"/>
        </a:p>
      </dgm:t>
    </dgm:pt>
    <dgm:pt modelId="{621F4C76-645A-48C3-92D2-443E0392B85F}">
      <dgm:prSet phldrT="[Testo]" custT="1"/>
      <dgm:spPr/>
      <dgm:t>
        <a:bodyPr/>
        <a:lstStyle/>
        <a:p>
          <a:r>
            <a:rPr lang="it-IT" sz="1900" dirty="0"/>
            <a:t>La gestione del procedimento per la valutazione di base è affidata, in via esclusiva a decorrere dal 1° gennaio 2026, all’INPS, mediante le unità di valutazione di base (art.9). Il riconoscimento della condizione di disabilità costituisce il risultato del procedimento valutativo di base (art.10).</a:t>
          </a:r>
        </a:p>
      </dgm:t>
    </dgm:pt>
    <dgm:pt modelId="{91298977-6454-4FBC-9F24-C3F9EEF439E7}" type="parTrans" cxnId="{A24E3BD6-7D57-4B62-AACA-7BBE003B0ECB}">
      <dgm:prSet/>
      <dgm:spPr/>
      <dgm:t>
        <a:bodyPr/>
        <a:lstStyle/>
        <a:p>
          <a:endParaRPr lang="it-IT"/>
        </a:p>
      </dgm:t>
    </dgm:pt>
    <dgm:pt modelId="{3390FC14-FED7-4E10-9034-D8B4E0D65A9D}" type="sibTrans" cxnId="{A24E3BD6-7D57-4B62-AACA-7BBE003B0ECB}">
      <dgm:prSet/>
      <dgm:spPr/>
      <dgm:t>
        <a:bodyPr/>
        <a:lstStyle/>
        <a:p>
          <a:endParaRPr lang="it-IT"/>
        </a:p>
      </dgm:t>
    </dgm:pt>
    <dgm:pt modelId="{0EAB6CD4-612D-4E49-8B13-1AA704485B09}">
      <dgm:prSet phldrT="[Testo]" custT="1"/>
      <dgm:spPr/>
      <dgm:t>
        <a:bodyPr/>
        <a:lstStyle/>
        <a:p>
          <a:r>
            <a:rPr lang="it-IT" sz="1900" dirty="0"/>
            <a:t>Per la valutazione di base, a decorrere dal 1° gennaio 2025, </a:t>
          </a:r>
          <a:r>
            <a:rPr lang="it-IT" sz="1900" dirty="0" err="1"/>
            <a:t>é</a:t>
          </a:r>
          <a:r>
            <a:rPr lang="it-IT" sz="1900" dirty="0"/>
            <a:t> utilizzata la Classificazione internazionale del funzionamento, della disabilità e della salute - International </a:t>
          </a:r>
          <a:r>
            <a:rPr lang="it-IT" sz="1900" dirty="0" err="1"/>
            <a:t>Classification</a:t>
          </a:r>
          <a:r>
            <a:rPr lang="it-IT" sz="1900" dirty="0"/>
            <a:t> of </a:t>
          </a:r>
          <a:r>
            <a:rPr lang="it-IT" sz="1900" dirty="0" err="1"/>
            <a:t>Functioning</a:t>
          </a:r>
          <a:r>
            <a:rPr lang="it-IT" sz="1900" dirty="0"/>
            <a:t>, </a:t>
          </a:r>
          <a:r>
            <a:rPr lang="it-IT" sz="1900" dirty="0" err="1"/>
            <a:t>Disability</a:t>
          </a:r>
          <a:r>
            <a:rPr lang="it-IT" sz="1900" dirty="0"/>
            <a:t> and Health (ICF). L'ICF è applicata congiuntamente alla versione adottata in Italia della Classificazione internazionale delle malattie (ICD) dell'Organizzazione mondiale della sanità e di ogni altra eventuale scala di valutazione disponibile e consolidata nella letteratura scientifica e nella pratica clinica (art.11). </a:t>
          </a:r>
        </a:p>
      </dgm:t>
    </dgm:pt>
    <dgm:pt modelId="{A0BDB626-1E72-4D86-9CD9-96ACDE1939DE}" type="parTrans" cxnId="{064CB49A-7904-4D18-949B-739AD3F78897}">
      <dgm:prSet/>
      <dgm:spPr/>
      <dgm:t>
        <a:bodyPr/>
        <a:lstStyle/>
        <a:p>
          <a:endParaRPr lang="it-IT"/>
        </a:p>
      </dgm:t>
    </dgm:pt>
    <dgm:pt modelId="{02735A43-6426-4812-91DC-1FDA31E54F32}" type="sibTrans" cxnId="{064CB49A-7904-4D18-949B-739AD3F78897}">
      <dgm:prSet/>
      <dgm:spPr/>
      <dgm:t>
        <a:bodyPr/>
        <a:lstStyle/>
        <a:p>
          <a:endParaRPr lang="it-IT"/>
        </a:p>
      </dgm:t>
    </dgm:pt>
    <dgm:pt modelId="{E86773B8-CA38-4638-862E-2DBF5BA1331F}" type="pres">
      <dgm:prSet presAssocID="{AB703B0B-4E9C-42DB-8932-5DB3B6451A12}" presName="linear" presStyleCnt="0">
        <dgm:presLayoutVars>
          <dgm:dir/>
          <dgm:resizeHandles val="exact"/>
        </dgm:presLayoutVars>
      </dgm:prSet>
      <dgm:spPr/>
      <dgm:t>
        <a:bodyPr/>
        <a:lstStyle/>
        <a:p>
          <a:endParaRPr lang="it-IT"/>
        </a:p>
      </dgm:t>
    </dgm:pt>
    <dgm:pt modelId="{6037883D-B807-4C7F-ABF8-4C35EC4378D9}" type="pres">
      <dgm:prSet presAssocID="{621F4C76-645A-48C3-92D2-443E0392B85F}" presName="comp" presStyleCnt="0"/>
      <dgm:spPr/>
    </dgm:pt>
    <dgm:pt modelId="{F0414E50-B2E1-477F-88F6-B3C002C4D9CF}" type="pres">
      <dgm:prSet presAssocID="{621F4C76-645A-48C3-92D2-443E0392B85F}" presName="box" presStyleLbl="node1" presStyleIdx="0" presStyleCnt="2"/>
      <dgm:spPr/>
      <dgm:t>
        <a:bodyPr/>
        <a:lstStyle/>
        <a:p>
          <a:endParaRPr lang="it-IT"/>
        </a:p>
      </dgm:t>
    </dgm:pt>
    <dgm:pt modelId="{1E5C3D4E-E433-4DCE-8EA8-969796CB13CC}" type="pres">
      <dgm:prSet presAssocID="{621F4C76-645A-48C3-92D2-443E0392B85F}" presName="img" presStyleLbl="fgImgPlace1" presStyleIdx="0" presStyleCnt="2"/>
      <dgm:spPr/>
    </dgm:pt>
    <dgm:pt modelId="{16293562-1877-42A3-8D54-D5D074EFBA09}" type="pres">
      <dgm:prSet presAssocID="{621F4C76-645A-48C3-92D2-443E0392B85F}" presName="text" presStyleLbl="node1" presStyleIdx="0" presStyleCnt="2">
        <dgm:presLayoutVars>
          <dgm:bulletEnabled val="1"/>
        </dgm:presLayoutVars>
      </dgm:prSet>
      <dgm:spPr/>
      <dgm:t>
        <a:bodyPr/>
        <a:lstStyle/>
        <a:p>
          <a:endParaRPr lang="it-IT"/>
        </a:p>
      </dgm:t>
    </dgm:pt>
    <dgm:pt modelId="{504BA7C0-520E-44C8-89DE-421986169CCB}" type="pres">
      <dgm:prSet presAssocID="{3390FC14-FED7-4E10-9034-D8B4E0D65A9D}" presName="spacer" presStyleCnt="0"/>
      <dgm:spPr/>
    </dgm:pt>
    <dgm:pt modelId="{6329411F-B80B-4C91-A392-8FB7195A17CA}" type="pres">
      <dgm:prSet presAssocID="{0EAB6CD4-612D-4E49-8B13-1AA704485B09}" presName="comp" presStyleCnt="0"/>
      <dgm:spPr/>
    </dgm:pt>
    <dgm:pt modelId="{5833990C-0D87-4AB8-B017-9812207F4B2D}" type="pres">
      <dgm:prSet presAssocID="{0EAB6CD4-612D-4E49-8B13-1AA704485B09}" presName="box" presStyleLbl="node1" presStyleIdx="1" presStyleCnt="2" custLinFactNeighborX="-697"/>
      <dgm:spPr/>
      <dgm:t>
        <a:bodyPr/>
        <a:lstStyle/>
        <a:p>
          <a:endParaRPr lang="it-IT"/>
        </a:p>
      </dgm:t>
    </dgm:pt>
    <dgm:pt modelId="{7A522A06-494D-4BDD-8717-DCBC965DEDE8}" type="pres">
      <dgm:prSet presAssocID="{0EAB6CD4-612D-4E49-8B13-1AA704485B09}" presName="img" presStyleLbl="fgImgPlace1" presStyleIdx="1" presStyleCnt="2"/>
      <dgm:spPr/>
    </dgm:pt>
    <dgm:pt modelId="{EE852FB3-D5FB-4844-83C8-0015E6036103}" type="pres">
      <dgm:prSet presAssocID="{0EAB6CD4-612D-4E49-8B13-1AA704485B09}" presName="text" presStyleLbl="node1" presStyleIdx="1" presStyleCnt="2">
        <dgm:presLayoutVars>
          <dgm:bulletEnabled val="1"/>
        </dgm:presLayoutVars>
      </dgm:prSet>
      <dgm:spPr/>
      <dgm:t>
        <a:bodyPr/>
        <a:lstStyle/>
        <a:p>
          <a:endParaRPr lang="it-IT"/>
        </a:p>
      </dgm:t>
    </dgm:pt>
  </dgm:ptLst>
  <dgm:cxnLst>
    <dgm:cxn modelId="{A24E3BD6-7D57-4B62-AACA-7BBE003B0ECB}" srcId="{AB703B0B-4E9C-42DB-8932-5DB3B6451A12}" destId="{621F4C76-645A-48C3-92D2-443E0392B85F}" srcOrd="0" destOrd="0" parTransId="{91298977-6454-4FBC-9F24-C3F9EEF439E7}" sibTransId="{3390FC14-FED7-4E10-9034-D8B4E0D65A9D}"/>
    <dgm:cxn modelId="{7C1066F6-DFE6-47E6-8DA7-2B3B4150AB81}" type="presOf" srcId="{0EAB6CD4-612D-4E49-8B13-1AA704485B09}" destId="{EE852FB3-D5FB-4844-83C8-0015E6036103}" srcOrd="1" destOrd="0" presId="urn:microsoft.com/office/officeart/2005/8/layout/vList4"/>
    <dgm:cxn modelId="{407E34F6-15E5-43AE-9FD7-F04A2A51F20F}" type="presOf" srcId="{AB703B0B-4E9C-42DB-8932-5DB3B6451A12}" destId="{E86773B8-CA38-4638-862E-2DBF5BA1331F}" srcOrd="0" destOrd="0" presId="urn:microsoft.com/office/officeart/2005/8/layout/vList4"/>
    <dgm:cxn modelId="{32928CB3-0C0B-4E4C-B330-FCCF8E58754A}" type="presOf" srcId="{621F4C76-645A-48C3-92D2-443E0392B85F}" destId="{F0414E50-B2E1-477F-88F6-B3C002C4D9CF}" srcOrd="0" destOrd="0" presId="urn:microsoft.com/office/officeart/2005/8/layout/vList4"/>
    <dgm:cxn modelId="{8975111D-677B-42C9-9F58-A3108C169B28}" type="presOf" srcId="{0EAB6CD4-612D-4E49-8B13-1AA704485B09}" destId="{5833990C-0D87-4AB8-B017-9812207F4B2D}" srcOrd="0" destOrd="0" presId="urn:microsoft.com/office/officeart/2005/8/layout/vList4"/>
    <dgm:cxn modelId="{69A41CF9-BB5B-4A01-AF34-2DC2BAA5090D}" type="presOf" srcId="{621F4C76-645A-48C3-92D2-443E0392B85F}" destId="{16293562-1877-42A3-8D54-D5D074EFBA09}" srcOrd="1" destOrd="0" presId="urn:microsoft.com/office/officeart/2005/8/layout/vList4"/>
    <dgm:cxn modelId="{064CB49A-7904-4D18-949B-739AD3F78897}" srcId="{AB703B0B-4E9C-42DB-8932-5DB3B6451A12}" destId="{0EAB6CD4-612D-4E49-8B13-1AA704485B09}" srcOrd="1" destOrd="0" parTransId="{A0BDB626-1E72-4D86-9CD9-96ACDE1939DE}" sibTransId="{02735A43-6426-4812-91DC-1FDA31E54F32}"/>
    <dgm:cxn modelId="{4B6FBE86-551F-4F1A-ACF1-BB87EA6D55BB}" type="presParOf" srcId="{E86773B8-CA38-4638-862E-2DBF5BA1331F}" destId="{6037883D-B807-4C7F-ABF8-4C35EC4378D9}" srcOrd="0" destOrd="0" presId="urn:microsoft.com/office/officeart/2005/8/layout/vList4"/>
    <dgm:cxn modelId="{75099C2E-3361-4A46-8D19-09D1476B8D01}" type="presParOf" srcId="{6037883D-B807-4C7F-ABF8-4C35EC4378D9}" destId="{F0414E50-B2E1-477F-88F6-B3C002C4D9CF}" srcOrd="0" destOrd="0" presId="urn:microsoft.com/office/officeart/2005/8/layout/vList4"/>
    <dgm:cxn modelId="{7FB99E00-87A0-42DD-AE4A-EE3AC2F166FF}" type="presParOf" srcId="{6037883D-B807-4C7F-ABF8-4C35EC4378D9}" destId="{1E5C3D4E-E433-4DCE-8EA8-969796CB13CC}" srcOrd="1" destOrd="0" presId="urn:microsoft.com/office/officeart/2005/8/layout/vList4"/>
    <dgm:cxn modelId="{46BAF39B-96D2-4013-86C2-C480BF1A9364}" type="presParOf" srcId="{6037883D-B807-4C7F-ABF8-4C35EC4378D9}" destId="{16293562-1877-42A3-8D54-D5D074EFBA09}" srcOrd="2" destOrd="0" presId="urn:microsoft.com/office/officeart/2005/8/layout/vList4"/>
    <dgm:cxn modelId="{BD0BA5AF-9FFE-411F-B323-838DA602271F}" type="presParOf" srcId="{E86773B8-CA38-4638-862E-2DBF5BA1331F}" destId="{504BA7C0-520E-44C8-89DE-421986169CCB}" srcOrd="1" destOrd="0" presId="urn:microsoft.com/office/officeart/2005/8/layout/vList4"/>
    <dgm:cxn modelId="{96175BEA-8440-431A-914A-A5AD351A48EE}" type="presParOf" srcId="{E86773B8-CA38-4638-862E-2DBF5BA1331F}" destId="{6329411F-B80B-4C91-A392-8FB7195A17CA}" srcOrd="2" destOrd="0" presId="urn:microsoft.com/office/officeart/2005/8/layout/vList4"/>
    <dgm:cxn modelId="{88BED95C-AD62-40DE-84FA-892D70A666E2}" type="presParOf" srcId="{6329411F-B80B-4C91-A392-8FB7195A17CA}" destId="{5833990C-0D87-4AB8-B017-9812207F4B2D}" srcOrd="0" destOrd="0" presId="urn:microsoft.com/office/officeart/2005/8/layout/vList4"/>
    <dgm:cxn modelId="{327A660B-9A54-4CB5-A88F-5282BB7C664F}" type="presParOf" srcId="{6329411F-B80B-4C91-A392-8FB7195A17CA}" destId="{7A522A06-494D-4BDD-8717-DCBC965DEDE8}" srcOrd="1" destOrd="0" presId="urn:microsoft.com/office/officeart/2005/8/layout/vList4"/>
    <dgm:cxn modelId="{A2D7CC9B-E478-4D17-B57C-5252F24728CA}" type="presParOf" srcId="{6329411F-B80B-4C91-A392-8FB7195A17CA}" destId="{EE852FB3-D5FB-4844-83C8-0015E6036103}"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12E2D02-32B8-446E-B9A2-9EF6032655F6}" type="doc">
      <dgm:prSet loTypeId="urn:microsoft.com/office/officeart/2008/layout/PictureAccentList" loCatId="list" qsTypeId="urn:microsoft.com/office/officeart/2005/8/quickstyle/simple3" qsCatId="simple" csTypeId="urn:microsoft.com/office/officeart/2005/8/colors/accent1_2" csCatId="accent1" phldr="1"/>
      <dgm:spPr/>
      <dgm:t>
        <a:bodyPr/>
        <a:lstStyle/>
        <a:p>
          <a:endParaRPr lang="it-IT"/>
        </a:p>
      </dgm:t>
    </dgm:pt>
    <dgm:pt modelId="{26108796-9B64-4C28-BCAA-1E0CE8B47064}">
      <dgm:prSet phldrT="[Testo]" custT="1"/>
      <dgm:spPr>
        <a:solidFill>
          <a:schemeClr val="accent1">
            <a:lumMod val="60000"/>
            <a:lumOff val="40000"/>
          </a:schemeClr>
        </a:solidFill>
      </dgm:spPr>
      <dgm:t>
        <a:bodyPr/>
        <a:lstStyle/>
        <a:p>
          <a:r>
            <a:rPr lang="it-IT" sz="3200" b="1" dirty="0"/>
            <a:t>VALUTAZIONE DI BASE INPS E OBBLIGHI DI INFORMAZIONE</a:t>
          </a:r>
        </a:p>
      </dgm:t>
    </dgm:pt>
    <dgm:pt modelId="{271CD8BE-F6C1-4D12-9E6E-5CEC14CCCD4F}" type="parTrans" cxnId="{8D2346FC-1A05-458A-B6BD-4C5135C66BCE}">
      <dgm:prSet/>
      <dgm:spPr/>
      <dgm:t>
        <a:bodyPr/>
        <a:lstStyle/>
        <a:p>
          <a:endParaRPr lang="it-IT"/>
        </a:p>
      </dgm:t>
    </dgm:pt>
    <dgm:pt modelId="{90559E40-2F77-4EEA-AF07-B2B92C576970}" type="sibTrans" cxnId="{8D2346FC-1A05-458A-B6BD-4C5135C66BCE}">
      <dgm:prSet/>
      <dgm:spPr/>
      <dgm:t>
        <a:bodyPr/>
        <a:lstStyle/>
        <a:p>
          <a:endParaRPr lang="it-IT"/>
        </a:p>
      </dgm:t>
    </dgm:pt>
    <dgm:pt modelId="{7113ED94-F4EA-4ACE-927F-81208BC57188}">
      <dgm:prSet phldrT="[Testo]"/>
      <dgm:spPr/>
      <dgm:t>
        <a:bodyPr/>
        <a:lstStyle/>
        <a:p>
          <a:r>
            <a:rPr lang="it-IT"/>
            <a:t>Il certificato che riconosce la condizione di disabilità, di cui all’art. 6, comma 7, sostituisce a tutti gli effetti le relative certificazioni assumendo valore polifunzionale. La trasmissione del certificato nell'interesse della persona integra la presentazione dell'istanza ai fini del conseguimento di prestazioni sociali, socioassistenziali e sociosanitarie (art.13). </a:t>
          </a:r>
          <a:endParaRPr lang="it-IT" dirty="0"/>
        </a:p>
      </dgm:t>
    </dgm:pt>
    <dgm:pt modelId="{8BCD7EA6-C335-4684-AE10-592946271617}" type="parTrans" cxnId="{D6E3D5C0-7414-498B-892C-1554E5030B90}">
      <dgm:prSet/>
      <dgm:spPr/>
      <dgm:t>
        <a:bodyPr/>
        <a:lstStyle/>
        <a:p>
          <a:endParaRPr lang="it-IT"/>
        </a:p>
      </dgm:t>
    </dgm:pt>
    <dgm:pt modelId="{E794F24B-3485-4E44-878F-1E8BC80C81B7}" type="sibTrans" cxnId="{D6E3D5C0-7414-498B-892C-1554E5030B90}">
      <dgm:prSet/>
      <dgm:spPr/>
      <dgm:t>
        <a:bodyPr/>
        <a:lstStyle/>
        <a:p>
          <a:endParaRPr lang="it-IT"/>
        </a:p>
      </dgm:t>
    </dgm:pt>
    <dgm:pt modelId="{A544B20B-73A5-4AF7-9F99-D1D882EA7F14}">
      <dgm:prSet phldrT="[Testo]"/>
      <dgm:spPr/>
      <dgm:t>
        <a:bodyPr/>
        <a:lstStyle/>
        <a:p>
          <a:r>
            <a:rPr lang="it-IT"/>
            <a:t>L’INPS, secondo quanto previsto dall’art.6, determina le modalità con cui garantire la tempestiva erogazione delle provvidenze economiche conseguenti alla valutazione di base; provvede altresì a garantire l’interoperabilità, anche tramite FSE, delle proprie banche dati (art.16).</a:t>
          </a:r>
          <a:endParaRPr lang="it-IT" dirty="0"/>
        </a:p>
      </dgm:t>
    </dgm:pt>
    <dgm:pt modelId="{A7419FEB-74A8-48C4-BD8F-2BDEB8F56494}" type="parTrans" cxnId="{4860AEA9-530B-4536-B362-1A03724866D0}">
      <dgm:prSet/>
      <dgm:spPr/>
      <dgm:t>
        <a:bodyPr/>
        <a:lstStyle/>
        <a:p>
          <a:endParaRPr lang="it-IT"/>
        </a:p>
      </dgm:t>
    </dgm:pt>
    <dgm:pt modelId="{419E2892-268C-4E12-8A37-9DD2B80FFD11}" type="sibTrans" cxnId="{4860AEA9-530B-4536-B362-1A03724866D0}">
      <dgm:prSet/>
      <dgm:spPr/>
      <dgm:t>
        <a:bodyPr/>
        <a:lstStyle/>
        <a:p>
          <a:endParaRPr lang="it-IT"/>
        </a:p>
      </dgm:t>
    </dgm:pt>
    <dgm:pt modelId="{5021D243-3BF6-4652-BF75-CEB50F0D7875}" type="pres">
      <dgm:prSet presAssocID="{712E2D02-32B8-446E-B9A2-9EF6032655F6}" presName="layout" presStyleCnt="0">
        <dgm:presLayoutVars>
          <dgm:chMax/>
          <dgm:chPref/>
          <dgm:dir/>
          <dgm:animOne val="branch"/>
          <dgm:animLvl val="lvl"/>
          <dgm:resizeHandles/>
        </dgm:presLayoutVars>
      </dgm:prSet>
      <dgm:spPr/>
      <dgm:t>
        <a:bodyPr/>
        <a:lstStyle/>
        <a:p>
          <a:endParaRPr lang="it-IT"/>
        </a:p>
      </dgm:t>
    </dgm:pt>
    <dgm:pt modelId="{1A8787A2-516B-497A-A4C9-0917FE2C6273}" type="pres">
      <dgm:prSet presAssocID="{26108796-9B64-4C28-BCAA-1E0CE8B47064}" presName="root" presStyleCnt="0">
        <dgm:presLayoutVars>
          <dgm:chMax/>
          <dgm:chPref val="4"/>
        </dgm:presLayoutVars>
      </dgm:prSet>
      <dgm:spPr/>
    </dgm:pt>
    <dgm:pt modelId="{5CB74896-CB5F-4E89-AC54-46CADE30912C}" type="pres">
      <dgm:prSet presAssocID="{26108796-9B64-4C28-BCAA-1E0CE8B47064}" presName="rootComposite" presStyleCnt="0">
        <dgm:presLayoutVars/>
      </dgm:prSet>
      <dgm:spPr/>
    </dgm:pt>
    <dgm:pt modelId="{72F66091-127D-48A8-BB64-03B8C21A9F74}" type="pres">
      <dgm:prSet presAssocID="{26108796-9B64-4C28-BCAA-1E0CE8B47064}" presName="rootText" presStyleLbl="node0" presStyleIdx="0" presStyleCnt="1">
        <dgm:presLayoutVars>
          <dgm:chMax/>
          <dgm:chPref val="4"/>
        </dgm:presLayoutVars>
      </dgm:prSet>
      <dgm:spPr/>
      <dgm:t>
        <a:bodyPr/>
        <a:lstStyle/>
        <a:p>
          <a:endParaRPr lang="it-IT"/>
        </a:p>
      </dgm:t>
    </dgm:pt>
    <dgm:pt modelId="{566132F1-FB43-46E0-831C-16000B96B542}" type="pres">
      <dgm:prSet presAssocID="{26108796-9B64-4C28-BCAA-1E0CE8B47064}" presName="childShape" presStyleCnt="0">
        <dgm:presLayoutVars>
          <dgm:chMax val="0"/>
          <dgm:chPref val="0"/>
        </dgm:presLayoutVars>
      </dgm:prSet>
      <dgm:spPr/>
    </dgm:pt>
    <dgm:pt modelId="{59D50464-F2DF-421A-81BD-45B92C998A5C}" type="pres">
      <dgm:prSet presAssocID="{7113ED94-F4EA-4ACE-927F-81208BC57188}" presName="childComposite" presStyleCnt="0">
        <dgm:presLayoutVars>
          <dgm:chMax val="0"/>
          <dgm:chPref val="0"/>
        </dgm:presLayoutVars>
      </dgm:prSet>
      <dgm:spPr/>
    </dgm:pt>
    <dgm:pt modelId="{673E30AF-2334-422E-A972-8E4E40DA44E3}" type="pres">
      <dgm:prSet presAssocID="{7113ED94-F4EA-4ACE-927F-81208BC57188}" presName="Image" presStyleLbl="node1" presStyleIdx="0" presStyleCnt="2"/>
      <dgm:spPr/>
    </dgm:pt>
    <dgm:pt modelId="{193BDD63-4AD4-4A8A-8535-1F3AE1472B27}" type="pres">
      <dgm:prSet presAssocID="{7113ED94-F4EA-4ACE-927F-81208BC57188}" presName="childText" presStyleLbl="lnNode1" presStyleIdx="0" presStyleCnt="2">
        <dgm:presLayoutVars>
          <dgm:chMax val="0"/>
          <dgm:chPref val="0"/>
          <dgm:bulletEnabled val="1"/>
        </dgm:presLayoutVars>
      </dgm:prSet>
      <dgm:spPr/>
      <dgm:t>
        <a:bodyPr/>
        <a:lstStyle/>
        <a:p>
          <a:endParaRPr lang="it-IT"/>
        </a:p>
      </dgm:t>
    </dgm:pt>
    <dgm:pt modelId="{0B6B94B7-49DB-42F0-B5EB-E2D850988DF1}" type="pres">
      <dgm:prSet presAssocID="{A544B20B-73A5-4AF7-9F99-D1D882EA7F14}" presName="childComposite" presStyleCnt="0">
        <dgm:presLayoutVars>
          <dgm:chMax val="0"/>
          <dgm:chPref val="0"/>
        </dgm:presLayoutVars>
      </dgm:prSet>
      <dgm:spPr/>
    </dgm:pt>
    <dgm:pt modelId="{E830EFE1-D1F8-4539-A7CC-8AF3AE3DBB20}" type="pres">
      <dgm:prSet presAssocID="{A544B20B-73A5-4AF7-9F99-D1D882EA7F14}" presName="Image" presStyleLbl="node1" presStyleIdx="1" presStyleCnt="2"/>
      <dgm:spPr/>
    </dgm:pt>
    <dgm:pt modelId="{EBC40BB1-5B4A-49D5-B183-B0F033506DC0}" type="pres">
      <dgm:prSet presAssocID="{A544B20B-73A5-4AF7-9F99-D1D882EA7F14}" presName="childText" presStyleLbl="lnNode1" presStyleIdx="1" presStyleCnt="2">
        <dgm:presLayoutVars>
          <dgm:chMax val="0"/>
          <dgm:chPref val="0"/>
          <dgm:bulletEnabled val="1"/>
        </dgm:presLayoutVars>
      </dgm:prSet>
      <dgm:spPr/>
      <dgm:t>
        <a:bodyPr/>
        <a:lstStyle/>
        <a:p>
          <a:endParaRPr lang="it-IT"/>
        </a:p>
      </dgm:t>
    </dgm:pt>
  </dgm:ptLst>
  <dgm:cxnLst>
    <dgm:cxn modelId="{30B4AD63-F3B6-46DD-9536-2B1A8C1ACF64}" type="presOf" srcId="{A544B20B-73A5-4AF7-9F99-D1D882EA7F14}" destId="{EBC40BB1-5B4A-49D5-B183-B0F033506DC0}" srcOrd="0" destOrd="0" presId="urn:microsoft.com/office/officeart/2008/layout/PictureAccentList"/>
    <dgm:cxn modelId="{4860AEA9-530B-4536-B362-1A03724866D0}" srcId="{26108796-9B64-4C28-BCAA-1E0CE8B47064}" destId="{A544B20B-73A5-4AF7-9F99-D1D882EA7F14}" srcOrd="1" destOrd="0" parTransId="{A7419FEB-74A8-48C4-BD8F-2BDEB8F56494}" sibTransId="{419E2892-268C-4E12-8A37-9DD2B80FFD11}"/>
    <dgm:cxn modelId="{8D2346FC-1A05-458A-B6BD-4C5135C66BCE}" srcId="{712E2D02-32B8-446E-B9A2-9EF6032655F6}" destId="{26108796-9B64-4C28-BCAA-1E0CE8B47064}" srcOrd="0" destOrd="0" parTransId="{271CD8BE-F6C1-4D12-9E6E-5CEC14CCCD4F}" sibTransId="{90559E40-2F77-4EEA-AF07-B2B92C576970}"/>
    <dgm:cxn modelId="{13B1DD03-7F0D-49D8-A057-100AE04D3F0C}" type="presOf" srcId="{7113ED94-F4EA-4ACE-927F-81208BC57188}" destId="{193BDD63-4AD4-4A8A-8535-1F3AE1472B27}" srcOrd="0" destOrd="0" presId="urn:microsoft.com/office/officeart/2008/layout/PictureAccentList"/>
    <dgm:cxn modelId="{E4E6CEE6-3743-44C4-A3DC-2F75C1750F42}" type="presOf" srcId="{712E2D02-32B8-446E-B9A2-9EF6032655F6}" destId="{5021D243-3BF6-4652-BF75-CEB50F0D7875}" srcOrd="0" destOrd="0" presId="urn:microsoft.com/office/officeart/2008/layout/PictureAccentList"/>
    <dgm:cxn modelId="{D6E3D5C0-7414-498B-892C-1554E5030B90}" srcId="{26108796-9B64-4C28-BCAA-1E0CE8B47064}" destId="{7113ED94-F4EA-4ACE-927F-81208BC57188}" srcOrd="0" destOrd="0" parTransId="{8BCD7EA6-C335-4684-AE10-592946271617}" sibTransId="{E794F24B-3485-4E44-878F-1E8BC80C81B7}"/>
    <dgm:cxn modelId="{59853F84-9BAC-4222-B7ED-2F788F4BDFC2}" type="presOf" srcId="{26108796-9B64-4C28-BCAA-1E0CE8B47064}" destId="{72F66091-127D-48A8-BB64-03B8C21A9F74}" srcOrd="0" destOrd="0" presId="urn:microsoft.com/office/officeart/2008/layout/PictureAccentList"/>
    <dgm:cxn modelId="{CD8BA2E1-61B9-46E8-9B68-4332F6081C29}" type="presParOf" srcId="{5021D243-3BF6-4652-BF75-CEB50F0D7875}" destId="{1A8787A2-516B-497A-A4C9-0917FE2C6273}" srcOrd="0" destOrd="0" presId="urn:microsoft.com/office/officeart/2008/layout/PictureAccentList"/>
    <dgm:cxn modelId="{E116A53C-AC58-4632-ACA2-3F6A98D41279}" type="presParOf" srcId="{1A8787A2-516B-497A-A4C9-0917FE2C6273}" destId="{5CB74896-CB5F-4E89-AC54-46CADE30912C}" srcOrd="0" destOrd="0" presId="urn:microsoft.com/office/officeart/2008/layout/PictureAccentList"/>
    <dgm:cxn modelId="{DF147BC6-30F9-4288-8A23-1D4C3A03EC47}" type="presParOf" srcId="{5CB74896-CB5F-4E89-AC54-46CADE30912C}" destId="{72F66091-127D-48A8-BB64-03B8C21A9F74}" srcOrd="0" destOrd="0" presId="urn:microsoft.com/office/officeart/2008/layout/PictureAccentList"/>
    <dgm:cxn modelId="{34B8E345-10B2-4F8C-BB94-4B39C0F60B12}" type="presParOf" srcId="{1A8787A2-516B-497A-A4C9-0917FE2C6273}" destId="{566132F1-FB43-46E0-831C-16000B96B542}" srcOrd="1" destOrd="0" presId="urn:microsoft.com/office/officeart/2008/layout/PictureAccentList"/>
    <dgm:cxn modelId="{C61D614A-19EA-4877-96C6-20597F4C6560}" type="presParOf" srcId="{566132F1-FB43-46E0-831C-16000B96B542}" destId="{59D50464-F2DF-421A-81BD-45B92C998A5C}" srcOrd="0" destOrd="0" presId="urn:microsoft.com/office/officeart/2008/layout/PictureAccentList"/>
    <dgm:cxn modelId="{A458E2EB-DE71-4A4C-90CA-BC71298A51FC}" type="presParOf" srcId="{59D50464-F2DF-421A-81BD-45B92C998A5C}" destId="{673E30AF-2334-422E-A972-8E4E40DA44E3}" srcOrd="0" destOrd="0" presId="urn:microsoft.com/office/officeart/2008/layout/PictureAccentList"/>
    <dgm:cxn modelId="{C9DE64DF-7BC0-41B1-A1BD-7E72B8DD6285}" type="presParOf" srcId="{59D50464-F2DF-421A-81BD-45B92C998A5C}" destId="{193BDD63-4AD4-4A8A-8535-1F3AE1472B27}" srcOrd="1" destOrd="0" presId="urn:microsoft.com/office/officeart/2008/layout/PictureAccentList"/>
    <dgm:cxn modelId="{830CC1C2-6654-47EF-82DE-122ED1FD92E9}" type="presParOf" srcId="{566132F1-FB43-46E0-831C-16000B96B542}" destId="{0B6B94B7-49DB-42F0-B5EB-E2D850988DF1}" srcOrd="1" destOrd="0" presId="urn:microsoft.com/office/officeart/2008/layout/PictureAccentList"/>
    <dgm:cxn modelId="{79CF39A8-D979-44FB-BE08-B4DC2AD4F4D2}" type="presParOf" srcId="{0B6B94B7-49DB-42F0-B5EB-E2D850988DF1}" destId="{E830EFE1-D1F8-4539-A7CC-8AF3AE3DBB20}" srcOrd="0" destOrd="0" presId="urn:microsoft.com/office/officeart/2008/layout/PictureAccentList"/>
    <dgm:cxn modelId="{977F2262-9C38-4858-99D7-311352EC344F}" type="presParOf" srcId="{0B6B94B7-49DB-42F0-B5EB-E2D850988DF1}" destId="{EBC40BB1-5B4A-49D5-B183-B0F033506DC0}" srcOrd="1" destOrd="0" presId="urn:microsoft.com/office/officeart/2008/layout/PictureAccent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F87680-372B-4C49-8F5A-C5511B7C1F98}" type="doc">
      <dgm:prSet loTypeId="urn:microsoft.com/office/officeart/2005/8/layout/vList4" loCatId="list" qsTypeId="urn:microsoft.com/office/officeart/2005/8/quickstyle/simple3" qsCatId="simple" csTypeId="urn:microsoft.com/office/officeart/2005/8/colors/accent1_2" csCatId="accent1" phldr="1"/>
      <dgm:spPr/>
      <dgm:t>
        <a:bodyPr/>
        <a:lstStyle/>
        <a:p>
          <a:endParaRPr lang="it-IT"/>
        </a:p>
      </dgm:t>
    </dgm:pt>
    <dgm:pt modelId="{B04AFE9F-67C8-4D19-A6FE-163FFFF00983}">
      <dgm:prSet phldrT="[Testo]" custT="1"/>
      <dgm:spPr/>
      <dgm:t>
        <a:bodyPr/>
        <a:lstStyle/>
        <a:p>
          <a:pPr>
            <a:buNone/>
          </a:pPr>
          <a:endParaRPr lang="it-IT" sz="1800" dirty="0"/>
        </a:p>
        <a:p>
          <a:pPr>
            <a:buNone/>
          </a:pPr>
          <a:r>
            <a:rPr lang="it-IT" sz="1800" dirty="0"/>
            <a:t>- ambito territoriale sociale, se dotato di personalità giuridica, in cui ricade il comune di residenza della persona con disabilità;</a:t>
          </a:r>
          <a:endParaRPr lang="it-IT" sz="3500" dirty="0"/>
        </a:p>
      </dgm:t>
    </dgm:pt>
    <dgm:pt modelId="{D97F7DD3-CBF0-4292-9EB4-5172F8E21122}" type="parTrans" cxnId="{A5400093-0034-4708-8A3B-8FEB5D65045B}">
      <dgm:prSet/>
      <dgm:spPr/>
      <dgm:t>
        <a:bodyPr/>
        <a:lstStyle/>
        <a:p>
          <a:endParaRPr lang="it-IT"/>
        </a:p>
      </dgm:t>
    </dgm:pt>
    <dgm:pt modelId="{4F559723-B9E6-49B4-B5AC-F9B81257A8BC}" type="sibTrans" cxnId="{A5400093-0034-4708-8A3B-8FEB5D65045B}">
      <dgm:prSet/>
      <dgm:spPr/>
      <dgm:t>
        <a:bodyPr/>
        <a:lstStyle/>
        <a:p>
          <a:endParaRPr lang="it-IT"/>
        </a:p>
      </dgm:t>
    </dgm:pt>
    <dgm:pt modelId="{1D218CB3-0F6F-4BB0-8C62-B3350DE34304}">
      <dgm:prSet phldrT="[Testo]" custT="1"/>
      <dgm:spPr/>
      <dgm:t>
        <a:bodyPr/>
        <a:lstStyle/>
        <a:p>
          <a:pPr>
            <a:buFontTx/>
            <a:buChar char="-"/>
          </a:pPr>
          <a:r>
            <a:rPr lang="it-IT" sz="1800" dirty="0"/>
            <a:t>altro ente individuato con legge regionale, quale titolare del relativo procedimento;</a:t>
          </a:r>
        </a:p>
      </dgm:t>
    </dgm:pt>
    <dgm:pt modelId="{3CBA250D-1A15-4190-925A-B3613385BDAD}" type="parTrans" cxnId="{81149A15-DF05-4F2A-B4A6-E4C9708D8616}">
      <dgm:prSet/>
      <dgm:spPr/>
      <dgm:t>
        <a:bodyPr/>
        <a:lstStyle/>
        <a:p>
          <a:endParaRPr lang="it-IT"/>
        </a:p>
      </dgm:t>
    </dgm:pt>
    <dgm:pt modelId="{3AA7A6BD-9672-4BB4-A612-FC164291433C}" type="sibTrans" cxnId="{81149A15-DF05-4F2A-B4A6-E4C9708D8616}">
      <dgm:prSet/>
      <dgm:spPr/>
      <dgm:t>
        <a:bodyPr/>
        <a:lstStyle/>
        <a:p>
          <a:endParaRPr lang="it-IT"/>
        </a:p>
      </dgm:t>
    </dgm:pt>
    <dgm:pt modelId="{058586A8-E21B-4A69-91A0-35EC054918D7}">
      <dgm:prSet phldrT="[Testo]" custT="1"/>
      <dgm:spPr/>
      <dgm:t>
        <a:bodyPr/>
        <a:lstStyle/>
        <a:p>
          <a:pPr>
            <a:buFontTx/>
            <a:buChar char="-"/>
          </a:pPr>
          <a:r>
            <a:rPr lang="it-IT" sz="1800" dirty="0"/>
            <a:t>ulteriori punti di ricezione individuati dalle regioni;</a:t>
          </a:r>
        </a:p>
      </dgm:t>
    </dgm:pt>
    <dgm:pt modelId="{4C6B9FCC-5592-4732-A77D-7E5BE46BE423}" type="parTrans" cxnId="{AEB4215B-E65C-4E2A-AE44-2C90B40325AC}">
      <dgm:prSet/>
      <dgm:spPr/>
      <dgm:t>
        <a:bodyPr/>
        <a:lstStyle/>
        <a:p>
          <a:endParaRPr lang="it-IT"/>
        </a:p>
      </dgm:t>
    </dgm:pt>
    <dgm:pt modelId="{F28936A9-3CA6-40E3-BD88-E97B5DCDF0FC}" type="sibTrans" cxnId="{AEB4215B-E65C-4E2A-AE44-2C90B40325AC}">
      <dgm:prSet/>
      <dgm:spPr/>
      <dgm:t>
        <a:bodyPr/>
        <a:lstStyle/>
        <a:p>
          <a:endParaRPr lang="it-IT"/>
        </a:p>
      </dgm:t>
    </dgm:pt>
    <dgm:pt modelId="{23501F6E-0F3E-4C49-B73F-AB8E156B12F5}">
      <dgm:prSet phldrT="[Testo]" custT="1"/>
      <dgm:spPr/>
      <dgm:t>
        <a:bodyPr/>
        <a:lstStyle/>
        <a:p>
          <a:pPr>
            <a:buFontTx/>
            <a:buChar char="-"/>
          </a:pPr>
          <a:r>
            <a:rPr lang="it-IT" sz="1800" dirty="0"/>
            <a:t>per il tramite del comune di residenza o di uno dei punti unici di accesso - PUA - del territorio, individuati dagli enti locali o dalle regioni. </a:t>
          </a:r>
        </a:p>
      </dgm:t>
    </dgm:pt>
    <dgm:pt modelId="{DCFC1B48-2A6E-4185-97B1-0614575B29BB}" type="parTrans" cxnId="{D0AE5889-4347-4F85-95B5-5D94AD37DC0A}">
      <dgm:prSet/>
      <dgm:spPr/>
      <dgm:t>
        <a:bodyPr/>
        <a:lstStyle/>
        <a:p>
          <a:endParaRPr lang="it-IT"/>
        </a:p>
      </dgm:t>
    </dgm:pt>
    <dgm:pt modelId="{3943225C-9003-4873-AA29-0D24F726FF7F}" type="sibTrans" cxnId="{D0AE5889-4347-4F85-95B5-5D94AD37DC0A}">
      <dgm:prSet/>
      <dgm:spPr/>
      <dgm:t>
        <a:bodyPr/>
        <a:lstStyle/>
        <a:p>
          <a:endParaRPr lang="it-IT"/>
        </a:p>
      </dgm:t>
    </dgm:pt>
    <dgm:pt modelId="{FC7965BF-6B15-46AC-BF4B-A1CD4510FAF5}" type="pres">
      <dgm:prSet presAssocID="{8BF87680-372B-4C49-8F5A-C5511B7C1F98}" presName="linear" presStyleCnt="0">
        <dgm:presLayoutVars>
          <dgm:dir/>
          <dgm:resizeHandles val="exact"/>
        </dgm:presLayoutVars>
      </dgm:prSet>
      <dgm:spPr/>
      <dgm:t>
        <a:bodyPr/>
        <a:lstStyle/>
        <a:p>
          <a:endParaRPr lang="it-IT"/>
        </a:p>
      </dgm:t>
    </dgm:pt>
    <dgm:pt modelId="{B05C0B35-D3F7-4733-9606-A07E2AC174B8}" type="pres">
      <dgm:prSet presAssocID="{B04AFE9F-67C8-4D19-A6FE-163FFFF00983}" presName="comp" presStyleCnt="0"/>
      <dgm:spPr/>
    </dgm:pt>
    <dgm:pt modelId="{AA7DAD38-AB05-461A-8345-E4B8F26BB075}" type="pres">
      <dgm:prSet presAssocID="{B04AFE9F-67C8-4D19-A6FE-163FFFF00983}" presName="box" presStyleLbl="node1" presStyleIdx="0" presStyleCnt="1" custLinFactNeighborX="434"/>
      <dgm:spPr/>
      <dgm:t>
        <a:bodyPr/>
        <a:lstStyle/>
        <a:p>
          <a:endParaRPr lang="it-IT"/>
        </a:p>
      </dgm:t>
    </dgm:pt>
    <dgm:pt modelId="{CBE7587C-2856-42ED-8DDA-06397868E85B}" type="pres">
      <dgm:prSet presAssocID="{B04AFE9F-67C8-4D19-A6FE-163FFFF00983}" presName="img" presStyleLbl="fgImgPlace1" presStyleIdx="0" presStyleCnt="1"/>
      <dgm:spPr/>
    </dgm:pt>
    <dgm:pt modelId="{76326D8F-D296-4031-BA27-A452A29BA8DE}" type="pres">
      <dgm:prSet presAssocID="{B04AFE9F-67C8-4D19-A6FE-163FFFF00983}" presName="text" presStyleLbl="node1" presStyleIdx="0" presStyleCnt="1">
        <dgm:presLayoutVars>
          <dgm:bulletEnabled val="1"/>
        </dgm:presLayoutVars>
      </dgm:prSet>
      <dgm:spPr/>
      <dgm:t>
        <a:bodyPr/>
        <a:lstStyle/>
        <a:p>
          <a:endParaRPr lang="it-IT"/>
        </a:p>
      </dgm:t>
    </dgm:pt>
  </dgm:ptLst>
  <dgm:cxnLst>
    <dgm:cxn modelId="{D5CF29E9-6435-4F21-9170-31217DB9C8CC}" type="presOf" srcId="{B04AFE9F-67C8-4D19-A6FE-163FFFF00983}" destId="{AA7DAD38-AB05-461A-8345-E4B8F26BB075}" srcOrd="0" destOrd="0" presId="urn:microsoft.com/office/officeart/2005/8/layout/vList4"/>
    <dgm:cxn modelId="{3974E2C1-7A4C-480F-ACC1-4991486B7DD9}" type="presOf" srcId="{1D218CB3-0F6F-4BB0-8C62-B3350DE34304}" destId="{76326D8F-D296-4031-BA27-A452A29BA8DE}" srcOrd="1" destOrd="1" presId="urn:microsoft.com/office/officeart/2005/8/layout/vList4"/>
    <dgm:cxn modelId="{82A291AD-B6C3-4925-A402-083EAAA342DF}" type="presOf" srcId="{058586A8-E21B-4A69-91A0-35EC054918D7}" destId="{76326D8F-D296-4031-BA27-A452A29BA8DE}" srcOrd="1" destOrd="2" presId="urn:microsoft.com/office/officeart/2005/8/layout/vList4"/>
    <dgm:cxn modelId="{81149A15-DF05-4F2A-B4A6-E4C9708D8616}" srcId="{B04AFE9F-67C8-4D19-A6FE-163FFFF00983}" destId="{1D218CB3-0F6F-4BB0-8C62-B3350DE34304}" srcOrd="0" destOrd="0" parTransId="{3CBA250D-1A15-4190-925A-B3613385BDAD}" sibTransId="{3AA7A6BD-9672-4BB4-A612-FC164291433C}"/>
    <dgm:cxn modelId="{76EF7745-A1F6-4427-8801-AF6A4F11168A}" type="presOf" srcId="{B04AFE9F-67C8-4D19-A6FE-163FFFF00983}" destId="{76326D8F-D296-4031-BA27-A452A29BA8DE}" srcOrd="1" destOrd="0" presId="urn:microsoft.com/office/officeart/2005/8/layout/vList4"/>
    <dgm:cxn modelId="{43F96745-338B-4589-98C7-5480E98C5461}" type="presOf" srcId="{23501F6E-0F3E-4C49-B73F-AB8E156B12F5}" destId="{76326D8F-D296-4031-BA27-A452A29BA8DE}" srcOrd="1" destOrd="3" presId="urn:microsoft.com/office/officeart/2005/8/layout/vList4"/>
    <dgm:cxn modelId="{6B702724-B996-4525-9864-99F9A554DF7A}" type="presOf" srcId="{23501F6E-0F3E-4C49-B73F-AB8E156B12F5}" destId="{AA7DAD38-AB05-461A-8345-E4B8F26BB075}" srcOrd="0" destOrd="3" presId="urn:microsoft.com/office/officeart/2005/8/layout/vList4"/>
    <dgm:cxn modelId="{D0AE5889-4347-4F85-95B5-5D94AD37DC0A}" srcId="{B04AFE9F-67C8-4D19-A6FE-163FFFF00983}" destId="{23501F6E-0F3E-4C49-B73F-AB8E156B12F5}" srcOrd="2" destOrd="0" parTransId="{DCFC1B48-2A6E-4185-97B1-0614575B29BB}" sibTransId="{3943225C-9003-4873-AA29-0D24F726FF7F}"/>
    <dgm:cxn modelId="{A5400093-0034-4708-8A3B-8FEB5D65045B}" srcId="{8BF87680-372B-4C49-8F5A-C5511B7C1F98}" destId="{B04AFE9F-67C8-4D19-A6FE-163FFFF00983}" srcOrd="0" destOrd="0" parTransId="{D97F7DD3-CBF0-4292-9EB4-5172F8E21122}" sibTransId="{4F559723-B9E6-49B4-B5AC-F9B81257A8BC}"/>
    <dgm:cxn modelId="{DF80DD17-34E5-4DC4-BF09-E4AFBB638A7A}" type="presOf" srcId="{1D218CB3-0F6F-4BB0-8C62-B3350DE34304}" destId="{AA7DAD38-AB05-461A-8345-E4B8F26BB075}" srcOrd="0" destOrd="1" presId="urn:microsoft.com/office/officeart/2005/8/layout/vList4"/>
    <dgm:cxn modelId="{EFA75E84-ABC5-4D55-9E1A-751994A2F3AC}" type="presOf" srcId="{058586A8-E21B-4A69-91A0-35EC054918D7}" destId="{AA7DAD38-AB05-461A-8345-E4B8F26BB075}" srcOrd="0" destOrd="2" presId="urn:microsoft.com/office/officeart/2005/8/layout/vList4"/>
    <dgm:cxn modelId="{08DE40F7-D4B2-484B-9269-C7D2C372CFF0}" type="presOf" srcId="{8BF87680-372B-4C49-8F5A-C5511B7C1F98}" destId="{FC7965BF-6B15-46AC-BF4B-A1CD4510FAF5}" srcOrd="0" destOrd="0" presId="urn:microsoft.com/office/officeart/2005/8/layout/vList4"/>
    <dgm:cxn modelId="{AEB4215B-E65C-4E2A-AE44-2C90B40325AC}" srcId="{B04AFE9F-67C8-4D19-A6FE-163FFFF00983}" destId="{058586A8-E21B-4A69-91A0-35EC054918D7}" srcOrd="1" destOrd="0" parTransId="{4C6B9FCC-5592-4732-A77D-7E5BE46BE423}" sibTransId="{F28936A9-3CA6-40E3-BD88-E97B5DCDF0FC}"/>
    <dgm:cxn modelId="{12A98F2A-C5AC-4D17-A229-5A572B2E8854}" type="presParOf" srcId="{FC7965BF-6B15-46AC-BF4B-A1CD4510FAF5}" destId="{B05C0B35-D3F7-4733-9606-A07E2AC174B8}" srcOrd="0" destOrd="0" presId="urn:microsoft.com/office/officeart/2005/8/layout/vList4"/>
    <dgm:cxn modelId="{9FCAB488-D8AD-4144-A655-F4794F3972B8}" type="presParOf" srcId="{B05C0B35-D3F7-4733-9606-A07E2AC174B8}" destId="{AA7DAD38-AB05-461A-8345-E4B8F26BB075}" srcOrd="0" destOrd="0" presId="urn:microsoft.com/office/officeart/2005/8/layout/vList4"/>
    <dgm:cxn modelId="{58C43EA0-750C-409E-9300-B89DB9EB11B2}" type="presParOf" srcId="{B05C0B35-D3F7-4733-9606-A07E2AC174B8}" destId="{CBE7587C-2856-42ED-8DDA-06397868E85B}" srcOrd="1" destOrd="0" presId="urn:microsoft.com/office/officeart/2005/8/layout/vList4"/>
    <dgm:cxn modelId="{5D36CD9F-01DA-4C39-8B0A-3E218A0539F3}" type="presParOf" srcId="{B05C0B35-D3F7-4733-9606-A07E2AC174B8}" destId="{76326D8F-D296-4031-BA27-A452A29BA8DE}"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FDDDFB7-1C10-481C-82CF-81204535B29B}"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it-IT"/>
        </a:p>
      </dgm:t>
    </dgm:pt>
    <dgm:pt modelId="{1ABF33F5-4205-4170-B31E-5815CDBFF228}">
      <dgm:prSet custT="1"/>
      <dgm:spPr/>
      <dgm:t>
        <a:bodyPr/>
        <a:lstStyle/>
        <a:p>
          <a:r>
            <a:rPr lang="it-IT" sz="1600" dirty="0">
              <a:solidFill>
                <a:schemeClr val="tx1"/>
              </a:solidFill>
            </a:rPr>
            <a:t>Al fine di riconoscere l’accomodamento ragionevole e predisporre misure idonee per il suo effettivo esercizio, la norma introduce l’art. 5 bis alla legge n. 104/1992. Per effetto delle nuove previsioni, la persona con disabilità, l'esercente la responsabilità genitoriale in caso di minore, il tutore ovvero l'amministratore di sostegno se dotato dei poteri ha la facoltà di richiedere, con apposita istanza scritta, alla pubblica amministrazione, ai concessionari di pubblici servizi e ai soggetti privati l'adozione di un accomodamento ragionevole, anche formulando una proposta, e partecipa al procedimento relativo alla sua individuazione. L'accomodamento ragionevole </a:t>
          </a:r>
          <a:r>
            <a:rPr lang="it-IT" sz="1600" dirty="0" err="1">
              <a:solidFill>
                <a:schemeClr val="tx1"/>
              </a:solidFill>
            </a:rPr>
            <a:t>é</a:t>
          </a:r>
          <a:r>
            <a:rPr lang="it-IT" sz="1600" dirty="0">
              <a:solidFill>
                <a:schemeClr val="tx1"/>
              </a:solidFill>
            </a:rPr>
            <a:t> attivato in via sussidiaria e non sostituisce né limita il diritto al pieno accesso alle prestazioni, ai servizi e ai sostegni riconosciuti dalla legislazione vigente. L'accomodamento ragionevole deve risultare necessario, adeguato, pertinente e appropriato rispetto all'entità della tutela da accordare e alle condizioni di contesto nel caso concreto, nonché compatibile con le risorse effettivamente disponibili allo scopo. </a:t>
          </a:r>
        </a:p>
      </dgm:t>
    </dgm:pt>
    <dgm:pt modelId="{7F999DBC-9C57-4EA4-AA29-5507D41211FC}" type="parTrans" cxnId="{00F2D847-89D3-4443-AA8A-2AB3CE26A8C1}">
      <dgm:prSet/>
      <dgm:spPr/>
      <dgm:t>
        <a:bodyPr/>
        <a:lstStyle/>
        <a:p>
          <a:endParaRPr lang="it-IT"/>
        </a:p>
      </dgm:t>
    </dgm:pt>
    <dgm:pt modelId="{B985C7E5-8336-4C56-BBCA-56052831441A}" type="sibTrans" cxnId="{00F2D847-89D3-4443-AA8A-2AB3CE26A8C1}">
      <dgm:prSet/>
      <dgm:spPr/>
      <dgm:t>
        <a:bodyPr/>
        <a:lstStyle/>
        <a:p>
          <a:endParaRPr lang="it-IT"/>
        </a:p>
      </dgm:t>
    </dgm:pt>
    <dgm:pt modelId="{4D3BAA8B-8E4B-41B0-8F55-BBC0230F1EE0}" type="pres">
      <dgm:prSet presAssocID="{CFDDDFB7-1C10-481C-82CF-81204535B29B}" presName="linearFlow" presStyleCnt="0">
        <dgm:presLayoutVars>
          <dgm:dir/>
          <dgm:resizeHandles val="exact"/>
        </dgm:presLayoutVars>
      </dgm:prSet>
      <dgm:spPr/>
      <dgm:t>
        <a:bodyPr/>
        <a:lstStyle/>
        <a:p>
          <a:endParaRPr lang="it-IT"/>
        </a:p>
      </dgm:t>
    </dgm:pt>
    <dgm:pt modelId="{9EF212EE-3FBA-4A0E-BADD-53FC709476D1}" type="pres">
      <dgm:prSet presAssocID="{1ABF33F5-4205-4170-B31E-5815CDBFF228}" presName="composite" presStyleCnt="0"/>
      <dgm:spPr/>
    </dgm:pt>
    <dgm:pt modelId="{1B14488A-598A-4F10-8FDA-FE785A48E66A}" type="pres">
      <dgm:prSet presAssocID="{1ABF33F5-4205-4170-B31E-5815CDBFF228}" presName="imgShp" presStyleLbl="fgImgPlace1" presStyleIdx="0" presStyleCnt="1" custLinFactNeighborX="-552" custLinFactNeighborY="276"/>
      <dgm:spPr/>
    </dgm:pt>
    <dgm:pt modelId="{9D2B3C7C-5324-44A6-8D78-E1531FBFE1A7}" type="pres">
      <dgm:prSet presAssocID="{1ABF33F5-4205-4170-B31E-5815CDBFF228}" presName="txShp" presStyleLbl="node1" presStyleIdx="0" presStyleCnt="1">
        <dgm:presLayoutVars>
          <dgm:bulletEnabled val="1"/>
        </dgm:presLayoutVars>
      </dgm:prSet>
      <dgm:spPr/>
      <dgm:t>
        <a:bodyPr/>
        <a:lstStyle/>
        <a:p>
          <a:endParaRPr lang="it-IT"/>
        </a:p>
      </dgm:t>
    </dgm:pt>
  </dgm:ptLst>
  <dgm:cxnLst>
    <dgm:cxn modelId="{42C43C05-DFE8-4746-99D9-AC90BF94CDA0}" type="presOf" srcId="{1ABF33F5-4205-4170-B31E-5815CDBFF228}" destId="{9D2B3C7C-5324-44A6-8D78-E1531FBFE1A7}" srcOrd="0" destOrd="0" presId="urn:microsoft.com/office/officeart/2005/8/layout/vList3"/>
    <dgm:cxn modelId="{00F2D847-89D3-4443-AA8A-2AB3CE26A8C1}" srcId="{CFDDDFB7-1C10-481C-82CF-81204535B29B}" destId="{1ABF33F5-4205-4170-B31E-5815CDBFF228}" srcOrd="0" destOrd="0" parTransId="{7F999DBC-9C57-4EA4-AA29-5507D41211FC}" sibTransId="{B985C7E5-8336-4C56-BBCA-56052831441A}"/>
    <dgm:cxn modelId="{3B8FE9B9-C60F-4DD5-89A8-527DA0D5FD3E}" type="presOf" srcId="{CFDDDFB7-1C10-481C-82CF-81204535B29B}" destId="{4D3BAA8B-8E4B-41B0-8F55-BBC0230F1EE0}" srcOrd="0" destOrd="0" presId="urn:microsoft.com/office/officeart/2005/8/layout/vList3"/>
    <dgm:cxn modelId="{CE25A977-1C73-48E4-9357-C17EAB0AAAC6}" type="presParOf" srcId="{4D3BAA8B-8E4B-41B0-8F55-BBC0230F1EE0}" destId="{9EF212EE-3FBA-4A0E-BADD-53FC709476D1}" srcOrd="0" destOrd="0" presId="urn:microsoft.com/office/officeart/2005/8/layout/vList3"/>
    <dgm:cxn modelId="{0795BA10-2D1A-48B2-B928-2318D09D5C3A}" type="presParOf" srcId="{9EF212EE-3FBA-4A0E-BADD-53FC709476D1}" destId="{1B14488A-598A-4F10-8FDA-FE785A48E66A}" srcOrd="0" destOrd="0" presId="urn:microsoft.com/office/officeart/2005/8/layout/vList3"/>
    <dgm:cxn modelId="{CE0B55DB-491E-4E6D-BC0E-996B8996C18A}" type="presParOf" srcId="{9EF212EE-3FBA-4A0E-BADD-53FC709476D1}" destId="{9D2B3C7C-5324-44A6-8D78-E1531FBFE1A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9254CB0-225B-406A-A60D-84CDAB99414A}"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it-IT"/>
        </a:p>
      </dgm:t>
    </dgm:pt>
    <dgm:pt modelId="{705913D8-634D-4C75-AC4E-2B369241EB65}">
      <dgm:prSet custT="1"/>
      <dgm:spPr/>
      <dgm:t>
        <a:bodyPr/>
        <a:lstStyle/>
        <a:p>
          <a:r>
            <a:rPr lang="it-IT" sz="1600" dirty="0"/>
            <a:t>Il progetto di vita, disciplinato dall’ art.18, </a:t>
          </a:r>
          <a:r>
            <a:rPr lang="it-IT" sz="1600" dirty="0" err="1"/>
            <a:t>é</a:t>
          </a:r>
          <a:r>
            <a:rPr lang="it-IT" sz="1600" dirty="0"/>
            <a:t> diretto a realizzare gli obiettivi della persona con disabilità per migliorare le condizioni personali e di salute nei diversi ambiti di vita, facilitandone l'inclusione sociale e la partecipazione nei diversi contesti di vita su base di uguaglianza con gli altri. Il progetto di vita individua, per qualità, quantità ed intensità, gli strumenti, le risorse, gli interventi, i benefici, le prestazioni, i servizi e gli accomodamenti ragionevoli, volti anche ad eliminare e a prevenire le barriere e ad attivare i supporti necessari per l'inclusione e la partecipazione della persona stessa nei diversi ambiti di vita, compresi quelli scolastici, della formazione superiore, abitativi, lavorativi e sociali. </a:t>
          </a:r>
        </a:p>
      </dgm:t>
    </dgm:pt>
    <dgm:pt modelId="{88485BA4-C72D-4905-BF6B-FC4C174BB89F}" type="parTrans" cxnId="{64CD64E6-CB07-4097-9423-55433FCCA3F5}">
      <dgm:prSet/>
      <dgm:spPr/>
      <dgm:t>
        <a:bodyPr/>
        <a:lstStyle/>
        <a:p>
          <a:endParaRPr lang="it-IT"/>
        </a:p>
      </dgm:t>
    </dgm:pt>
    <dgm:pt modelId="{6FFE5299-1FA3-421B-985B-110E3B16CFD1}" type="sibTrans" cxnId="{64CD64E6-CB07-4097-9423-55433FCCA3F5}">
      <dgm:prSet/>
      <dgm:spPr/>
      <dgm:t>
        <a:bodyPr/>
        <a:lstStyle/>
        <a:p>
          <a:endParaRPr lang="it-IT"/>
        </a:p>
      </dgm:t>
    </dgm:pt>
    <dgm:pt modelId="{6DEB6203-C91E-45E3-B4F9-22AF8FCF9045}" type="pres">
      <dgm:prSet presAssocID="{A9254CB0-225B-406A-A60D-84CDAB99414A}" presName="linear" presStyleCnt="0">
        <dgm:presLayoutVars>
          <dgm:animLvl val="lvl"/>
          <dgm:resizeHandles val="exact"/>
        </dgm:presLayoutVars>
      </dgm:prSet>
      <dgm:spPr/>
      <dgm:t>
        <a:bodyPr/>
        <a:lstStyle/>
        <a:p>
          <a:endParaRPr lang="it-IT"/>
        </a:p>
      </dgm:t>
    </dgm:pt>
    <dgm:pt modelId="{CD8154A9-8D8B-4689-8133-0DC7FA6DF8FF}" type="pres">
      <dgm:prSet presAssocID="{705913D8-634D-4C75-AC4E-2B369241EB65}" presName="parentText" presStyleLbl="node1" presStyleIdx="0" presStyleCnt="1">
        <dgm:presLayoutVars>
          <dgm:chMax val="0"/>
          <dgm:bulletEnabled val="1"/>
        </dgm:presLayoutVars>
      </dgm:prSet>
      <dgm:spPr/>
      <dgm:t>
        <a:bodyPr/>
        <a:lstStyle/>
        <a:p>
          <a:endParaRPr lang="it-IT"/>
        </a:p>
      </dgm:t>
    </dgm:pt>
  </dgm:ptLst>
  <dgm:cxnLst>
    <dgm:cxn modelId="{46DE58AD-DD42-4C0F-8FCA-7063ECB9A1AC}" type="presOf" srcId="{705913D8-634D-4C75-AC4E-2B369241EB65}" destId="{CD8154A9-8D8B-4689-8133-0DC7FA6DF8FF}" srcOrd="0" destOrd="0" presId="urn:microsoft.com/office/officeart/2005/8/layout/vList2"/>
    <dgm:cxn modelId="{701F0943-C1B0-4E49-B1E2-BDF64AE9855E}" type="presOf" srcId="{A9254CB0-225B-406A-A60D-84CDAB99414A}" destId="{6DEB6203-C91E-45E3-B4F9-22AF8FCF9045}" srcOrd="0" destOrd="0" presId="urn:microsoft.com/office/officeart/2005/8/layout/vList2"/>
    <dgm:cxn modelId="{64CD64E6-CB07-4097-9423-55433FCCA3F5}" srcId="{A9254CB0-225B-406A-A60D-84CDAB99414A}" destId="{705913D8-634D-4C75-AC4E-2B369241EB65}" srcOrd="0" destOrd="0" parTransId="{88485BA4-C72D-4905-BF6B-FC4C174BB89F}" sibTransId="{6FFE5299-1FA3-421B-985B-110E3B16CFD1}"/>
    <dgm:cxn modelId="{8444739B-2AED-4FC8-ABA6-923785A17E0E}" type="presParOf" srcId="{6DEB6203-C91E-45E3-B4F9-22AF8FCF9045}" destId="{CD8154A9-8D8B-4689-8133-0DC7FA6DF8F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70188CE-3916-4986-938B-8A1F4DE55590}"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it-IT"/>
        </a:p>
      </dgm:t>
    </dgm:pt>
    <dgm:pt modelId="{F1480CC7-ED89-462E-BB4C-36540081AE5B}">
      <dgm:prSet custT="1"/>
      <dgm:spPr>
        <a:solidFill>
          <a:schemeClr val="accent1">
            <a:lumMod val="40000"/>
            <a:lumOff val="60000"/>
          </a:schemeClr>
        </a:solidFill>
      </dgm:spPr>
      <dgm:t>
        <a:bodyPr/>
        <a:lstStyle/>
        <a:p>
          <a:r>
            <a:rPr lang="it-IT" sz="1600" dirty="0">
              <a:solidFill>
                <a:schemeClr val="tx1"/>
              </a:solidFill>
            </a:rPr>
            <a:t>L’unità di valutazione multidimensionale, come definita dall’art.24, elabora il progetto di vita; spetta all’unità di valutazione multidimensionale, sulla base di un metodo multidisciplinare fondato sull'approccio </a:t>
          </a:r>
          <a:r>
            <a:rPr lang="it-IT" sz="1600" dirty="0" err="1">
              <a:solidFill>
                <a:schemeClr val="tx1"/>
              </a:solidFill>
            </a:rPr>
            <a:t>bio</a:t>
          </a:r>
          <a:r>
            <a:rPr lang="it-IT" sz="1600" dirty="0">
              <a:solidFill>
                <a:schemeClr val="tx1"/>
              </a:solidFill>
            </a:rPr>
            <a:t>-psico-sociale e tenendo conto delle indicazioni dell'ICF e dell'ICD, la valutazione del profilo di funzionamento, l'analisi dei bisogni e delle preferenze e la definizione congiunta e contestuale degli interventi da attivare volti a conseguire l'integrazione sociosanitaria (art.25).</a:t>
          </a:r>
        </a:p>
      </dgm:t>
    </dgm:pt>
    <dgm:pt modelId="{96084BED-45C7-4EDC-B504-4B39BB35F136}" type="parTrans" cxnId="{32C3E60B-63DD-41A4-ABEB-0955F806D0EA}">
      <dgm:prSet/>
      <dgm:spPr/>
      <dgm:t>
        <a:bodyPr/>
        <a:lstStyle/>
        <a:p>
          <a:endParaRPr lang="it-IT"/>
        </a:p>
      </dgm:t>
    </dgm:pt>
    <dgm:pt modelId="{432A2F42-1B11-47F2-9D39-7741FB52F96E}" type="sibTrans" cxnId="{32C3E60B-63DD-41A4-ABEB-0955F806D0EA}">
      <dgm:prSet/>
      <dgm:spPr/>
      <dgm:t>
        <a:bodyPr/>
        <a:lstStyle/>
        <a:p>
          <a:endParaRPr lang="it-IT"/>
        </a:p>
      </dgm:t>
    </dgm:pt>
    <dgm:pt modelId="{41989C18-949F-41F2-8576-AFC670B008E8}">
      <dgm:prSet custT="1"/>
      <dgm:spPr>
        <a:solidFill>
          <a:schemeClr val="accent1">
            <a:lumMod val="40000"/>
            <a:lumOff val="60000"/>
          </a:schemeClr>
        </a:solidFill>
      </dgm:spPr>
      <dgm:t>
        <a:bodyPr/>
        <a:lstStyle/>
        <a:p>
          <a:r>
            <a:rPr lang="it-IT" sz="1600" dirty="0">
              <a:solidFill>
                <a:schemeClr val="tx1"/>
              </a:solidFill>
            </a:rPr>
            <a:t>Restano salvi i sostegni, i servizi e i piani di intervento attivati prima dell'elaborazione del progetto di vita, con l'eventuale aggiornamento degli stessi per essere coerenti ai miglioramenti e ai nuovi sostegni indicati nel progetto. </a:t>
          </a:r>
        </a:p>
      </dgm:t>
    </dgm:pt>
    <dgm:pt modelId="{9AEE2EE1-F085-493B-B23E-3C8C85E3E50D}" type="parTrans" cxnId="{196F67DE-F945-46AA-B530-99F03DA34DE1}">
      <dgm:prSet/>
      <dgm:spPr/>
      <dgm:t>
        <a:bodyPr/>
        <a:lstStyle/>
        <a:p>
          <a:endParaRPr lang="it-IT"/>
        </a:p>
      </dgm:t>
    </dgm:pt>
    <dgm:pt modelId="{F5695D09-B990-4B80-91E0-50CE70D82DF9}" type="sibTrans" cxnId="{196F67DE-F945-46AA-B530-99F03DA34DE1}">
      <dgm:prSet/>
      <dgm:spPr/>
      <dgm:t>
        <a:bodyPr/>
        <a:lstStyle/>
        <a:p>
          <a:endParaRPr lang="it-IT"/>
        </a:p>
      </dgm:t>
    </dgm:pt>
    <dgm:pt modelId="{CA2FF367-5356-4066-8B8F-40C09CD8C7FF}" type="pres">
      <dgm:prSet presAssocID="{A70188CE-3916-4986-938B-8A1F4DE55590}" presName="Name0" presStyleCnt="0">
        <dgm:presLayoutVars>
          <dgm:dir/>
          <dgm:animLvl val="lvl"/>
          <dgm:resizeHandles val="exact"/>
        </dgm:presLayoutVars>
      </dgm:prSet>
      <dgm:spPr/>
      <dgm:t>
        <a:bodyPr/>
        <a:lstStyle/>
        <a:p>
          <a:endParaRPr lang="it-IT"/>
        </a:p>
      </dgm:t>
    </dgm:pt>
    <dgm:pt modelId="{C662F23F-568A-45BF-A56F-F74A1D79F405}" type="pres">
      <dgm:prSet presAssocID="{F1480CC7-ED89-462E-BB4C-36540081AE5B}" presName="linNode" presStyleCnt="0"/>
      <dgm:spPr/>
    </dgm:pt>
    <dgm:pt modelId="{0FA1964D-2D5E-41E3-9E51-E654B08558CF}" type="pres">
      <dgm:prSet presAssocID="{F1480CC7-ED89-462E-BB4C-36540081AE5B}" presName="parentText" presStyleLbl="node1" presStyleIdx="0" presStyleCnt="2" custScaleX="195201">
        <dgm:presLayoutVars>
          <dgm:chMax val="1"/>
          <dgm:bulletEnabled val="1"/>
        </dgm:presLayoutVars>
      </dgm:prSet>
      <dgm:spPr/>
      <dgm:t>
        <a:bodyPr/>
        <a:lstStyle/>
        <a:p>
          <a:endParaRPr lang="it-IT"/>
        </a:p>
      </dgm:t>
    </dgm:pt>
    <dgm:pt modelId="{B989725D-FA2D-47DA-91C1-031FB66AE3EB}" type="pres">
      <dgm:prSet presAssocID="{432A2F42-1B11-47F2-9D39-7741FB52F96E}" presName="sp" presStyleCnt="0"/>
      <dgm:spPr/>
    </dgm:pt>
    <dgm:pt modelId="{88B66715-CB2E-41C4-AD1A-E67C10B6BAAF}" type="pres">
      <dgm:prSet presAssocID="{41989C18-949F-41F2-8576-AFC670B008E8}" presName="linNode" presStyleCnt="0"/>
      <dgm:spPr/>
    </dgm:pt>
    <dgm:pt modelId="{72A1D547-F4E3-4FA8-A02C-C40FF9CE1A6A}" type="pres">
      <dgm:prSet presAssocID="{41989C18-949F-41F2-8576-AFC670B008E8}" presName="parentText" presStyleLbl="node1" presStyleIdx="1" presStyleCnt="2" custScaleX="190415">
        <dgm:presLayoutVars>
          <dgm:chMax val="1"/>
          <dgm:bulletEnabled val="1"/>
        </dgm:presLayoutVars>
      </dgm:prSet>
      <dgm:spPr/>
      <dgm:t>
        <a:bodyPr/>
        <a:lstStyle/>
        <a:p>
          <a:endParaRPr lang="it-IT"/>
        </a:p>
      </dgm:t>
    </dgm:pt>
  </dgm:ptLst>
  <dgm:cxnLst>
    <dgm:cxn modelId="{EA439F28-7F56-4528-9621-1CF5BBB68ADC}" type="presOf" srcId="{A70188CE-3916-4986-938B-8A1F4DE55590}" destId="{CA2FF367-5356-4066-8B8F-40C09CD8C7FF}" srcOrd="0" destOrd="0" presId="urn:microsoft.com/office/officeart/2005/8/layout/vList5"/>
    <dgm:cxn modelId="{81944FCF-544B-459F-B99B-3D649D23BEB2}" type="presOf" srcId="{F1480CC7-ED89-462E-BB4C-36540081AE5B}" destId="{0FA1964D-2D5E-41E3-9E51-E654B08558CF}" srcOrd="0" destOrd="0" presId="urn:microsoft.com/office/officeart/2005/8/layout/vList5"/>
    <dgm:cxn modelId="{32C3E60B-63DD-41A4-ABEB-0955F806D0EA}" srcId="{A70188CE-3916-4986-938B-8A1F4DE55590}" destId="{F1480CC7-ED89-462E-BB4C-36540081AE5B}" srcOrd="0" destOrd="0" parTransId="{96084BED-45C7-4EDC-B504-4B39BB35F136}" sibTransId="{432A2F42-1B11-47F2-9D39-7741FB52F96E}"/>
    <dgm:cxn modelId="{196F67DE-F945-46AA-B530-99F03DA34DE1}" srcId="{A70188CE-3916-4986-938B-8A1F4DE55590}" destId="{41989C18-949F-41F2-8576-AFC670B008E8}" srcOrd="1" destOrd="0" parTransId="{9AEE2EE1-F085-493B-B23E-3C8C85E3E50D}" sibTransId="{F5695D09-B990-4B80-91E0-50CE70D82DF9}"/>
    <dgm:cxn modelId="{0B5CD3A4-4C96-47B4-8DA1-C8DF60FF511D}" type="presOf" srcId="{41989C18-949F-41F2-8576-AFC670B008E8}" destId="{72A1D547-F4E3-4FA8-A02C-C40FF9CE1A6A}" srcOrd="0" destOrd="0" presId="urn:microsoft.com/office/officeart/2005/8/layout/vList5"/>
    <dgm:cxn modelId="{1E3D779C-7964-4972-89BC-F34174E14138}" type="presParOf" srcId="{CA2FF367-5356-4066-8B8F-40C09CD8C7FF}" destId="{C662F23F-568A-45BF-A56F-F74A1D79F405}" srcOrd="0" destOrd="0" presId="urn:microsoft.com/office/officeart/2005/8/layout/vList5"/>
    <dgm:cxn modelId="{59B2C0EA-882F-4D31-8699-BFB77F789C41}" type="presParOf" srcId="{C662F23F-568A-45BF-A56F-F74A1D79F405}" destId="{0FA1964D-2D5E-41E3-9E51-E654B08558CF}" srcOrd="0" destOrd="0" presId="urn:microsoft.com/office/officeart/2005/8/layout/vList5"/>
    <dgm:cxn modelId="{C898DF48-F5BB-4FCF-885E-7C3EE5CF60FF}" type="presParOf" srcId="{CA2FF367-5356-4066-8B8F-40C09CD8C7FF}" destId="{B989725D-FA2D-47DA-91C1-031FB66AE3EB}" srcOrd="1" destOrd="0" presId="urn:microsoft.com/office/officeart/2005/8/layout/vList5"/>
    <dgm:cxn modelId="{8FBE8CDA-2AA6-48DF-86B2-C437A2E11585}" type="presParOf" srcId="{CA2FF367-5356-4066-8B8F-40C09CD8C7FF}" destId="{88B66715-CB2E-41C4-AD1A-E67C10B6BAAF}" srcOrd="2" destOrd="0" presId="urn:microsoft.com/office/officeart/2005/8/layout/vList5"/>
    <dgm:cxn modelId="{1179D0BE-3E64-4FC2-B919-2097C0E51786}" type="presParOf" srcId="{88B66715-CB2E-41C4-AD1A-E67C10B6BAAF}" destId="{72A1D547-F4E3-4FA8-A02C-C40FF9CE1A6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4163DCF-10CD-4A96-A0F4-38BA75A4D66D}"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it-IT"/>
        </a:p>
      </dgm:t>
    </dgm:pt>
    <dgm:pt modelId="{2460E62E-1265-4E31-91C6-7093C5CE0477}">
      <dgm:prSet custT="1"/>
      <dgm:spPr/>
      <dgm:t>
        <a:bodyPr/>
        <a:lstStyle/>
        <a:p>
          <a:r>
            <a:rPr lang="it-IT" sz="1600" dirty="0"/>
            <a:t>L'attuazione del progetto di vita è sostenuta dal budget di progetto che è costituito, in modo integrato, dall'insieme delle risorse umane, professionali, tecnologiche, strumentali ed economiche, pubbliche e private, attivabili anche in seno alla comunità territoriale e al sistema dei supporti informali (art.28). La predisposizione del budget di progetto è effettuata secondo i principi della co-programmazione, della co-progettazione con gli enti del terzo settore, dell'integrazione e dell'interoperabilità nell'impiego delle risorse e degli interventi pubblici e, se disponibili, degli interventi privati. Alla formazione del budget di progetto concorrono, in modo integrato e nei limiti delle risorse disponibili a legislazione vigente, gli interventi pubblici, derivanti da: </a:t>
          </a:r>
        </a:p>
      </dgm:t>
    </dgm:pt>
    <dgm:pt modelId="{DCE60BCF-F7E9-448B-AAFA-55BE05DEBAE8}" type="parTrans" cxnId="{540980CA-49E0-43FC-BA18-CE417575BA67}">
      <dgm:prSet/>
      <dgm:spPr/>
      <dgm:t>
        <a:bodyPr/>
        <a:lstStyle/>
        <a:p>
          <a:endParaRPr lang="it-IT"/>
        </a:p>
      </dgm:t>
    </dgm:pt>
    <dgm:pt modelId="{E9A5BB74-538A-47CE-AA3C-AA628D157EA5}" type="sibTrans" cxnId="{540980CA-49E0-43FC-BA18-CE417575BA67}">
      <dgm:prSet/>
      <dgm:spPr/>
      <dgm:t>
        <a:bodyPr/>
        <a:lstStyle/>
        <a:p>
          <a:endParaRPr lang="it-IT"/>
        </a:p>
      </dgm:t>
    </dgm:pt>
    <dgm:pt modelId="{84177E4C-A44A-47FE-BB27-311A40C8A0AD}" type="pres">
      <dgm:prSet presAssocID="{24163DCF-10CD-4A96-A0F4-38BA75A4D66D}" presName="linear" presStyleCnt="0">
        <dgm:presLayoutVars>
          <dgm:animLvl val="lvl"/>
          <dgm:resizeHandles val="exact"/>
        </dgm:presLayoutVars>
      </dgm:prSet>
      <dgm:spPr/>
      <dgm:t>
        <a:bodyPr/>
        <a:lstStyle/>
        <a:p>
          <a:endParaRPr lang="it-IT"/>
        </a:p>
      </dgm:t>
    </dgm:pt>
    <dgm:pt modelId="{58987C60-2D9B-4F4F-9B52-E7C107FC4916}" type="pres">
      <dgm:prSet presAssocID="{2460E62E-1265-4E31-91C6-7093C5CE0477}" presName="parentText" presStyleLbl="node1" presStyleIdx="0" presStyleCnt="1" custLinFactNeighborX="0" custLinFactNeighborY="-53121">
        <dgm:presLayoutVars>
          <dgm:chMax val="0"/>
          <dgm:bulletEnabled val="1"/>
        </dgm:presLayoutVars>
      </dgm:prSet>
      <dgm:spPr/>
      <dgm:t>
        <a:bodyPr/>
        <a:lstStyle/>
        <a:p>
          <a:endParaRPr lang="it-IT"/>
        </a:p>
      </dgm:t>
    </dgm:pt>
  </dgm:ptLst>
  <dgm:cxnLst>
    <dgm:cxn modelId="{40557370-E2BB-410E-9D64-8274E6DD4D50}" type="presOf" srcId="{2460E62E-1265-4E31-91C6-7093C5CE0477}" destId="{58987C60-2D9B-4F4F-9B52-E7C107FC4916}" srcOrd="0" destOrd="0" presId="urn:microsoft.com/office/officeart/2005/8/layout/vList2"/>
    <dgm:cxn modelId="{540980CA-49E0-43FC-BA18-CE417575BA67}" srcId="{24163DCF-10CD-4A96-A0F4-38BA75A4D66D}" destId="{2460E62E-1265-4E31-91C6-7093C5CE0477}" srcOrd="0" destOrd="0" parTransId="{DCE60BCF-F7E9-448B-AAFA-55BE05DEBAE8}" sibTransId="{E9A5BB74-538A-47CE-AA3C-AA628D157EA5}"/>
    <dgm:cxn modelId="{7D395206-7DBE-421D-860E-58B6CB374AD4}" type="presOf" srcId="{24163DCF-10CD-4A96-A0F4-38BA75A4D66D}" destId="{84177E4C-A44A-47FE-BB27-311A40C8A0AD}" srcOrd="0" destOrd="0" presId="urn:microsoft.com/office/officeart/2005/8/layout/vList2"/>
    <dgm:cxn modelId="{C0590DDE-4545-4666-A718-6EB4BEB8EB2C}" type="presParOf" srcId="{84177E4C-A44A-47FE-BB27-311A40C8A0AD}" destId="{58987C60-2D9B-4F4F-9B52-E7C107FC491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53D78-1C97-4D7D-B747-37DA661A562E}">
      <dsp:nvSpPr>
        <dsp:cNvPr id="0" name=""/>
        <dsp:cNvSpPr/>
      </dsp:nvSpPr>
      <dsp:spPr>
        <a:xfrm>
          <a:off x="0" y="1042592"/>
          <a:ext cx="3533648" cy="2611352"/>
        </a:xfrm>
        <a:prstGeom prst="rect">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D44086-1E66-42C6-B9DA-9601364DAADA}">
      <dsp:nvSpPr>
        <dsp:cNvPr id="0" name=""/>
        <dsp:cNvSpPr/>
      </dsp:nvSpPr>
      <dsp:spPr>
        <a:xfrm>
          <a:off x="714247" y="3086997"/>
          <a:ext cx="3044952" cy="73175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lvl="0" algn="ctr" defTabSz="1866900">
            <a:lnSpc>
              <a:spcPct val="90000"/>
            </a:lnSpc>
            <a:spcBef>
              <a:spcPct val="0"/>
            </a:spcBef>
            <a:spcAft>
              <a:spcPct val="5000"/>
            </a:spcAft>
          </a:pPr>
          <a:endParaRPr lang="it-IT" sz="4200" kern="1200" dirty="0"/>
        </a:p>
      </dsp:txBody>
      <dsp:txXfrm>
        <a:off x="714247" y="3086997"/>
        <a:ext cx="3044952" cy="73175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4718A-BD48-4BAC-8D5D-7A3927B7D3A5}">
      <dsp:nvSpPr>
        <dsp:cNvPr id="0" name=""/>
        <dsp:cNvSpPr/>
      </dsp:nvSpPr>
      <dsp:spPr>
        <a:xfrm>
          <a:off x="2811570" y="2097"/>
          <a:ext cx="4428225" cy="916886"/>
        </a:xfrm>
        <a:prstGeom prst="roundRect">
          <a:avLst/>
        </a:prstGeom>
        <a:solidFill>
          <a:schemeClr val="accent1">
            <a:lumMod val="40000"/>
            <a:lumOff val="6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it-IT" sz="1600" kern="1200" dirty="0">
              <a:solidFill>
                <a:schemeClr val="tx1"/>
              </a:solidFill>
            </a:rPr>
            <a:t>Fondo per la Non Autosufficienza-FNA;</a:t>
          </a:r>
        </a:p>
      </dsp:txBody>
      <dsp:txXfrm>
        <a:off x="2856329" y="46856"/>
        <a:ext cx="4338707" cy="827368"/>
      </dsp:txXfrm>
    </dsp:sp>
    <dsp:sp modelId="{4DFD2CB1-57AB-49F6-B9FF-72B8C8891D3C}">
      <dsp:nvSpPr>
        <dsp:cNvPr id="0" name=""/>
        <dsp:cNvSpPr/>
      </dsp:nvSpPr>
      <dsp:spPr>
        <a:xfrm>
          <a:off x="2811570" y="964827"/>
          <a:ext cx="4465918" cy="916886"/>
        </a:xfrm>
        <a:prstGeom prst="roundRect">
          <a:avLst/>
        </a:prstGeom>
        <a:solidFill>
          <a:schemeClr val="accent1">
            <a:lumMod val="40000"/>
            <a:lumOff val="6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it-IT" sz="1600" kern="1200" dirty="0">
              <a:solidFill>
                <a:schemeClr val="tx1"/>
              </a:solidFill>
            </a:rPr>
            <a:t>Fondo “Dopo di Noi”;</a:t>
          </a:r>
        </a:p>
      </dsp:txBody>
      <dsp:txXfrm>
        <a:off x="2856329" y="1009586"/>
        <a:ext cx="4376400" cy="827368"/>
      </dsp:txXfrm>
    </dsp:sp>
    <dsp:sp modelId="{DB3DE102-2DD0-4BC2-8089-9055480FD8C1}">
      <dsp:nvSpPr>
        <dsp:cNvPr id="0" name=""/>
        <dsp:cNvSpPr/>
      </dsp:nvSpPr>
      <dsp:spPr>
        <a:xfrm>
          <a:off x="2811570" y="1927558"/>
          <a:ext cx="4447071" cy="916886"/>
        </a:xfrm>
        <a:prstGeom prst="roundRect">
          <a:avLst/>
        </a:prstGeom>
        <a:solidFill>
          <a:schemeClr val="accent1">
            <a:lumMod val="40000"/>
            <a:lumOff val="6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it-IT" sz="1600" kern="1200" dirty="0">
              <a:solidFill>
                <a:schemeClr val="tx1"/>
              </a:solidFill>
            </a:rPr>
            <a:t>Fondo Unico per le persone con disabilità;</a:t>
          </a:r>
        </a:p>
      </dsp:txBody>
      <dsp:txXfrm>
        <a:off x="2856329" y="1972317"/>
        <a:ext cx="4357553" cy="827368"/>
      </dsp:txXfrm>
    </dsp:sp>
    <dsp:sp modelId="{AE959CB7-1F69-4F6F-9685-91E52DFCFE05}">
      <dsp:nvSpPr>
        <dsp:cNvPr id="0" name=""/>
        <dsp:cNvSpPr/>
      </dsp:nvSpPr>
      <dsp:spPr>
        <a:xfrm>
          <a:off x="2811570" y="2890289"/>
          <a:ext cx="4447035" cy="916886"/>
        </a:xfrm>
        <a:prstGeom prst="roundRect">
          <a:avLst/>
        </a:prstGeom>
        <a:solidFill>
          <a:schemeClr val="accent1">
            <a:lumMod val="40000"/>
            <a:lumOff val="6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it-IT" sz="1600" kern="1200" dirty="0">
              <a:solidFill>
                <a:schemeClr val="tx1"/>
              </a:solidFill>
            </a:rPr>
            <a:t>Fondo Università.</a:t>
          </a:r>
        </a:p>
      </dsp:txBody>
      <dsp:txXfrm>
        <a:off x="2856329" y="2935048"/>
        <a:ext cx="4357517" cy="827368"/>
      </dsp:txXfrm>
    </dsp:sp>
    <dsp:sp modelId="{763C73A9-6606-4C07-A477-9934E5F8B7CE}">
      <dsp:nvSpPr>
        <dsp:cNvPr id="0" name=""/>
        <dsp:cNvSpPr/>
      </dsp:nvSpPr>
      <dsp:spPr>
        <a:xfrm>
          <a:off x="2811570" y="3853020"/>
          <a:ext cx="4522457" cy="916886"/>
        </a:xfrm>
        <a:prstGeom prst="roundRect">
          <a:avLst/>
        </a:prstGeom>
        <a:solidFill>
          <a:schemeClr val="accent1">
            <a:lumMod val="40000"/>
            <a:lumOff val="6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it-IT" sz="1600" kern="1200" dirty="0">
              <a:solidFill>
                <a:schemeClr val="tx1"/>
              </a:solidFill>
            </a:rPr>
            <a:t>dalle risorse complessivamente attivabili nei limiti delle destinazioni delle risorse umane, materiali, strumentali e finanziarie dell’ambito sanitario. </a:t>
          </a:r>
        </a:p>
      </dsp:txBody>
      <dsp:txXfrm>
        <a:off x="2856329" y="3897779"/>
        <a:ext cx="4432939" cy="82736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D77E81-2D42-4F4C-9C7C-0BFA987D11C3}">
      <dsp:nvSpPr>
        <dsp:cNvPr id="0" name=""/>
        <dsp:cNvSpPr/>
      </dsp:nvSpPr>
      <dsp:spPr>
        <a:xfrm>
          <a:off x="0" y="0"/>
          <a:ext cx="7603047" cy="1777275"/>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it-IT" sz="1600" kern="1200" dirty="0"/>
            <a:t>Dal 1° gennaio 2025 </a:t>
          </a:r>
          <a:r>
            <a:rPr lang="it-IT" sz="1600" kern="1200" dirty="0" err="1"/>
            <a:t>é</a:t>
          </a:r>
          <a:r>
            <a:rPr lang="it-IT" sz="1600" kern="1200" dirty="0"/>
            <a:t> avviata una procedura di sperimentazione della durata di dodici mesi (art.33), volta all'applicazione provvisoria e a campione, secondo il principio di differenziazione geografica tra Nord, Sud e centro Italia e di differenziazione di dimensioni territoriali, delle disposizioni relative: </a:t>
          </a:r>
        </a:p>
      </dsp:txBody>
      <dsp:txXfrm>
        <a:off x="86759" y="86759"/>
        <a:ext cx="7429529" cy="160375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7EA49B-D0BF-4F5B-A87A-3B76478E1731}">
      <dsp:nvSpPr>
        <dsp:cNvPr id="0" name=""/>
        <dsp:cNvSpPr/>
      </dsp:nvSpPr>
      <dsp:spPr>
        <a:xfrm>
          <a:off x="772776" y="112"/>
          <a:ext cx="5145759" cy="1754100"/>
        </a:xfrm>
        <a:prstGeom prst="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160" tIns="10160" rIns="10160" bIns="10160" numCol="1" spcCol="1270" anchor="ctr" anchorCtr="0">
          <a:noAutofit/>
        </a:bodyPr>
        <a:lstStyle/>
        <a:p>
          <a:pPr lvl="0" algn="ctr" defTabSz="711200">
            <a:lnSpc>
              <a:spcPct val="90000"/>
            </a:lnSpc>
            <a:spcBef>
              <a:spcPct val="0"/>
            </a:spcBef>
            <a:spcAft>
              <a:spcPct val="35000"/>
            </a:spcAft>
          </a:pPr>
          <a:r>
            <a:rPr lang="it-IT" sz="1600" kern="1200" dirty="0"/>
            <a:t>1) alla valutazione di base disciplinata dal Capo II – procedimento valutativo di base e accomodamento ragionevole;</a:t>
          </a:r>
        </a:p>
        <a:p>
          <a:pPr lvl="0" algn="ctr" defTabSz="711200">
            <a:lnSpc>
              <a:spcPct val="90000"/>
            </a:lnSpc>
            <a:spcBef>
              <a:spcPct val="0"/>
            </a:spcBef>
            <a:spcAft>
              <a:spcPct val="35000"/>
            </a:spcAft>
          </a:pPr>
          <a:r>
            <a:rPr lang="it-IT" sz="1600" kern="1200" dirty="0"/>
            <a:t>2) alla valutazione multidimensionale e al progetto di vita previste dal Capo III - valutazione multidimensionale e progetto di vita individuale personalizzato e partecipato. </a:t>
          </a:r>
        </a:p>
      </dsp:txBody>
      <dsp:txXfrm>
        <a:off x="772776" y="112"/>
        <a:ext cx="5145759" cy="17541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70B883-71DA-440B-84C2-BB76A568BA84}">
      <dsp:nvSpPr>
        <dsp:cNvPr id="0" name=""/>
        <dsp:cNvSpPr/>
      </dsp:nvSpPr>
      <dsp:spPr>
        <a:xfrm>
          <a:off x="361954" y="1262"/>
          <a:ext cx="5676890" cy="2582798"/>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it-IT" sz="1600" kern="1200" dirty="0"/>
            <a:t>Le modalità e i territori coinvolti nella procedura di sperimentazione di cui al punto 2), così come l’assegnazione delle risorse e il relativo monitoraggio sono stabiliti con regolamento da adottare entro cinque mesi dalla data di entrata in vigore del presente decreto, su iniziativa dell’Autorità politica delegata in materia di disabilità, di concerto con i Ministri della salute, del lavoro e delle politiche sociali, previa intesa in sede di Conferenza unificata. </a:t>
          </a:r>
        </a:p>
      </dsp:txBody>
      <dsp:txXfrm>
        <a:off x="488036" y="127344"/>
        <a:ext cx="5424726" cy="23306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753D78-1C97-4D7D-B747-37DA661A562E}">
      <dsp:nvSpPr>
        <dsp:cNvPr id="0" name=""/>
        <dsp:cNvSpPr/>
      </dsp:nvSpPr>
      <dsp:spPr>
        <a:xfrm>
          <a:off x="350222" y="66755"/>
          <a:ext cx="2521865" cy="1863648"/>
        </a:xfrm>
        <a:prstGeom prst="rect">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D44086-1E66-42C6-B9DA-9601364DAADA}">
      <dsp:nvSpPr>
        <dsp:cNvPr id="0" name=""/>
        <dsp:cNvSpPr/>
      </dsp:nvSpPr>
      <dsp:spPr>
        <a:xfrm>
          <a:off x="859961" y="1525790"/>
          <a:ext cx="2173096" cy="52223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1333500">
            <a:lnSpc>
              <a:spcPct val="90000"/>
            </a:lnSpc>
            <a:spcBef>
              <a:spcPct val="0"/>
            </a:spcBef>
            <a:spcAft>
              <a:spcPct val="5000"/>
            </a:spcAft>
          </a:pPr>
          <a:endParaRPr lang="it-IT" sz="3000" kern="1200" dirty="0"/>
        </a:p>
      </dsp:txBody>
      <dsp:txXfrm>
        <a:off x="859961" y="1525790"/>
        <a:ext cx="2173096" cy="522231"/>
      </dsp:txXfrm>
    </dsp:sp>
    <dsp:sp modelId="{423411EB-0180-4456-B411-7258C3BE1BED}">
      <dsp:nvSpPr>
        <dsp:cNvPr id="0" name=""/>
        <dsp:cNvSpPr/>
      </dsp:nvSpPr>
      <dsp:spPr>
        <a:xfrm>
          <a:off x="350222" y="2316305"/>
          <a:ext cx="2521865" cy="1863648"/>
        </a:xfrm>
        <a:prstGeom prst="rect">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79845A5-2011-4929-B1BD-41DD60D4C89C}">
      <dsp:nvSpPr>
        <dsp:cNvPr id="0" name=""/>
        <dsp:cNvSpPr/>
      </dsp:nvSpPr>
      <dsp:spPr>
        <a:xfrm>
          <a:off x="859961" y="3842039"/>
          <a:ext cx="2173096" cy="522231"/>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1333500">
            <a:lnSpc>
              <a:spcPct val="90000"/>
            </a:lnSpc>
            <a:spcBef>
              <a:spcPct val="0"/>
            </a:spcBef>
            <a:spcAft>
              <a:spcPct val="5000"/>
            </a:spcAft>
          </a:pPr>
          <a:endParaRPr lang="it-IT" sz="3000" kern="1200"/>
        </a:p>
      </dsp:txBody>
      <dsp:txXfrm>
        <a:off x="859961" y="3842039"/>
        <a:ext cx="2173096" cy="5222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14E50-B2E1-477F-88F6-B3C002C4D9CF}">
      <dsp:nvSpPr>
        <dsp:cNvPr id="0" name=""/>
        <dsp:cNvSpPr/>
      </dsp:nvSpPr>
      <dsp:spPr>
        <a:xfrm>
          <a:off x="0" y="0"/>
          <a:ext cx="11663680" cy="2366056"/>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it-IT" sz="1900" kern="1200" dirty="0"/>
            <a:t>La gestione del procedimento per la valutazione di base è affidata, in via esclusiva a decorrere dal 1° gennaio 2026, all’INPS, mediante le unità di valutazione di base (art.9). Il riconoscimento della condizione di disabilità costituisce il risultato del procedimento valutativo di base (art.10).</a:t>
          </a:r>
        </a:p>
      </dsp:txBody>
      <dsp:txXfrm>
        <a:off x="2569341" y="0"/>
        <a:ext cx="9094338" cy="2366056"/>
      </dsp:txXfrm>
    </dsp:sp>
    <dsp:sp modelId="{1E5C3D4E-E433-4DCE-8EA8-969796CB13CC}">
      <dsp:nvSpPr>
        <dsp:cNvPr id="0" name=""/>
        <dsp:cNvSpPr/>
      </dsp:nvSpPr>
      <dsp:spPr>
        <a:xfrm>
          <a:off x="236605" y="236605"/>
          <a:ext cx="2332736" cy="1892845"/>
        </a:xfrm>
        <a:prstGeom prst="roundRect">
          <a:avLst>
            <a:gd name="adj" fmla="val 10000"/>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 modelId="{5833990C-0D87-4AB8-B017-9812207F4B2D}">
      <dsp:nvSpPr>
        <dsp:cNvPr id="0" name=""/>
        <dsp:cNvSpPr/>
      </dsp:nvSpPr>
      <dsp:spPr>
        <a:xfrm>
          <a:off x="0" y="2602662"/>
          <a:ext cx="11663680" cy="2366056"/>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lvl="0" algn="l" defTabSz="844550">
            <a:lnSpc>
              <a:spcPct val="90000"/>
            </a:lnSpc>
            <a:spcBef>
              <a:spcPct val="0"/>
            </a:spcBef>
            <a:spcAft>
              <a:spcPct val="35000"/>
            </a:spcAft>
          </a:pPr>
          <a:r>
            <a:rPr lang="it-IT" sz="1900" kern="1200" dirty="0"/>
            <a:t>Per la valutazione di base, a decorrere dal 1° gennaio 2025, </a:t>
          </a:r>
          <a:r>
            <a:rPr lang="it-IT" sz="1900" kern="1200" dirty="0" err="1"/>
            <a:t>é</a:t>
          </a:r>
          <a:r>
            <a:rPr lang="it-IT" sz="1900" kern="1200" dirty="0"/>
            <a:t> utilizzata la Classificazione internazionale del funzionamento, della disabilità e della salute - International </a:t>
          </a:r>
          <a:r>
            <a:rPr lang="it-IT" sz="1900" kern="1200" dirty="0" err="1"/>
            <a:t>Classification</a:t>
          </a:r>
          <a:r>
            <a:rPr lang="it-IT" sz="1900" kern="1200" dirty="0"/>
            <a:t> of </a:t>
          </a:r>
          <a:r>
            <a:rPr lang="it-IT" sz="1900" kern="1200" dirty="0" err="1"/>
            <a:t>Functioning</a:t>
          </a:r>
          <a:r>
            <a:rPr lang="it-IT" sz="1900" kern="1200" dirty="0"/>
            <a:t>, </a:t>
          </a:r>
          <a:r>
            <a:rPr lang="it-IT" sz="1900" kern="1200" dirty="0" err="1"/>
            <a:t>Disability</a:t>
          </a:r>
          <a:r>
            <a:rPr lang="it-IT" sz="1900" kern="1200" dirty="0"/>
            <a:t> and Health (ICF). L'ICF è applicata congiuntamente alla versione adottata in Italia della Classificazione internazionale delle malattie (ICD) dell'Organizzazione mondiale della sanità e di ogni altra eventuale scala di valutazione disponibile e consolidata nella letteratura scientifica e nella pratica clinica (art.11). </a:t>
          </a:r>
        </a:p>
      </dsp:txBody>
      <dsp:txXfrm>
        <a:off x="2569341" y="2602662"/>
        <a:ext cx="9094338" cy="2366056"/>
      </dsp:txXfrm>
    </dsp:sp>
    <dsp:sp modelId="{7A522A06-494D-4BDD-8717-DCBC965DEDE8}">
      <dsp:nvSpPr>
        <dsp:cNvPr id="0" name=""/>
        <dsp:cNvSpPr/>
      </dsp:nvSpPr>
      <dsp:spPr>
        <a:xfrm>
          <a:off x="236605" y="2839268"/>
          <a:ext cx="2332736" cy="1892845"/>
        </a:xfrm>
        <a:prstGeom prst="roundRect">
          <a:avLst>
            <a:gd name="adj" fmla="val 10000"/>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66091-127D-48A8-BB64-03B8C21A9F74}">
      <dsp:nvSpPr>
        <dsp:cNvPr id="0" name=""/>
        <dsp:cNvSpPr/>
      </dsp:nvSpPr>
      <dsp:spPr>
        <a:xfrm>
          <a:off x="0" y="474133"/>
          <a:ext cx="11714480" cy="1354666"/>
        </a:xfrm>
        <a:prstGeom prst="roundRect">
          <a:avLst>
            <a:gd name="adj" fmla="val 10000"/>
          </a:avLst>
        </a:prstGeom>
        <a:solidFill>
          <a:schemeClr val="accent1">
            <a:lumMod val="60000"/>
            <a:lumOff val="4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40640" rIns="60960" bIns="40640" numCol="1" spcCol="1270" anchor="ctr" anchorCtr="0">
          <a:noAutofit/>
        </a:bodyPr>
        <a:lstStyle/>
        <a:p>
          <a:pPr lvl="0" algn="ctr" defTabSz="1422400">
            <a:lnSpc>
              <a:spcPct val="90000"/>
            </a:lnSpc>
            <a:spcBef>
              <a:spcPct val="0"/>
            </a:spcBef>
            <a:spcAft>
              <a:spcPct val="35000"/>
            </a:spcAft>
          </a:pPr>
          <a:r>
            <a:rPr lang="it-IT" sz="3200" b="1" kern="1200" dirty="0"/>
            <a:t>VALUTAZIONE DI BASE INPS E OBBLIGHI DI INFORMAZIONE</a:t>
          </a:r>
        </a:p>
      </dsp:txBody>
      <dsp:txXfrm>
        <a:off x="39677" y="513810"/>
        <a:ext cx="11635126" cy="1275312"/>
      </dsp:txXfrm>
    </dsp:sp>
    <dsp:sp modelId="{673E30AF-2334-422E-A972-8E4E40DA44E3}">
      <dsp:nvSpPr>
        <dsp:cNvPr id="0" name=""/>
        <dsp:cNvSpPr/>
      </dsp:nvSpPr>
      <dsp:spPr>
        <a:xfrm>
          <a:off x="0" y="2072640"/>
          <a:ext cx="1354666" cy="1354666"/>
        </a:xfrm>
        <a:prstGeom prst="roundRect">
          <a:avLst>
            <a:gd name="adj" fmla="val 1667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93BDD63-4AD4-4A8A-8535-1F3AE1472B27}">
      <dsp:nvSpPr>
        <dsp:cNvPr id="0" name=""/>
        <dsp:cNvSpPr/>
      </dsp:nvSpPr>
      <dsp:spPr>
        <a:xfrm>
          <a:off x="1435946" y="2072640"/>
          <a:ext cx="10278533" cy="1354666"/>
        </a:xfrm>
        <a:prstGeom prst="roundRect">
          <a:avLst>
            <a:gd name="adj" fmla="val 1667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w="12700" cap="rnd"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it-IT" sz="1800" kern="1200"/>
            <a:t>Il certificato che riconosce la condizione di disabilità, di cui all’art. 6, comma 7, sostituisce a tutti gli effetti le relative certificazioni assumendo valore polifunzionale. La trasmissione del certificato nell'interesse della persona integra la presentazione dell'istanza ai fini del conseguimento di prestazioni sociali, socioassistenziali e sociosanitarie (art.13). </a:t>
          </a:r>
          <a:endParaRPr lang="it-IT" sz="1800" kern="1200" dirty="0"/>
        </a:p>
      </dsp:txBody>
      <dsp:txXfrm>
        <a:off x="1502087" y="2138781"/>
        <a:ext cx="10146251" cy="1222384"/>
      </dsp:txXfrm>
    </dsp:sp>
    <dsp:sp modelId="{E830EFE1-D1F8-4539-A7CC-8AF3AE3DBB20}">
      <dsp:nvSpPr>
        <dsp:cNvPr id="0" name=""/>
        <dsp:cNvSpPr/>
      </dsp:nvSpPr>
      <dsp:spPr>
        <a:xfrm>
          <a:off x="0" y="3589866"/>
          <a:ext cx="1354666" cy="1354666"/>
        </a:xfrm>
        <a:prstGeom prst="roundRect">
          <a:avLst>
            <a:gd name="adj" fmla="val 1667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BC40BB1-5B4A-49D5-B183-B0F033506DC0}">
      <dsp:nvSpPr>
        <dsp:cNvPr id="0" name=""/>
        <dsp:cNvSpPr/>
      </dsp:nvSpPr>
      <dsp:spPr>
        <a:xfrm>
          <a:off x="1435946" y="3589866"/>
          <a:ext cx="10278533" cy="1354666"/>
        </a:xfrm>
        <a:prstGeom prst="roundRect">
          <a:avLst>
            <a:gd name="adj" fmla="val 1667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w="12700" cap="rnd" cmpd="sng" algn="ctr">
          <a:solidFill>
            <a:schemeClr val="lt1">
              <a:hueOff val="0"/>
              <a:satOff val="0"/>
              <a:lumOff val="0"/>
              <a:alphaOff val="0"/>
            </a:schemeClr>
          </a:solidFill>
          <a:prstDash val="solid"/>
        </a:ln>
        <a:effectLst/>
        <a:scene3d>
          <a:camera prst="orthographicFront"/>
          <a:lightRig rig="flat" dir="t"/>
        </a:scene3d>
        <a:sp3d prstMaterial="dkEdge">
          <a:bevelT w="8200" h="38100"/>
        </a:sp3d>
      </dsp:spPr>
      <dsp:style>
        <a:lnRef idx="1">
          <a:scrgbClr r="0" g="0" b="0"/>
        </a:lnRef>
        <a:fillRef idx="2">
          <a:scrgbClr r="0" g="0" b="0"/>
        </a:fillRef>
        <a:effectRef idx="0">
          <a:scrgbClr r="0" g="0" b="0"/>
        </a:effectRef>
        <a:fontRef idx="minor">
          <a:schemeClr val="dk1"/>
        </a:fontRef>
      </dsp:style>
      <dsp:txBody>
        <a:bodyPr spcFirstLastPara="0" vert="horz" wrap="square" lIns="128016" tIns="128016" rIns="128016" bIns="128016" numCol="1" spcCol="1270" anchor="ctr" anchorCtr="0">
          <a:noAutofit/>
        </a:bodyPr>
        <a:lstStyle/>
        <a:p>
          <a:pPr lvl="0" algn="ctr" defTabSz="800100">
            <a:lnSpc>
              <a:spcPct val="90000"/>
            </a:lnSpc>
            <a:spcBef>
              <a:spcPct val="0"/>
            </a:spcBef>
            <a:spcAft>
              <a:spcPct val="35000"/>
            </a:spcAft>
          </a:pPr>
          <a:r>
            <a:rPr lang="it-IT" sz="1800" kern="1200"/>
            <a:t>L’INPS, secondo quanto previsto dall’art.6, determina le modalità con cui garantire la tempestiva erogazione delle provvidenze economiche conseguenti alla valutazione di base; provvede altresì a garantire l’interoperabilità, anche tramite FSE, delle proprie banche dati (art.16).</a:t>
          </a:r>
          <a:endParaRPr lang="it-IT" sz="1800" kern="1200" dirty="0"/>
        </a:p>
      </dsp:txBody>
      <dsp:txXfrm>
        <a:off x="1502087" y="3656007"/>
        <a:ext cx="10146251" cy="12223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7DAD38-AB05-461A-8345-E4B8F26BB075}">
      <dsp:nvSpPr>
        <dsp:cNvPr id="0" name=""/>
        <dsp:cNvSpPr/>
      </dsp:nvSpPr>
      <dsp:spPr>
        <a:xfrm>
          <a:off x="0" y="0"/>
          <a:ext cx="11227324" cy="2401477"/>
        </a:xfrm>
        <a:prstGeom prst="roundRect">
          <a:avLst>
            <a:gd name="adj" fmla="val 10000"/>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t" anchorCtr="0">
          <a:noAutofit/>
        </a:bodyPr>
        <a:lstStyle/>
        <a:p>
          <a:pPr lvl="0" algn="l" defTabSz="800100">
            <a:lnSpc>
              <a:spcPct val="90000"/>
            </a:lnSpc>
            <a:spcBef>
              <a:spcPct val="0"/>
            </a:spcBef>
            <a:spcAft>
              <a:spcPct val="35000"/>
            </a:spcAft>
            <a:buNone/>
          </a:pPr>
          <a:endParaRPr lang="it-IT" sz="1800" kern="1200" dirty="0"/>
        </a:p>
        <a:p>
          <a:pPr lvl="0" algn="l" defTabSz="800100">
            <a:lnSpc>
              <a:spcPct val="90000"/>
            </a:lnSpc>
            <a:spcBef>
              <a:spcPct val="0"/>
            </a:spcBef>
            <a:spcAft>
              <a:spcPct val="35000"/>
            </a:spcAft>
            <a:buNone/>
          </a:pPr>
          <a:r>
            <a:rPr lang="it-IT" sz="1800" kern="1200" dirty="0"/>
            <a:t>- ambito territoriale sociale, se dotato di personalità giuridica, in cui ricade il comune di residenza della persona con disabilità;</a:t>
          </a:r>
          <a:endParaRPr lang="it-IT" sz="3500" kern="1200" dirty="0"/>
        </a:p>
        <a:p>
          <a:pPr marL="171450" lvl="1" indent="-171450" algn="l" defTabSz="800100">
            <a:lnSpc>
              <a:spcPct val="90000"/>
            </a:lnSpc>
            <a:spcBef>
              <a:spcPct val="0"/>
            </a:spcBef>
            <a:spcAft>
              <a:spcPct val="15000"/>
            </a:spcAft>
            <a:buFontTx/>
            <a:buChar char="••"/>
          </a:pPr>
          <a:r>
            <a:rPr lang="it-IT" sz="1800" kern="1200" dirty="0"/>
            <a:t>altro ente individuato con legge regionale, quale titolare del relativo procedimento;</a:t>
          </a:r>
        </a:p>
        <a:p>
          <a:pPr marL="171450" lvl="1" indent="-171450" algn="l" defTabSz="800100">
            <a:lnSpc>
              <a:spcPct val="90000"/>
            </a:lnSpc>
            <a:spcBef>
              <a:spcPct val="0"/>
            </a:spcBef>
            <a:spcAft>
              <a:spcPct val="15000"/>
            </a:spcAft>
            <a:buFontTx/>
            <a:buChar char="••"/>
          </a:pPr>
          <a:r>
            <a:rPr lang="it-IT" sz="1800" kern="1200" dirty="0"/>
            <a:t>ulteriori punti di ricezione individuati dalle regioni;</a:t>
          </a:r>
        </a:p>
        <a:p>
          <a:pPr marL="171450" lvl="1" indent="-171450" algn="l" defTabSz="800100">
            <a:lnSpc>
              <a:spcPct val="90000"/>
            </a:lnSpc>
            <a:spcBef>
              <a:spcPct val="0"/>
            </a:spcBef>
            <a:spcAft>
              <a:spcPct val="15000"/>
            </a:spcAft>
            <a:buFontTx/>
            <a:buChar char="••"/>
          </a:pPr>
          <a:r>
            <a:rPr lang="it-IT" sz="1800" kern="1200" dirty="0"/>
            <a:t>per il tramite del comune di residenza o di uno dei punti unici di accesso - PUA - del territorio, individuati dagli enti locali o dalle regioni. </a:t>
          </a:r>
        </a:p>
      </dsp:txBody>
      <dsp:txXfrm>
        <a:off x="2485612" y="0"/>
        <a:ext cx="8741711" cy="2401477"/>
      </dsp:txXfrm>
    </dsp:sp>
    <dsp:sp modelId="{CBE7587C-2856-42ED-8DDA-06397868E85B}">
      <dsp:nvSpPr>
        <dsp:cNvPr id="0" name=""/>
        <dsp:cNvSpPr/>
      </dsp:nvSpPr>
      <dsp:spPr>
        <a:xfrm>
          <a:off x="240147" y="240147"/>
          <a:ext cx="2245464" cy="1921181"/>
        </a:xfrm>
        <a:prstGeom prst="roundRect">
          <a:avLst>
            <a:gd name="adj" fmla="val 10000"/>
          </a:avLst>
        </a:prstGeom>
        <a:solidFill>
          <a:schemeClr val="accent1">
            <a:tint val="50000"/>
            <a:hueOff val="0"/>
            <a:satOff val="0"/>
            <a:lumOff val="0"/>
            <a:alphaOff val="0"/>
          </a:schemeClr>
        </a:solidFill>
        <a:ln w="12700" cap="rnd" cmpd="sng" algn="ctr">
          <a:solidFill>
            <a:schemeClr val="lt1">
              <a:hueOff val="0"/>
              <a:satOff val="0"/>
              <a:lumOff val="0"/>
              <a:alphaOff val="0"/>
            </a:schemeClr>
          </a:solidFill>
          <a:prstDash val="solid"/>
        </a:ln>
        <a:effectLst/>
      </dsp:spPr>
      <dsp:style>
        <a:lnRef idx="1">
          <a:scrgbClr r="0" g="0" b="0"/>
        </a:lnRef>
        <a:fillRef idx="1">
          <a:scrgbClr r="0" g="0" b="0"/>
        </a:fillRef>
        <a:effectRef idx="1">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2B3C7C-5324-44A6-8D78-E1531FBFE1A7}">
      <dsp:nvSpPr>
        <dsp:cNvPr id="0" name=""/>
        <dsp:cNvSpPr/>
      </dsp:nvSpPr>
      <dsp:spPr>
        <a:xfrm rot="10800000">
          <a:off x="3144354" y="1776"/>
          <a:ext cx="8875739" cy="3634944"/>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2910" tIns="60960" rIns="113792" bIns="60960" numCol="1" spcCol="1270" anchor="ctr" anchorCtr="0">
          <a:noAutofit/>
        </a:bodyPr>
        <a:lstStyle/>
        <a:p>
          <a:pPr lvl="0" algn="ctr" defTabSz="711200">
            <a:lnSpc>
              <a:spcPct val="90000"/>
            </a:lnSpc>
            <a:spcBef>
              <a:spcPct val="0"/>
            </a:spcBef>
            <a:spcAft>
              <a:spcPct val="35000"/>
            </a:spcAft>
          </a:pPr>
          <a:r>
            <a:rPr lang="it-IT" sz="1600" kern="1200" dirty="0">
              <a:solidFill>
                <a:schemeClr val="tx1"/>
              </a:solidFill>
            </a:rPr>
            <a:t>Al fine di riconoscere l’accomodamento ragionevole e predisporre misure idonee per il suo effettivo esercizio, la norma introduce l’art. 5 bis alla legge n. 104/1992. Per effetto delle nuove previsioni, la persona con disabilità, l'esercente la responsabilità genitoriale in caso di minore, il tutore ovvero l'amministratore di sostegno se dotato dei poteri ha la facoltà di richiedere, con apposita istanza scritta, alla pubblica amministrazione, ai concessionari di pubblici servizi e ai soggetti privati l'adozione di un accomodamento ragionevole, anche formulando una proposta, e partecipa al procedimento relativo alla sua individuazione. L'accomodamento ragionevole </a:t>
          </a:r>
          <a:r>
            <a:rPr lang="it-IT" sz="1600" kern="1200" dirty="0" err="1">
              <a:solidFill>
                <a:schemeClr val="tx1"/>
              </a:solidFill>
            </a:rPr>
            <a:t>é</a:t>
          </a:r>
          <a:r>
            <a:rPr lang="it-IT" sz="1600" kern="1200" dirty="0">
              <a:solidFill>
                <a:schemeClr val="tx1"/>
              </a:solidFill>
            </a:rPr>
            <a:t> attivato in via sussidiaria e non sostituisce né limita il diritto al pieno accesso alle prestazioni, ai servizi e ai sostegni riconosciuti dalla legislazione vigente. L'accomodamento ragionevole deve risultare necessario, adeguato, pertinente e appropriato rispetto all'entità della tutela da accordare e alle condizioni di contesto nel caso concreto, nonché compatibile con le risorse effettivamente disponibili allo scopo. </a:t>
          </a:r>
        </a:p>
      </dsp:txBody>
      <dsp:txXfrm rot="10800000">
        <a:off x="4053090" y="1776"/>
        <a:ext cx="7967003" cy="3634944"/>
      </dsp:txXfrm>
    </dsp:sp>
    <dsp:sp modelId="{1B14488A-598A-4F10-8FDA-FE785A48E66A}">
      <dsp:nvSpPr>
        <dsp:cNvPr id="0" name=""/>
        <dsp:cNvSpPr/>
      </dsp:nvSpPr>
      <dsp:spPr>
        <a:xfrm>
          <a:off x="1306817" y="3553"/>
          <a:ext cx="3634944" cy="3634944"/>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8154A9-8D8B-4689-8133-0DC7FA6DF8FF}">
      <dsp:nvSpPr>
        <dsp:cNvPr id="0" name=""/>
        <dsp:cNvSpPr/>
      </dsp:nvSpPr>
      <dsp:spPr>
        <a:xfrm>
          <a:off x="0" y="819984"/>
          <a:ext cx="9613962" cy="2053350"/>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it-IT" sz="1600" kern="1200" dirty="0"/>
            <a:t>Il progetto di vita, disciplinato dall’ art.18, </a:t>
          </a:r>
          <a:r>
            <a:rPr lang="it-IT" sz="1600" kern="1200" dirty="0" err="1"/>
            <a:t>é</a:t>
          </a:r>
          <a:r>
            <a:rPr lang="it-IT" sz="1600" kern="1200" dirty="0"/>
            <a:t> diretto a realizzare gli obiettivi della persona con disabilità per migliorare le condizioni personali e di salute nei diversi ambiti di vita, facilitandone l'inclusione sociale e la partecipazione nei diversi contesti di vita su base di uguaglianza con gli altri. Il progetto di vita individua, per qualità, quantità ed intensità, gli strumenti, le risorse, gli interventi, i benefici, le prestazioni, i servizi e gli accomodamenti ragionevoli, volti anche ad eliminare e a prevenire le barriere e ad attivare i supporti necessari per l'inclusione e la partecipazione della persona stessa nei diversi ambiti di vita, compresi quelli scolastici, della formazione superiore, abitativi, lavorativi e sociali. </a:t>
          </a:r>
        </a:p>
      </dsp:txBody>
      <dsp:txXfrm>
        <a:off x="100236" y="920220"/>
        <a:ext cx="9413490" cy="185287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A1964D-2D5E-41E3-9E51-E654B08558CF}">
      <dsp:nvSpPr>
        <dsp:cNvPr id="0" name=""/>
        <dsp:cNvSpPr/>
      </dsp:nvSpPr>
      <dsp:spPr>
        <a:xfrm>
          <a:off x="2114735" y="51"/>
          <a:ext cx="9997932" cy="2071811"/>
        </a:xfrm>
        <a:prstGeom prst="roundRect">
          <a:avLst/>
        </a:prstGeom>
        <a:solidFill>
          <a:schemeClr val="accent1">
            <a:lumMod val="40000"/>
            <a:lumOff val="6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it-IT" sz="1600" kern="1200" dirty="0">
              <a:solidFill>
                <a:schemeClr val="tx1"/>
              </a:solidFill>
            </a:rPr>
            <a:t>L’unità di valutazione multidimensionale, come definita dall’art.24, elabora il progetto di vita; spetta all’unità di valutazione multidimensionale, sulla base di un metodo multidisciplinare fondato sull'approccio </a:t>
          </a:r>
          <a:r>
            <a:rPr lang="it-IT" sz="1600" kern="1200" dirty="0" err="1">
              <a:solidFill>
                <a:schemeClr val="tx1"/>
              </a:solidFill>
            </a:rPr>
            <a:t>bio</a:t>
          </a:r>
          <a:r>
            <a:rPr lang="it-IT" sz="1600" kern="1200" dirty="0">
              <a:solidFill>
                <a:schemeClr val="tx1"/>
              </a:solidFill>
            </a:rPr>
            <a:t>-psico-sociale e tenendo conto delle indicazioni dell'ICF e dell'ICD, la valutazione del profilo di funzionamento, l'analisi dei bisogni e delle preferenze e la definizione congiunta e contestuale degli interventi da attivare volti a conseguire l'integrazione sociosanitaria (art.25).</a:t>
          </a:r>
        </a:p>
      </dsp:txBody>
      <dsp:txXfrm>
        <a:off x="2215872" y="101188"/>
        <a:ext cx="9795658" cy="1869537"/>
      </dsp:txXfrm>
    </dsp:sp>
    <dsp:sp modelId="{72A1D547-F4E3-4FA8-A02C-C40FF9CE1A6A}">
      <dsp:nvSpPr>
        <dsp:cNvPr id="0" name=""/>
        <dsp:cNvSpPr/>
      </dsp:nvSpPr>
      <dsp:spPr>
        <a:xfrm>
          <a:off x="2114735" y="2175453"/>
          <a:ext cx="9752800" cy="2071811"/>
        </a:xfrm>
        <a:prstGeom prst="roundRect">
          <a:avLst/>
        </a:prstGeom>
        <a:solidFill>
          <a:schemeClr val="accent1">
            <a:lumMod val="40000"/>
            <a:lumOff val="6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a:lnSpc>
              <a:spcPct val="90000"/>
            </a:lnSpc>
            <a:spcBef>
              <a:spcPct val="0"/>
            </a:spcBef>
            <a:spcAft>
              <a:spcPct val="35000"/>
            </a:spcAft>
          </a:pPr>
          <a:r>
            <a:rPr lang="it-IT" sz="1600" kern="1200" dirty="0">
              <a:solidFill>
                <a:schemeClr val="tx1"/>
              </a:solidFill>
            </a:rPr>
            <a:t>Restano salvi i sostegni, i servizi e i piani di intervento attivati prima dell'elaborazione del progetto di vita, con l'eventuale aggiornamento degli stessi per essere coerenti ai miglioramenti e ai nuovi sostegni indicati nel progetto. </a:t>
          </a:r>
        </a:p>
      </dsp:txBody>
      <dsp:txXfrm>
        <a:off x="2215872" y="2276590"/>
        <a:ext cx="9550526" cy="186953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987C60-2D9B-4F4F-9B52-E7C107FC4916}">
      <dsp:nvSpPr>
        <dsp:cNvPr id="0" name=""/>
        <dsp:cNvSpPr/>
      </dsp:nvSpPr>
      <dsp:spPr>
        <a:xfrm>
          <a:off x="0" y="0"/>
          <a:ext cx="6097767" cy="3498300"/>
        </a:xfrm>
        <a:prstGeom prst="roundRect">
          <a:avLst/>
        </a:prstGeom>
        <a:gradFill rotWithShape="0">
          <a:gsLst>
            <a:gs pos="0">
              <a:schemeClr val="accent1">
                <a:hueOff val="0"/>
                <a:satOff val="0"/>
                <a:lumOff val="0"/>
                <a:alphaOff val="0"/>
                <a:tint val="65000"/>
                <a:lumMod val="110000"/>
              </a:schemeClr>
            </a:gs>
            <a:gs pos="88000">
              <a:schemeClr val="accent1">
                <a:hueOff val="0"/>
                <a:satOff val="0"/>
                <a:lumOff val="0"/>
                <a:alphaOff val="0"/>
                <a:tint val="90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it-IT" sz="1600" kern="1200" dirty="0"/>
            <a:t>L'attuazione del progetto di vita è sostenuta dal budget di progetto che è costituito, in modo integrato, dall'insieme delle risorse umane, professionali, tecnologiche, strumentali ed economiche, pubbliche e private, attivabili anche in seno alla comunità territoriale e al sistema dei supporti informali (art.28). La predisposizione del budget di progetto è effettuata secondo i principi della co-programmazione, della co-progettazione con gli enti del terzo settore, dell'integrazione e dell'interoperabilità nell'impiego delle risorse e degli interventi pubblici e, se disponibili, degli interventi privati. Alla formazione del budget di progetto concorrono, in modo integrato e nei limiti delle risorse disponibili a legislazione vigente, gli interventi pubblici, derivanti da: </a:t>
          </a:r>
        </a:p>
      </dsp:txBody>
      <dsp:txXfrm>
        <a:off x="170773" y="170773"/>
        <a:ext cx="5756221" cy="3156754"/>
      </dsp:txXfrm>
    </dsp:sp>
  </dsp:spTree>
</dsp:drawing>
</file>

<file path=ppt/diagrams/layout1.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BendingPictureCaption">
  <dgm:title val=""/>
  <dgm:desc val=""/>
  <dgm:catLst>
    <dgm:cat type="picture" pri="6000"/>
    <dgm:cat type="pictureconvert" pri="6000"/>
  </dgm:catLst>
  <dgm:sampData>
    <dgm:dataModel>
      <dgm:ptLst>
        <dgm:pt modelId="0" type="doc"/>
        <dgm:pt modelId="1">
          <dgm:prSet phldr="1"/>
        </dgm:pt>
        <dgm:pt modelId="2">
          <dgm:prSet phldr="1"/>
        </dgm:pt>
      </dgm:ptLst>
      <dgm:cxnLst>
        <dgm:cxn modelId="7" srcId="0" destId="1" srcOrd="0" destOrd="0"/>
        <dgm:cxn modelId="8" srcId="0" destId="2" srcOrd="1"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diagram">
    <dgm:varLst>
      <dgm:dir/>
    </dgm:varLst>
    <dgm:choose name="Name0">
      <dgm:if name="Name1" func="var" arg="dir" op="equ" val="norm">
        <dgm:alg type="snake">
          <dgm:param type="off" val="ctr"/>
        </dgm:alg>
      </dgm:if>
      <dgm:else name="Name2">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31"/>
        </dgm:alg>
        <dgm:shape xmlns:r="http://schemas.openxmlformats.org/officeDocument/2006/relationships" r:blip="">
          <dgm:adjLst/>
        </dgm:shape>
        <dgm:choose name="Name3">
          <dgm:if name="Name4" func="var" arg="dir" op="equ" val="norm">
            <dgm:constrLst>
              <dgm:constr type="l" for="ch" forName="Image" refType="w" fact="0"/>
              <dgm:constr type="t" for="ch" forName="Image" refType="h" fact="0"/>
              <dgm:constr type="w" for="ch" forName="Image" refType="w" fact="0.94"/>
              <dgm:constr type="h" for="ch" forName="Image" refType="h" fact="0.91"/>
              <dgm:constr type="l" for="ch" forName="Parent" refType="w" fact="0.19"/>
              <dgm:constr type="t" for="ch" forName="Parent" refType="h" fact="0.745"/>
              <dgm:constr type="w" for="ch" forName="Parent" refType="w" fact="0.81"/>
              <dgm:constr type="h" for="ch" forName="Parent" refType="h" fact="0.255"/>
            </dgm:constrLst>
          </dgm:if>
          <dgm:else name="Name5">
            <dgm:constrLst>
              <dgm:constr type="l" for="ch" forName="Image" refType="w" fact="0.06"/>
              <dgm:constr type="t" for="ch" forName="Image" refType="h" fact="0"/>
              <dgm:constr type="w" for="ch" forName="Image" refType="w" fact="0.94"/>
              <dgm:constr type="h" for="ch" forName="Image" refType="h" fact="0.91"/>
              <dgm:constr type="l" for="ch" forName="Parent" refType="w" fact="0"/>
              <dgm:constr type="t" for="ch" forName="Parent" refType="h" fact="0.745"/>
              <dgm:constr type="w" for="ch" forName="Parent" refType="w" fact="0.81"/>
              <dgm:constr type="h" for="ch" forName="Parent" refType="h" fact="0.255"/>
            </dgm:constrLst>
          </dgm:else>
        </dgm:choose>
        <dgm:layoutNode name="Image" styleLbl="bgShp">
          <dgm:alg type="sp"/>
          <dgm:shape xmlns:r="http://schemas.openxmlformats.org/officeDocument/2006/relationships" type="rect" r:blip="" blipPhldr="1">
            <dgm:adjLst/>
          </dgm:shape>
          <dgm:presOf/>
        </dgm:layoutNode>
        <dgm:layoutNode name="Parent" styleLbl="node0">
          <dgm:varLst>
            <dgm:bulletEnabled val="1"/>
          </dgm:varLst>
          <dgm:alg type="tx">
            <dgm:param type="txAnchorVertCh" val="mid"/>
            <dgm:param type="shpTxRTLAlignCh" val="r"/>
            <dgm:param type="lnSpAfParP" val="5"/>
          </dgm:alg>
          <dgm:shape xmlns:r="http://schemas.openxmlformats.org/officeDocument/2006/relationships" type="rect" r:blip="">
            <dgm:adjLst/>
          </dgm:shape>
          <dgm:presOf axis="desOr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37895208-35AD-44B5-983D-9D37BAE4BDB4}" type="datetimeFigureOut">
              <a:rPr lang="it-IT" smtClean="0"/>
              <a:t>18/04/2025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F2105E8-74EF-46C8-BF98-B7FBC3BE8020}" type="slidenum">
              <a:rPr lang="it-IT" smtClean="0"/>
              <a:t>‹N›</a:t>
            </a:fld>
            <a:endParaRPr lang="it-IT"/>
          </a:p>
        </p:txBody>
      </p:sp>
    </p:spTree>
    <p:extLst>
      <p:ext uri="{BB962C8B-B14F-4D97-AF65-F5344CB8AC3E}">
        <p14:creationId xmlns:p14="http://schemas.microsoft.com/office/powerpoint/2010/main" val="14859252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7895208-35AD-44B5-983D-9D37BAE4BDB4}" type="datetimeFigureOut">
              <a:rPr lang="it-IT" smtClean="0"/>
              <a:t>18/04/2025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F2105E8-74EF-46C8-BF98-B7FBC3BE8020}" type="slidenum">
              <a:rPr lang="it-IT" smtClean="0"/>
              <a:t>‹N›</a:t>
            </a:fld>
            <a:endParaRPr lang="it-IT"/>
          </a:p>
        </p:txBody>
      </p:sp>
    </p:spTree>
    <p:extLst>
      <p:ext uri="{BB962C8B-B14F-4D97-AF65-F5344CB8AC3E}">
        <p14:creationId xmlns:p14="http://schemas.microsoft.com/office/powerpoint/2010/main" val="906027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7895208-35AD-44B5-983D-9D37BAE4BDB4}" type="datetimeFigureOut">
              <a:rPr lang="it-IT" smtClean="0"/>
              <a:t>18/04/2025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F2105E8-74EF-46C8-BF98-B7FBC3BE8020}" type="slidenum">
              <a:rPr lang="it-IT" smtClean="0"/>
              <a:t>‹N›</a:t>
            </a:fld>
            <a:endParaRPr lang="it-IT"/>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44181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7895208-35AD-44B5-983D-9D37BAE4BDB4}" type="datetimeFigureOut">
              <a:rPr lang="it-IT" smtClean="0"/>
              <a:t>18/04/2025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F2105E8-74EF-46C8-BF98-B7FBC3BE8020}" type="slidenum">
              <a:rPr lang="it-IT" smtClean="0"/>
              <a:t>‹N›</a:t>
            </a:fld>
            <a:endParaRPr lang="it-IT"/>
          </a:p>
        </p:txBody>
      </p:sp>
    </p:spTree>
    <p:extLst>
      <p:ext uri="{BB962C8B-B14F-4D97-AF65-F5344CB8AC3E}">
        <p14:creationId xmlns:p14="http://schemas.microsoft.com/office/powerpoint/2010/main" val="36721502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7895208-35AD-44B5-983D-9D37BAE4BDB4}" type="datetimeFigureOut">
              <a:rPr lang="it-IT" smtClean="0"/>
              <a:t>18/04/2025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F2105E8-74EF-46C8-BF98-B7FBC3BE8020}" type="slidenum">
              <a:rPr lang="it-IT" smtClean="0"/>
              <a:t>‹N›</a:t>
            </a:fld>
            <a:endParaRPr lang="it-IT"/>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5772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Fare clic per modificare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7895208-35AD-44B5-983D-9D37BAE4BDB4}" type="datetimeFigureOut">
              <a:rPr lang="it-IT" smtClean="0"/>
              <a:t>18/04/2025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F2105E8-74EF-46C8-BF98-B7FBC3BE8020}" type="slidenum">
              <a:rPr lang="it-IT" smtClean="0"/>
              <a:t>‹N›</a:t>
            </a:fld>
            <a:endParaRPr lang="it-IT"/>
          </a:p>
        </p:txBody>
      </p:sp>
    </p:spTree>
    <p:extLst>
      <p:ext uri="{BB962C8B-B14F-4D97-AF65-F5344CB8AC3E}">
        <p14:creationId xmlns:p14="http://schemas.microsoft.com/office/powerpoint/2010/main" val="29811676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7895208-35AD-44B5-983D-9D37BAE4BDB4}" type="datetimeFigureOut">
              <a:rPr lang="it-IT" smtClean="0"/>
              <a:t>18/04/2025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F2105E8-74EF-46C8-BF98-B7FBC3BE8020}" type="slidenum">
              <a:rPr lang="it-IT" smtClean="0"/>
              <a:t>‹N›</a:t>
            </a:fld>
            <a:endParaRPr lang="it-IT"/>
          </a:p>
        </p:txBody>
      </p:sp>
    </p:spTree>
    <p:extLst>
      <p:ext uri="{BB962C8B-B14F-4D97-AF65-F5344CB8AC3E}">
        <p14:creationId xmlns:p14="http://schemas.microsoft.com/office/powerpoint/2010/main" val="4098251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7895208-35AD-44B5-983D-9D37BAE4BDB4}" type="datetimeFigureOut">
              <a:rPr lang="it-IT" smtClean="0"/>
              <a:t>18/04/2025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F2105E8-74EF-46C8-BF98-B7FBC3BE8020}" type="slidenum">
              <a:rPr lang="it-IT" smtClean="0"/>
              <a:t>‹N›</a:t>
            </a:fld>
            <a:endParaRPr lang="it-IT"/>
          </a:p>
        </p:txBody>
      </p:sp>
    </p:spTree>
    <p:extLst>
      <p:ext uri="{BB962C8B-B14F-4D97-AF65-F5344CB8AC3E}">
        <p14:creationId xmlns:p14="http://schemas.microsoft.com/office/powerpoint/2010/main" val="1539316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37895208-35AD-44B5-983D-9D37BAE4BDB4}" type="datetimeFigureOut">
              <a:rPr lang="it-IT" smtClean="0"/>
              <a:t>18/04/2025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F2105E8-74EF-46C8-BF98-B7FBC3BE8020}" type="slidenum">
              <a:rPr lang="it-IT" smtClean="0"/>
              <a:t>‹N›</a:t>
            </a:fld>
            <a:endParaRPr lang="it-IT"/>
          </a:p>
        </p:txBody>
      </p:sp>
    </p:spTree>
    <p:extLst>
      <p:ext uri="{BB962C8B-B14F-4D97-AF65-F5344CB8AC3E}">
        <p14:creationId xmlns:p14="http://schemas.microsoft.com/office/powerpoint/2010/main" val="21787331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37895208-35AD-44B5-983D-9D37BAE4BDB4}" type="datetimeFigureOut">
              <a:rPr lang="it-IT" smtClean="0"/>
              <a:t>18/04/2025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F2105E8-74EF-46C8-BF98-B7FBC3BE8020}" type="slidenum">
              <a:rPr lang="it-IT" smtClean="0"/>
              <a:t>‹N›</a:t>
            </a:fld>
            <a:endParaRPr lang="it-IT"/>
          </a:p>
        </p:txBody>
      </p:sp>
    </p:spTree>
    <p:extLst>
      <p:ext uri="{BB962C8B-B14F-4D97-AF65-F5344CB8AC3E}">
        <p14:creationId xmlns:p14="http://schemas.microsoft.com/office/powerpoint/2010/main" val="2820791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37895208-35AD-44B5-983D-9D37BAE4BDB4}" type="datetimeFigureOut">
              <a:rPr lang="it-IT" smtClean="0"/>
              <a:t>18/04/2025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F2105E8-74EF-46C8-BF98-B7FBC3BE8020}" type="slidenum">
              <a:rPr lang="it-IT" smtClean="0"/>
              <a:t>‹N›</a:t>
            </a:fld>
            <a:endParaRPr lang="it-IT"/>
          </a:p>
        </p:txBody>
      </p:sp>
    </p:spTree>
    <p:extLst>
      <p:ext uri="{BB962C8B-B14F-4D97-AF65-F5344CB8AC3E}">
        <p14:creationId xmlns:p14="http://schemas.microsoft.com/office/powerpoint/2010/main" val="1503626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37895208-35AD-44B5-983D-9D37BAE4BDB4}" type="datetimeFigureOut">
              <a:rPr lang="it-IT" smtClean="0"/>
              <a:t>18/04/2025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7F2105E8-74EF-46C8-BF98-B7FBC3BE8020}" type="slidenum">
              <a:rPr lang="it-IT" smtClean="0"/>
              <a:t>‹N›</a:t>
            </a:fld>
            <a:endParaRPr lang="it-IT"/>
          </a:p>
        </p:txBody>
      </p:sp>
    </p:spTree>
    <p:extLst>
      <p:ext uri="{BB962C8B-B14F-4D97-AF65-F5344CB8AC3E}">
        <p14:creationId xmlns:p14="http://schemas.microsoft.com/office/powerpoint/2010/main" val="3125805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37895208-35AD-44B5-983D-9D37BAE4BDB4}" type="datetimeFigureOut">
              <a:rPr lang="it-IT" smtClean="0"/>
              <a:t>18/04/2025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F2105E8-74EF-46C8-BF98-B7FBC3BE8020}" type="slidenum">
              <a:rPr lang="it-IT" smtClean="0"/>
              <a:t>‹N›</a:t>
            </a:fld>
            <a:endParaRPr lang="it-IT"/>
          </a:p>
        </p:txBody>
      </p:sp>
    </p:spTree>
    <p:extLst>
      <p:ext uri="{BB962C8B-B14F-4D97-AF65-F5344CB8AC3E}">
        <p14:creationId xmlns:p14="http://schemas.microsoft.com/office/powerpoint/2010/main" val="4075269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895208-35AD-44B5-983D-9D37BAE4BDB4}" type="datetimeFigureOut">
              <a:rPr lang="it-IT" smtClean="0"/>
              <a:t>18/04/2025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7F2105E8-74EF-46C8-BF98-B7FBC3BE8020}" type="slidenum">
              <a:rPr lang="it-IT" smtClean="0"/>
              <a:t>‹N›</a:t>
            </a:fld>
            <a:endParaRPr lang="it-IT"/>
          </a:p>
        </p:txBody>
      </p:sp>
    </p:spTree>
    <p:extLst>
      <p:ext uri="{BB962C8B-B14F-4D97-AF65-F5344CB8AC3E}">
        <p14:creationId xmlns:p14="http://schemas.microsoft.com/office/powerpoint/2010/main" val="1682428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7895208-35AD-44B5-983D-9D37BAE4BDB4}" type="datetimeFigureOut">
              <a:rPr lang="it-IT" smtClean="0"/>
              <a:t>18/04/2025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F2105E8-74EF-46C8-BF98-B7FBC3BE8020}" type="slidenum">
              <a:rPr lang="it-IT" smtClean="0"/>
              <a:t>‹N›</a:t>
            </a:fld>
            <a:endParaRPr lang="it-IT"/>
          </a:p>
        </p:txBody>
      </p:sp>
    </p:spTree>
    <p:extLst>
      <p:ext uri="{BB962C8B-B14F-4D97-AF65-F5344CB8AC3E}">
        <p14:creationId xmlns:p14="http://schemas.microsoft.com/office/powerpoint/2010/main" val="4215887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37895208-35AD-44B5-983D-9D37BAE4BDB4}" type="datetimeFigureOut">
              <a:rPr lang="it-IT" smtClean="0"/>
              <a:t>18/04/2025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F2105E8-74EF-46C8-BF98-B7FBC3BE8020}" type="slidenum">
              <a:rPr lang="it-IT" smtClean="0"/>
              <a:t>‹N›</a:t>
            </a:fld>
            <a:endParaRPr lang="it-IT"/>
          </a:p>
        </p:txBody>
      </p:sp>
    </p:spTree>
    <p:extLst>
      <p:ext uri="{BB962C8B-B14F-4D97-AF65-F5344CB8AC3E}">
        <p14:creationId xmlns:p14="http://schemas.microsoft.com/office/powerpoint/2010/main" val="213860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895208-35AD-44B5-983D-9D37BAE4BDB4}" type="datetimeFigureOut">
              <a:rPr lang="it-IT" smtClean="0"/>
              <a:t>18/04/2025</a:t>
            </a:fld>
            <a:endParaRPr lang="it-IT"/>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F2105E8-74EF-46C8-BF98-B7FBC3BE8020}" type="slidenum">
              <a:rPr lang="it-IT" smtClean="0"/>
              <a:t>‹N›</a:t>
            </a:fld>
            <a:endParaRPr lang="it-IT"/>
          </a:p>
        </p:txBody>
      </p:sp>
    </p:spTree>
    <p:extLst>
      <p:ext uri="{BB962C8B-B14F-4D97-AF65-F5344CB8AC3E}">
        <p14:creationId xmlns:p14="http://schemas.microsoft.com/office/powerpoint/2010/main" val="36422131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Layout" Target="../diagrams/layout13.xml"/><Relationship Id="rId3" Type="http://schemas.openxmlformats.org/officeDocument/2006/relationships/diagramLayout" Target="../diagrams/layout11.xml"/><Relationship Id="rId7" Type="http://schemas.openxmlformats.org/officeDocument/2006/relationships/diagramData" Target="../diagrams/data12.xml"/><Relationship Id="rId12" Type="http://schemas.openxmlformats.org/officeDocument/2006/relationships/diagramData" Target="../diagrams/data13.xml"/><Relationship Id="rId2" Type="http://schemas.openxmlformats.org/officeDocument/2006/relationships/diagramData" Target="../diagrams/data11.xml"/><Relationship Id="rId16" Type="http://schemas.microsoft.com/office/2007/relationships/diagramDrawing" Target="../diagrams/drawing13.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5" Type="http://schemas.openxmlformats.org/officeDocument/2006/relationships/diagramColors" Target="../diagrams/colors13.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po 6">
            <a:extLst>
              <a:ext uri="{FF2B5EF4-FFF2-40B4-BE49-F238E27FC236}">
                <a16:creationId xmlns:a16="http://schemas.microsoft.com/office/drawing/2014/main" id="{8E2A4221-E2DD-4695-BFFA-5B0B8D1EA2B6}"/>
              </a:ext>
            </a:extLst>
          </p:cNvPr>
          <p:cNvGrpSpPr/>
          <p:nvPr/>
        </p:nvGrpSpPr>
        <p:grpSpPr>
          <a:xfrm>
            <a:off x="316865" y="2943426"/>
            <a:ext cx="11558270" cy="3518334"/>
            <a:chOff x="1435945" y="2072640"/>
            <a:chExt cx="10278534" cy="1354666"/>
          </a:xfrm>
          <a:solidFill>
            <a:schemeClr val="accent1">
              <a:lumMod val="40000"/>
              <a:lumOff val="60000"/>
            </a:schemeClr>
          </a:solidFill>
        </p:grpSpPr>
        <p:sp>
          <p:nvSpPr>
            <p:cNvPr id="8" name="Rettangolo con angoli arrotondati 7">
              <a:extLst>
                <a:ext uri="{FF2B5EF4-FFF2-40B4-BE49-F238E27FC236}">
                  <a16:creationId xmlns:a16="http://schemas.microsoft.com/office/drawing/2014/main" id="{616E5861-5EFF-4F9C-B5DD-18312EEE1C6C}"/>
                </a:ext>
              </a:extLst>
            </p:cNvPr>
            <p:cNvSpPr/>
            <p:nvPr/>
          </p:nvSpPr>
          <p:spPr>
            <a:xfrm>
              <a:off x="1435946" y="2072640"/>
              <a:ext cx="10278533" cy="1354666"/>
            </a:xfrm>
            <a:prstGeom prst="roundRect">
              <a:avLst>
                <a:gd name="adj" fmla="val 166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CasellaDiTesto 8">
              <a:extLst>
                <a:ext uri="{FF2B5EF4-FFF2-40B4-BE49-F238E27FC236}">
                  <a16:creationId xmlns:a16="http://schemas.microsoft.com/office/drawing/2014/main" id="{E5CA1676-A6C8-457C-816F-B76122CE645E}"/>
                </a:ext>
              </a:extLst>
            </p:cNvPr>
            <p:cNvSpPr txBox="1"/>
            <p:nvPr/>
          </p:nvSpPr>
          <p:spPr>
            <a:xfrm>
              <a:off x="1435945" y="2072640"/>
              <a:ext cx="10146251" cy="1222384"/>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99568" tIns="99568" rIns="99568" bIns="99568" numCol="1" spcCol="1270" anchor="t" anchorCtr="0">
              <a:noAutofit/>
            </a:bodyPr>
            <a:lstStyle/>
            <a:p>
              <a:pPr marL="0" lvl="0" indent="0" algn="l" defTabSz="622300">
                <a:lnSpc>
                  <a:spcPct val="90000"/>
                </a:lnSpc>
                <a:spcBef>
                  <a:spcPct val="0"/>
                </a:spcBef>
                <a:spcAft>
                  <a:spcPct val="35000"/>
                </a:spcAft>
                <a:buNone/>
              </a:pPr>
              <a:r>
                <a:rPr lang="it-IT" kern="1200" dirty="0">
                  <a:solidFill>
                    <a:schemeClr val="tx1"/>
                  </a:solidFill>
                </a:rPr>
                <a:t>L’art.3 introduce una nuova definizione di disabilità sostituendo i commi 1, 2 e 3 dell’articolo 3 della legge 104/1992.</a:t>
              </a:r>
            </a:p>
            <a:p>
              <a:pPr marL="114300" lvl="1" indent="-114300" algn="l" defTabSz="622300">
                <a:lnSpc>
                  <a:spcPct val="90000"/>
                </a:lnSpc>
                <a:spcBef>
                  <a:spcPct val="0"/>
                </a:spcBef>
                <a:spcAft>
                  <a:spcPct val="15000"/>
                </a:spcAft>
                <a:buChar char="•"/>
              </a:pPr>
              <a:r>
                <a:rPr lang="it-IT" kern="1200" dirty="0">
                  <a:solidFill>
                    <a:schemeClr val="tx1"/>
                  </a:solidFill>
                </a:rPr>
                <a:t>È persona con disabilità chi presenta durature compromissioni fisiche, mentali, intellettive o sensoriali che, in interazione con barriere di diversa natura, possono ostacolare la piena ed effettiva partecipazione nei diversi contesti di vita su base di uguaglianza con gli altri, accertate all’esito della valutazione di base.</a:t>
              </a:r>
            </a:p>
            <a:p>
              <a:pPr marL="114300" lvl="1" indent="-114300" algn="l" defTabSz="622300">
                <a:lnSpc>
                  <a:spcPct val="90000"/>
                </a:lnSpc>
                <a:spcBef>
                  <a:spcPct val="0"/>
                </a:spcBef>
                <a:spcAft>
                  <a:spcPct val="15000"/>
                </a:spcAft>
                <a:buChar char="•"/>
              </a:pPr>
              <a:r>
                <a:rPr lang="it-IT" kern="1200" dirty="0">
                  <a:solidFill>
                    <a:schemeClr val="tx1"/>
                  </a:solidFill>
                </a:rPr>
                <a:t>La persona con disabilità ha diritto alle prestazioni stabilite in suo favore in relazione alla necessità di sostegno o di sostegno intensivo, individuata all’esito della valutazione di base, anche in Qualora la compromissione, singola o plurima, abbia ridotto l’autonomia personale, correlata all’età, in modo da rendere necessario un intervento assistenziale permanente, continuativo e globale nella sfera individuale o in quella di relazione, il sostegno è intensivo e determina priorità nei programmi e negli interventi dei servizi pubblici. </a:t>
              </a:r>
              <a:r>
                <a:rPr lang="it-IT" dirty="0">
                  <a:solidFill>
                    <a:schemeClr val="tx1"/>
                  </a:solidFill>
                </a:rPr>
                <a:t>relazione alla capacità complessiva individuale residua e alla efficacia delle terapie. La necessità di sostegno può essere di livello lieve o medio. Il sostegno intensivo è sempre di livello elevato o molto elevato.</a:t>
              </a:r>
            </a:p>
            <a:p>
              <a:pPr marL="114300" lvl="1" indent="-114300" algn="l" defTabSz="622300">
                <a:lnSpc>
                  <a:spcPct val="90000"/>
                </a:lnSpc>
                <a:spcBef>
                  <a:spcPct val="0"/>
                </a:spcBef>
                <a:spcAft>
                  <a:spcPct val="15000"/>
                </a:spcAft>
                <a:buChar char="•"/>
              </a:pPr>
              <a:endParaRPr lang="it-IT" sz="1400" kern="1200" dirty="0"/>
            </a:p>
          </p:txBody>
        </p:sp>
      </p:grpSp>
      <p:sp>
        <p:nvSpPr>
          <p:cNvPr id="16" name="Titolo 1">
            <a:extLst>
              <a:ext uri="{FF2B5EF4-FFF2-40B4-BE49-F238E27FC236}">
                <a16:creationId xmlns:a16="http://schemas.microsoft.com/office/drawing/2014/main" id="{CC6A5149-7074-4E1B-906F-8FC5CF29597B}"/>
              </a:ext>
            </a:extLst>
          </p:cNvPr>
          <p:cNvSpPr txBox="1">
            <a:spLocks/>
          </p:cNvSpPr>
          <p:nvPr/>
        </p:nvSpPr>
        <p:spPr>
          <a:xfrm>
            <a:off x="318770" y="306251"/>
            <a:ext cx="3552190" cy="669953"/>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Autofit/>
          </a:bodyPr>
          <a:lstStyle/>
          <a:p>
            <a:pPr algn="ctr"/>
            <a:r>
              <a:rPr lang="it-IT" sz="1600" dirty="0"/>
              <a:t>DEFINIZIONE DI DISABILITÀ E NUOVA TERMINOLOGIA</a:t>
            </a:r>
            <a:endParaRPr lang="it-IT" sz="1600" dirty="0">
              <a:solidFill>
                <a:schemeClr val="tx1"/>
              </a:solidFill>
              <a:effectLst/>
              <a:latin typeface="+mj-lt"/>
              <a:ea typeface="Times New Roman" panose="02020603050405020304" pitchFamily="18" charset="0"/>
            </a:endParaRPr>
          </a:p>
        </p:txBody>
      </p:sp>
      <p:grpSp>
        <p:nvGrpSpPr>
          <p:cNvPr id="18" name="Gruppo 17">
            <a:extLst>
              <a:ext uri="{FF2B5EF4-FFF2-40B4-BE49-F238E27FC236}">
                <a16:creationId xmlns:a16="http://schemas.microsoft.com/office/drawing/2014/main" id="{9DB463E1-3D26-4C0C-85F3-0C4DA92A1B3D}"/>
              </a:ext>
            </a:extLst>
          </p:cNvPr>
          <p:cNvGrpSpPr/>
          <p:nvPr/>
        </p:nvGrpSpPr>
        <p:grpSpPr>
          <a:xfrm>
            <a:off x="316865" y="1185376"/>
            <a:ext cx="8807725" cy="1572063"/>
            <a:chOff x="1435946" y="2072640"/>
            <a:chExt cx="10278533" cy="1354666"/>
          </a:xfrm>
          <a:solidFill>
            <a:schemeClr val="accent1">
              <a:lumMod val="40000"/>
              <a:lumOff val="60000"/>
            </a:schemeClr>
          </a:solidFill>
        </p:grpSpPr>
        <p:sp>
          <p:nvSpPr>
            <p:cNvPr id="19" name="Rettangolo con angoli arrotondati 18">
              <a:extLst>
                <a:ext uri="{FF2B5EF4-FFF2-40B4-BE49-F238E27FC236}">
                  <a16:creationId xmlns:a16="http://schemas.microsoft.com/office/drawing/2014/main" id="{1923F643-1481-4DF6-A3EC-3E712E81C771}"/>
                </a:ext>
              </a:extLst>
            </p:cNvPr>
            <p:cNvSpPr/>
            <p:nvPr/>
          </p:nvSpPr>
          <p:spPr>
            <a:xfrm>
              <a:off x="1435946" y="2072640"/>
              <a:ext cx="10278533" cy="1354666"/>
            </a:xfrm>
            <a:prstGeom prst="roundRect">
              <a:avLst>
                <a:gd name="adj" fmla="val 16670"/>
              </a:avLst>
            </a:prstGeom>
            <a:grpFill/>
            <a:ln>
              <a:solidFill>
                <a:schemeClr val="accent1">
                  <a:lumMod val="40000"/>
                  <a:lumOff val="6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0" name="CasellaDiTesto 19">
              <a:extLst>
                <a:ext uri="{FF2B5EF4-FFF2-40B4-BE49-F238E27FC236}">
                  <a16:creationId xmlns:a16="http://schemas.microsoft.com/office/drawing/2014/main" id="{45E2E701-9B31-4A17-ADFC-1EF99BFD0705}"/>
                </a:ext>
              </a:extLst>
            </p:cNvPr>
            <p:cNvSpPr txBox="1"/>
            <p:nvPr/>
          </p:nvSpPr>
          <p:spPr>
            <a:xfrm>
              <a:off x="1435946" y="2072640"/>
              <a:ext cx="10146251" cy="1222384"/>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99568" tIns="99568" rIns="99568" bIns="99568" numCol="1" spcCol="1270" anchor="t" anchorCtr="0">
              <a:noAutofit/>
            </a:bodyPr>
            <a:lstStyle/>
            <a:p>
              <a:pPr marL="0" indent="0">
                <a:buNone/>
              </a:pPr>
              <a:r>
                <a:rPr lang="it-IT" dirty="0">
                  <a:solidFill>
                    <a:schemeClr val="tx1"/>
                  </a:solidFill>
                </a:rPr>
                <a:t>Il Decreto, coerentemente con le previsioni della Convenzione ONU sui diritti delle persone con disabilità espressamente richiamata, è finalizzato a garantire l’accesso pieno ed effettivo ai servizi, alle prestazioni e ai supporti, anche attraverso accomodamenti ragionevoli e progetti di vita personalizzati, basati sui principi di autodeterminazione e non discriminazione (art.1).</a:t>
              </a:r>
            </a:p>
          </p:txBody>
        </p:sp>
      </p:grpSp>
    </p:spTree>
    <p:extLst>
      <p:ext uri="{BB962C8B-B14F-4D97-AF65-F5344CB8AC3E}">
        <p14:creationId xmlns:p14="http://schemas.microsoft.com/office/powerpoint/2010/main" val="681485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699C4C58-34C6-4245-AE0B-CAAF8FE360E2}"/>
              </a:ext>
            </a:extLst>
          </p:cNvPr>
          <p:cNvSpPr txBox="1">
            <a:spLocks/>
          </p:cNvSpPr>
          <p:nvPr/>
        </p:nvSpPr>
        <p:spPr>
          <a:xfrm>
            <a:off x="133353" y="101378"/>
            <a:ext cx="3788200" cy="669953"/>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Autofit/>
          </a:bodyPr>
          <a:lstStyle/>
          <a:p>
            <a:pPr algn="ctr"/>
            <a:r>
              <a:rPr lang="it-IT" sz="1600" b="1" u="sng" dirty="0">
                <a:solidFill>
                  <a:schemeClr val="tx1"/>
                </a:solidFill>
                <a:effectLst/>
                <a:latin typeface="+mj-lt"/>
                <a:ea typeface="Times New Roman" panose="02020603050405020304" pitchFamily="18" charset="0"/>
              </a:rPr>
              <a:t>Il progetto di vita: finalità, contenuti e portabilità</a:t>
            </a:r>
          </a:p>
        </p:txBody>
      </p:sp>
      <p:sp>
        <p:nvSpPr>
          <p:cNvPr id="10" name="Titolo 1">
            <a:extLst>
              <a:ext uri="{FF2B5EF4-FFF2-40B4-BE49-F238E27FC236}">
                <a16:creationId xmlns:a16="http://schemas.microsoft.com/office/drawing/2014/main" id="{FFE61216-0060-419A-B7CA-6848F39539EE}"/>
              </a:ext>
            </a:extLst>
          </p:cNvPr>
          <p:cNvSpPr txBox="1">
            <a:spLocks/>
          </p:cNvSpPr>
          <p:nvPr/>
        </p:nvSpPr>
        <p:spPr>
          <a:xfrm>
            <a:off x="133353" y="811450"/>
            <a:ext cx="3211591" cy="970866"/>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Autofit/>
          </a:bodyPr>
          <a:lstStyle/>
          <a:p>
            <a:pPr algn="ctr"/>
            <a:r>
              <a:rPr lang="it-IT" sz="1600" dirty="0"/>
              <a:t>PROGETTO DI VITA E VALUTAZIONE MULTIDIMENSIONALE </a:t>
            </a:r>
          </a:p>
          <a:p>
            <a:pPr algn="ctr"/>
            <a:endParaRPr lang="it-IT" sz="1600" b="1" u="sng" dirty="0">
              <a:solidFill>
                <a:schemeClr val="tx1"/>
              </a:solidFill>
              <a:effectLst/>
              <a:latin typeface="+mj-lt"/>
              <a:ea typeface="Times New Roman" panose="02020603050405020304" pitchFamily="18" charset="0"/>
            </a:endParaRPr>
          </a:p>
        </p:txBody>
      </p:sp>
      <p:grpSp>
        <p:nvGrpSpPr>
          <p:cNvPr id="9" name="Gruppo 8">
            <a:extLst>
              <a:ext uri="{FF2B5EF4-FFF2-40B4-BE49-F238E27FC236}">
                <a16:creationId xmlns:a16="http://schemas.microsoft.com/office/drawing/2014/main" id="{F0FEBCD8-C0C7-494B-9B32-702D096BBEAB}"/>
              </a:ext>
            </a:extLst>
          </p:cNvPr>
          <p:cNvGrpSpPr/>
          <p:nvPr/>
        </p:nvGrpSpPr>
        <p:grpSpPr>
          <a:xfrm>
            <a:off x="133353" y="2837840"/>
            <a:ext cx="10914861" cy="1182319"/>
            <a:chOff x="0" y="819984"/>
            <a:chExt cx="9613962" cy="2053350"/>
          </a:xfrm>
          <a:scene3d>
            <a:camera prst="orthographicFront"/>
            <a:lightRig rig="flat" dir="t"/>
          </a:scene3d>
        </p:grpSpPr>
        <p:sp>
          <p:nvSpPr>
            <p:cNvPr id="11" name="Rettangolo con angoli arrotondati 10">
              <a:extLst>
                <a:ext uri="{FF2B5EF4-FFF2-40B4-BE49-F238E27FC236}">
                  <a16:creationId xmlns:a16="http://schemas.microsoft.com/office/drawing/2014/main" id="{FC33801F-86DC-4EBA-B72D-AAC5989683B2}"/>
                </a:ext>
              </a:extLst>
            </p:cNvPr>
            <p:cNvSpPr/>
            <p:nvPr/>
          </p:nvSpPr>
          <p:spPr>
            <a:xfrm>
              <a:off x="0" y="819984"/>
              <a:ext cx="9613962" cy="205335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2" name="CasellaDiTesto 11">
              <a:extLst>
                <a:ext uri="{FF2B5EF4-FFF2-40B4-BE49-F238E27FC236}">
                  <a16:creationId xmlns:a16="http://schemas.microsoft.com/office/drawing/2014/main" id="{EED9E575-A56B-4B48-8408-F058E801C4FF}"/>
                </a:ext>
              </a:extLst>
            </p:cNvPr>
            <p:cNvSpPr txBox="1"/>
            <p:nvPr/>
          </p:nvSpPr>
          <p:spPr>
            <a:xfrm>
              <a:off x="100236" y="920220"/>
              <a:ext cx="9413490" cy="185287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dirty="0"/>
                <a:t>Sulla base degli esiti della valutazione multidimensionale, i soggetti che hanno preso parte al relativo procedimento predispongono il progetto di vita che individua i sostegni, il budget di progetto e gli accomodamenti ragionevoli che garantiscono l'effettivo godimento dei diritti e delle libertà fondamentali (art.26). </a:t>
              </a:r>
              <a:endParaRPr lang="it-IT" sz="1600" kern="1200" dirty="0"/>
            </a:p>
          </p:txBody>
        </p:sp>
      </p:grpSp>
      <p:grpSp>
        <p:nvGrpSpPr>
          <p:cNvPr id="8" name="Gruppo 7">
            <a:extLst>
              <a:ext uri="{FF2B5EF4-FFF2-40B4-BE49-F238E27FC236}">
                <a16:creationId xmlns:a16="http://schemas.microsoft.com/office/drawing/2014/main" id="{42FEBAAE-710C-42D6-AE7F-F615740BAD6E}"/>
              </a:ext>
            </a:extLst>
          </p:cNvPr>
          <p:cNvGrpSpPr/>
          <p:nvPr/>
        </p:nvGrpSpPr>
        <p:grpSpPr>
          <a:xfrm>
            <a:off x="133354" y="4200562"/>
            <a:ext cx="10914860" cy="1286349"/>
            <a:chOff x="0" y="819984"/>
            <a:chExt cx="9613962" cy="2053350"/>
          </a:xfrm>
          <a:scene3d>
            <a:camera prst="orthographicFront"/>
            <a:lightRig rig="flat" dir="t"/>
          </a:scene3d>
        </p:grpSpPr>
        <p:sp>
          <p:nvSpPr>
            <p:cNvPr id="13" name="Rettangolo con angoli arrotondati 12">
              <a:extLst>
                <a:ext uri="{FF2B5EF4-FFF2-40B4-BE49-F238E27FC236}">
                  <a16:creationId xmlns:a16="http://schemas.microsoft.com/office/drawing/2014/main" id="{01A864CB-7D22-4D6C-B0CC-6B7A4F77EC36}"/>
                </a:ext>
              </a:extLst>
            </p:cNvPr>
            <p:cNvSpPr/>
            <p:nvPr/>
          </p:nvSpPr>
          <p:spPr>
            <a:xfrm>
              <a:off x="0" y="819984"/>
              <a:ext cx="9613962" cy="205335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4" name="CasellaDiTesto 13">
              <a:extLst>
                <a:ext uri="{FF2B5EF4-FFF2-40B4-BE49-F238E27FC236}">
                  <a16:creationId xmlns:a16="http://schemas.microsoft.com/office/drawing/2014/main" id="{6151ECCA-9FB9-4E04-960F-0DF4518FEF7F}"/>
                </a:ext>
              </a:extLst>
            </p:cNvPr>
            <p:cNvSpPr txBox="1"/>
            <p:nvPr/>
          </p:nvSpPr>
          <p:spPr>
            <a:xfrm>
              <a:off x="100236" y="1020456"/>
              <a:ext cx="9413490" cy="185287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dirty="0"/>
                <a:t>Il diritto al progetto di vita è garantito anche in caso di variazione, temporanea o definitiva, del contesto territoriale, di vita o del luogo di abitazione, ed </a:t>
              </a:r>
              <a:r>
                <a:rPr lang="it-IT" sz="1600" dirty="0" err="1"/>
                <a:t>é</a:t>
              </a:r>
              <a:r>
                <a:rPr lang="it-IT" sz="1600" dirty="0"/>
                <a:t> rimodulato in funzione della valutazione dei nuovi contesti di vita o di residenza, perseguendo per qualità, quantità e intensità, livelli di organizzazione e di prestazione non inferiori a quelli precedenti (art.27). </a:t>
              </a:r>
              <a:endParaRPr lang="it-IT" sz="1600" kern="1200" dirty="0"/>
            </a:p>
          </p:txBody>
        </p:sp>
      </p:grpSp>
    </p:spTree>
    <p:extLst>
      <p:ext uri="{BB962C8B-B14F-4D97-AF65-F5344CB8AC3E}">
        <p14:creationId xmlns:p14="http://schemas.microsoft.com/office/powerpoint/2010/main" val="2249647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699C4C58-34C6-4245-AE0B-CAAF8FE360E2}"/>
              </a:ext>
            </a:extLst>
          </p:cNvPr>
          <p:cNvSpPr txBox="1">
            <a:spLocks/>
          </p:cNvSpPr>
          <p:nvPr/>
        </p:nvSpPr>
        <p:spPr>
          <a:xfrm>
            <a:off x="133352" y="101378"/>
            <a:ext cx="4089855" cy="669953"/>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Autofit/>
          </a:bodyPr>
          <a:lstStyle/>
          <a:p>
            <a:pPr algn="ctr"/>
            <a:r>
              <a:rPr lang="it-IT" sz="1600" b="1" u="sng" dirty="0"/>
              <a:t>Unità di valutazione multidimensionale e Valutazione multidimensionale</a:t>
            </a:r>
            <a:endParaRPr lang="it-IT" sz="1600" b="1" u="sng" dirty="0">
              <a:solidFill>
                <a:schemeClr val="tx1"/>
              </a:solidFill>
              <a:effectLst/>
              <a:latin typeface="+mj-lt"/>
              <a:ea typeface="Times New Roman" panose="02020603050405020304" pitchFamily="18" charset="0"/>
            </a:endParaRPr>
          </a:p>
        </p:txBody>
      </p:sp>
      <p:sp>
        <p:nvSpPr>
          <p:cNvPr id="10" name="Titolo 1">
            <a:extLst>
              <a:ext uri="{FF2B5EF4-FFF2-40B4-BE49-F238E27FC236}">
                <a16:creationId xmlns:a16="http://schemas.microsoft.com/office/drawing/2014/main" id="{FFE61216-0060-419A-B7CA-6848F39539EE}"/>
              </a:ext>
            </a:extLst>
          </p:cNvPr>
          <p:cNvSpPr txBox="1">
            <a:spLocks/>
          </p:cNvSpPr>
          <p:nvPr/>
        </p:nvSpPr>
        <p:spPr>
          <a:xfrm>
            <a:off x="133353" y="811450"/>
            <a:ext cx="3211591" cy="970866"/>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Autofit/>
          </a:bodyPr>
          <a:lstStyle/>
          <a:p>
            <a:pPr algn="ctr"/>
            <a:r>
              <a:rPr lang="it-IT" sz="1600" dirty="0"/>
              <a:t>PROGETTO DI VITA E VALUTAZIONE MULTIDIMENSIONALE </a:t>
            </a:r>
          </a:p>
          <a:p>
            <a:pPr algn="ctr"/>
            <a:endParaRPr lang="it-IT" sz="1600" b="1" u="sng" dirty="0">
              <a:solidFill>
                <a:schemeClr val="tx1"/>
              </a:solidFill>
              <a:effectLst/>
              <a:latin typeface="+mj-lt"/>
              <a:ea typeface="Times New Roman" panose="02020603050405020304" pitchFamily="18" charset="0"/>
            </a:endParaRPr>
          </a:p>
        </p:txBody>
      </p:sp>
      <p:graphicFrame>
        <p:nvGraphicFramePr>
          <p:cNvPr id="3" name="Diagramma 2">
            <a:extLst>
              <a:ext uri="{FF2B5EF4-FFF2-40B4-BE49-F238E27FC236}">
                <a16:creationId xmlns:a16="http://schemas.microsoft.com/office/drawing/2014/main" id="{AC9BBEF4-D7EE-43B7-AAF4-C91566BA9610}"/>
              </a:ext>
            </a:extLst>
          </p:cNvPr>
          <p:cNvGraphicFramePr/>
          <p:nvPr>
            <p:extLst>
              <p:ext uri="{D42A27DB-BD31-4B8C-83A1-F6EECF244321}">
                <p14:modId xmlns:p14="http://schemas.microsoft.com/office/powerpoint/2010/main" val="2360995130"/>
              </p:ext>
            </p:extLst>
          </p:nvPr>
        </p:nvGraphicFramePr>
        <p:xfrm>
          <a:off x="-2035404" y="2045891"/>
          <a:ext cx="14227404" cy="4247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1173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699C4C58-34C6-4245-AE0B-CAAF8FE360E2}"/>
              </a:ext>
            </a:extLst>
          </p:cNvPr>
          <p:cNvSpPr txBox="1">
            <a:spLocks/>
          </p:cNvSpPr>
          <p:nvPr/>
        </p:nvSpPr>
        <p:spPr>
          <a:xfrm>
            <a:off x="133352" y="101378"/>
            <a:ext cx="4089855" cy="669953"/>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Autofit/>
          </a:bodyPr>
          <a:lstStyle/>
          <a:p>
            <a:pPr algn="ctr"/>
            <a:r>
              <a:rPr lang="it-IT" sz="1600" b="1" u="sng" dirty="0"/>
              <a:t>Budget di progetto e risorse</a:t>
            </a:r>
            <a:endParaRPr lang="it-IT" sz="1600" b="1" u="sng" dirty="0">
              <a:solidFill>
                <a:schemeClr val="tx1"/>
              </a:solidFill>
              <a:effectLst/>
              <a:latin typeface="+mj-lt"/>
              <a:ea typeface="Times New Roman" panose="02020603050405020304" pitchFamily="18" charset="0"/>
            </a:endParaRPr>
          </a:p>
        </p:txBody>
      </p:sp>
      <p:sp>
        <p:nvSpPr>
          <p:cNvPr id="10" name="Titolo 1">
            <a:extLst>
              <a:ext uri="{FF2B5EF4-FFF2-40B4-BE49-F238E27FC236}">
                <a16:creationId xmlns:a16="http://schemas.microsoft.com/office/drawing/2014/main" id="{FFE61216-0060-419A-B7CA-6848F39539EE}"/>
              </a:ext>
            </a:extLst>
          </p:cNvPr>
          <p:cNvSpPr txBox="1">
            <a:spLocks/>
          </p:cNvSpPr>
          <p:nvPr/>
        </p:nvSpPr>
        <p:spPr>
          <a:xfrm>
            <a:off x="133351" y="771331"/>
            <a:ext cx="3211591" cy="828814"/>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Autofit/>
          </a:bodyPr>
          <a:lstStyle/>
          <a:p>
            <a:pPr algn="ctr"/>
            <a:r>
              <a:rPr lang="it-IT" sz="1600" dirty="0"/>
              <a:t>PROGETTO DI VITA E VALUTAZIONE MULTIDIMENSIONALE </a:t>
            </a:r>
          </a:p>
          <a:p>
            <a:pPr algn="ctr"/>
            <a:endParaRPr lang="it-IT" sz="1600" b="1" u="sng" dirty="0">
              <a:solidFill>
                <a:schemeClr val="tx1"/>
              </a:solidFill>
              <a:effectLst/>
              <a:latin typeface="+mj-lt"/>
              <a:ea typeface="Times New Roman" panose="02020603050405020304" pitchFamily="18" charset="0"/>
            </a:endParaRPr>
          </a:p>
        </p:txBody>
      </p:sp>
      <p:graphicFrame>
        <p:nvGraphicFramePr>
          <p:cNvPr id="4" name="Diagramma 3">
            <a:extLst>
              <a:ext uri="{FF2B5EF4-FFF2-40B4-BE49-F238E27FC236}">
                <a16:creationId xmlns:a16="http://schemas.microsoft.com/office/drawing/2014/main" id="{33F77C46-FD80-454A-859A-1AC271D3A8F3}"/>
              </a:ext>
            </a:extLst>
          </p:cNvPr>
          <p:cNvGraphicFramePr/>
          <p:nvPr>
            <p:extLst>
              <p:ext uri="{D42A27DB-BD31-4B8C-83A1-F6EECF244321}">
                <p14:modId xmlns:p14="http://schemas.microsoft.com/office/powerpoint/2010/main" val="2274674580"/>
              </p:ext>
            </p:extLst>
          </p:nvPr>
        </p:nvGraphicFramePr>
        <p:xfrm>
          <a:off x="133351" y="1978943"/>
          <a:ext cx="6097767" cy="3693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Diagramma 7">
            <a:extLst>
              <a:ext uri="{FF2B5EF4-FFF2-40B4-BE49-F238E27FC236}">
                <a16:creationId xmlns:a16="http://schemas.microsoft.com/office/drawing/2014/main" id="{D7694105-3AA6-4824-A934-9BC1FCBBB752}"/>
              </a:ext>
            </a:extLst>
          </p:cNvPr>
          <p:cNvGraphicFramePr/>
          <p:nvPr>
            <p:extLst>
              <p:ext uri="{D42A27DB-BD31-4B8C-83A1-F6EECF244321}">
                <p14:modId xmlns:p14="http://schemas.microsoft.com/office/powerpoint/2010/main" val="3508781790"/>
              </p:ext>
            </p:extLst>
          </p:nvPr>
        </p:nvGraphicFramePr>
        <p:xfrm>
          <a:off x="4684237" y="771331"/>
          <a:ext cx="10145599" cy="47720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CasellaDiTesto 11">
            <a:extLst>
              <a:ext uri="{FF2B5EF4-FFF2-40B4-BE49-F238E27FC236}">
                <a16:creationId xmlns:a16="http://schemas.microsoft.com/office/drawing/2014/main" id="{DA10825F-0916-4CF8-9D9F-445089540891}"/>
              </a:ext>
            </a:extLst>
          </p:cNvPr>
          <p:cNvSpPr txBox="1"/>
          <p:nvPr/>
        </p:nvSpPr>
        <p:spPr>
          <a:xfrm>
            <a:off x="616455" y="5672262"/>
            <a:ext cx="10959089" cy="830997"/>
          </a:xfrm>
          <a:prstGeom prst="rect">
            <a:avLst/>
          </a:prstGeom>
          <a:noFill/>
          <a:ln>
            <a:solidFill>
              <a:schemeClr val="accent1">
                <a:lumMod val="60000"/>
                <a:lumOff val="40000"/>
              </a:schemeClr>
            </a:solidFill>
          </a:ln>
        </p:spPr>
        <p:txBody>
          <a:bodyPr wrap="square">
            <a:spAutoFit/>
          </a:bodyPr>
          <a:lstStyle/>
          <a:p>
            <a:r>
              <a:rPr lang="it-IT" sz="1600" dirty="0"/>
              <a:t>All’art.31 è istituito, per l'implementazione dei progetti di vita che prevedono l'attivazione di interventi, prestazioni e sostegni non rientranti nelle unità di offerta del territorio di riferimento, il Fondo per l'implementazione dei progetti di vita la cui dotazione è determinata in 25 milioni di euro annui a decorrere dall'anno 2025. </a:t>
            </a:r>
          </a:p>
        </p:txBody>
      </p:sp>
    </p:spTree>
    <p:extLst>
      <p:ext uri="{BB962C8B-B14F-4D97-AF65-F5344CB8AC3E}">
        <p14:creationId xmlns:p14="http://schemas.microsoft.com/office/powerpoint/2010/main" val="1525208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699C4C58-34C6-4245-AE0B-CAAF8FE360E2}"/>
              </a:ext>
            </a:extLst>
          </p:cNvPr>
          <p:cNvSpPr txBox="1">
            <a:spLocks/>
          </p:cNvSpPr>
          <p:nvPr/>
        </p:nvSpPr>
        <p:spPr>
          <a:xfrm>
            <a:off x="133352" y="101378"/>
            <a:ext cx="4089855" cy="669953"/>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Autofit/>
          </a:bodyPr>
          <a:lstStyle/>
          <a:p>
            <a:pPr algn="ctr"/>
            <a:r>
              <a:rPr lang="it-IT" sz="1600" b="1" u="sng" dirty="0"/>
              <a:t>Fase di sperimentazione</a:t>
            </a:r>
            <a:endParaRPr lang="it-IT" sz="1600" b="1" u="sng" dirty="0">
              <a:solidFill>
                <a:schemeClr val="tx1"/>
              </a:solidFill>
              <a:effectLst/>
              <a:latin typeface="+mj-lt"/>
              <a:ea typeface="Times New Roman" panose="02020603050405020304" pitchFamily="18" charset="0"/>
            </a:endParaRPr>
          </a:p>
        </p:txBody>
      </p:sp>
      <p:sp>
        <p:nvSpPr>
          <p:cNvPr id="10" name="Titolo 1">
            <a:extLst>
              <a:ext uri="{FF2B5EF4-FFF2-40B4-BE49-F238E27FC236}">
                <a16:creationId xmlns:a16="http://schemas.microsoft.com/office/drawing/2014/main" id="{FFE61216-0060-419A-B7CA-6848F39539EE}"/>
              </a:ext>
            </a:extLst>
          </p:cNvPr>
          <p:cNvSpPr txBox="1">
            <a:spLocks/>
          </p:cNvSpPr>
          <p:nvPr/>
        </p:nvSpPr>
        <p:spPr>
          <a:xfrm>
            <a:off x="133351" y="771331"/>
            <a:ext cx="3211591" cy="828814"/>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Autofit/>
          </a:bodyPr>
          <a:lstStyle/>
          <a:p>
            <a:pPr algn="ctr"/>
            <a:r>
              <a:rPr lang="it-IT" sz="1600" dirty="0"/>
              <a:t>PROGETTO DI VITA E VALUTAZIONE MULTIDIMENSIONALE </a:t>
            </a:r>
          </a:p>
          <a:p>
            <a:pPr algn="ctr"/>
            <a:endParaRPr lang="it-IT" sz="1600" b="1" u="sng" dirty="0">
              <a:solidFill>
                <a:schemeClr val="tx1"/>
              </a:solidFill>
              <a:effectLst/>
              <a:latin typeface="+mj-lt"/>
              <a:ea typeface="Times New Roman" panose="02020603050405020304" pitchFamily="18" charset="0"/>
            </a:endParaRPr>
          </a:p>
        </p:txBody>
      </p:sp>
      <p:graphicFrame>
        <p:nvGraphicFramePr>
          <p:cNvPr id="3" name="Diagramma 2">
            <a:extLst>
              <a:ext uri="{FF2B5EF4-FFF2-40B4-BE49-F238E27FC236}">
                <a16:creationId xmlns:a16="http://schemas.microsoft.com/office/drawing/2014/main" id="{D28D600B-DB1E-4309-B441-1724B4FFC956}"/>
              </a:ext>
            </a:extLst>
          </p:cNvPr>
          <p:cNvGraphicFramePr/>
          <p:nvPr>
            <p:extLst>
              <p:ext uri="{D42A27DB-BD31-4B8C-83A1-F6EECF244321}">
                <p14:modId xmlns:p14="http://schemas.microsoft.com/office/powerpoint/2010/main" val="3643330731"/>
              </p:ext>
            </p:extLst>
          </p:nvPr>
        </p:nvGraphicFramePr>
        <p:xfrm>
          <a:off x="133351" y="1831948"/>
          <a:ext cx="7610474" cy="1777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ma 5">
            <a:extLst>
              <a:ext uri="{FF2B5EF4-FFF2-40B4-BE49-F238E27FC236}">
                <a16:creationId xmlns:a16="http://schemas.microsoft.com/office/drawing/2014/main" id="{C2C37026-BFCC-43E0-8070-F0E2D116384A}"/>
              </a:ext>
            </a:extLst>
          </p:cNvPr>
          <p:cNvGraphicFramePr/>
          <p:nvPr>
            <p:extLst>
              <p:ext uri="{D42A27DB-BD31-4B8C-83A1-F6EECF244321}">
                <p14:modId xmlns:p14="http://schemas.microsoft.com/office/powerpoint/2010/main" val="3141668064"/>
              </p:ext>
            </p:extLst>
          </p:nvPr>
        </p:nvGraphicFramePr>
        <p:xfrm>
          <a:off x="-595312" y="3664923"/>
          <a:ext cx="6691312" cy="17543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5" name="Diagramma 14">
            <a:extLst>
              <a:ext uri="{FF2B5EF4-FFF2-40B4-BE49-F238E27FC236}">
                <a16:creationId xmlns:a16="http://schemas.microsoft.com/office/drawing/2014/main" id="{0E5F8D52-E449-4A1E-BBEE-C694867C1BC8}"/>
              </a:ext>
            </a:extLst>
          </p:cNvPr>
          <p:cNvGraphicFramePr/>
          <p:nvPr>
            <p:extLst>
              <p:ext uri="{D42A27DB-BD31-4B8C-83A1-F6EECF244321}">
                <p14:modId xmlns:p14="http://schemas.microsoft.com/office/powerpoint/2010/main" val="1273997507"/>
              </p:ext>
            </p:extLst>
          </p:nvPr>
        </p:nvGraphicFramePr>
        <p:xfrm>
          <a:off x="6096000" y="4126587"/>
          <a:ext cx="6400800" cy="258532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4228840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olo 1">
            <a:extLst>
              <a:ext uri="{FF2B5EF4-FFF2-40B4-BE49-F238E27FC236}">
                <a16:creationId xmlns:a16="http://schemas.microsoft.com/office/drawing/2014/main" id="{CC6A5149-7074-4E1B-906F-8FC5CF29597B}"/>
              </a:ext>
            </a:extLst>
          </p:cNvPr>
          <p:cNvSpPr txBox="1">
            <a:spLocks/>
          </p:cNvSpPr>
          <p:nvPr/>
        </p:nvSpPr>
        <p:spPr>
          <a:xfrm>
            <a:off x="318770" y="314959"/>
            <a:ext cx="3552190" cy="669953"/>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Autofit/>
          </a:bodyPr>
          <a:lstStyle/>
          <a:p>
            <a:pPr algn="ctr"/>
            <a:r>
              <a:rPr lang="it-IT" sz="1600" dirty="0"/>
              <a:t>DEFINIZIONE DI DISABILITÀ E NUOVA TERMINOLOGIA</a:t>
            </a:r>
            <a:endParaRPr lang="it-IT" sz="1600" dirty="0">
              <a:solidFill>
                <a:schemeClr val="tx1"/>
              </a:solidFill>
              <a:effectLst/>
              <a:latin typeface="+mj-lt"/>
              <a:ea typeface="Times New Roman" panose="02020603050405020304" pitchFamily="18" charset="0"/>
            </a:endParaRPr>
          </a:p>
        </p:txBody>
      </p:sp>
      <p:grpSp>
        <p:nvGrpSpPr>
          <p:cNvPr id="11" name="Gruppo 10">
            <a:extLst>
              <a:ext uri="{FF2B5EF4-FFF2-40B4-BE49-F238E27FC236}">
                <a16:creationId xmlns:a16="http://schemas.microsoft.com/office/drawing/2014/main" id="{41E279C9-94A4-47B3-833E-0E5D7DECE809}"/>
              </a:ext>
            </a:extLst>
          </p:cNvPr>
          <p:cNvGrpSpPr/>
          <p:nvPr/>
        </p:nvGrpSpPr>
        <p:grpSpPr>
          <a:xfrm>
            <a:off x="3870960" y="1540162"/>
            <a:ext cx="8097520" cy="3777675"/>
            <a:chOff x="1435945" y="2072640"/>
            <a:chExt cx="10278534" cy="1354666"/>
          </a:xfrm>
          <a:solidFill>
            <a:schemeClr val="accent1">
              <a:lumMod val="40000"/>
              <a:lumOff val="60000"/>
            </a:schemeClr>
          </a:solidFill>
        </p:grpSpPr>
        <p:sp>
          <p:nvSpPr>
            <p:cNvPr id="12" name="Rettangolo con angoli arrotondati 11">
              <a:extLst>
                <a:ext uri="{FF2B5EF4-FFF2-40B4-BE49-F238E27FC236}">
                  <a16:creationId xmlns:a16="http://schemas.microsoft.com/office/drawing/2014/main" id="{C7F0A626-21FD-4324-81EF-472E8B0F8889}"/>
                </a:ext>
              </a:extLst>
            </p:cNvPr>
            <p:cNvSpPr/>
            <p:nvPr/>
          </p:nvSpPr>
          <p:spPr>
            <a:xfrm>
              <a:off x="1435946" y="2072640"/>
              <a:ext cx="10278533" cy="1354666"/>
            </a:xfrm>
            <a:prstGeom prst="roundRect">
              <a:avLst>
                <a:gd name="adj" fmla="val 16670"/>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3" name="CasellaDiTesto 12">
              <a:extLst>
                <a:ext uri="{FF2B5EF4-FFF2-40B4-BE49-F238E27FC236}">
                  <a16:creationId xmlns:a16="http://schemas.microsoft.com/office/drawing/2014/main" id="{0A5FFD5F-ACDB-47A6-B602-AEF52DF63871}"/>
                </a:ext>
              </a:extLst>
            </p:cNvPr>
            <p:cNvSpPr txBox="1"/>
            <p:nvPr/>
          </p:nvSpPr>
          <p:spPr>
            <a:xfrm>
              <a:off x="1435945" y="2072640"/>
              <a:ext cx="10146251" cy="1222384"/>
            </a:xfrm>
            <a:prstGeom prst="rect">
              <a:avLst/>
            </a:prstGeom>
            <a:noFill/>
          </p:spPr>
          <p:style>
            <a:lnRef idx="0">
              <a:scrgbClr r="0" g="0" b="0"/>
            </a:lnRef>
            <a:fillRef idx="0">
              <a:scrgbClr r="0" g="0" b="0"/>
            </a:fillRef>
            <a:effectRef idx="0">
              <a:scrgbClr r="0" g="0" b="0"/>
            </a:effectRef>
            <a:fontRef idx="minor">
              <a:schemeClr val="lt1"/>
            </a:fontRef>
          </p:style>
          <p:txBody>
            <a:bodyPr spcFirstLastPara="0" vert="horz" wrap="square" lIns="99568" tIns="99568" rIns="99568" bIns="99568" numCol="1" spcCol="1270" anchor="t" anchorCtr="0">
              <a:noAutofit/>
            </a:bodyPr>
            <a:lstStyle/>
            <a:p>
              <a:pPr marL="0" indent="0">
                <a:buNone/>
              </a:pPr>
              <a:r>
                <a:rPr lang="it-IT" dirty="0">
                  <a:solidFill>
                    <a:schemeClr val="tx1"/>
                  </a:solidFill>
                </a:rPr>
                <a:t>L’art.4 interviene sulla terminologia da adottare, a decorrere dalla data di entrata in vigore del decreto, in materia di disabilità, e precisamente indica che:</a:t>
              </a:r>
            </a:p>
            <a:p>
              <a:pPr marL="342900" indent="-342900">
                <a:buAutoNum type="alphaLcParenR"/>
              </a:pPr>
              <a:r>
                <a:rPr lang="it-IT" dirty="0">
                  <a:solidFill>
                    <a:schemeClr val="tx1"/>
                  </a:solidFill>
                </a:rPr>
                <a:t>la parola «handicap» è sostituita da «condizione di disabilità»;</a:t>
              </a:r>
            </a:p>
            <a:p>
              <a:pPr marL="342900" indent="-342900">
                <a:buAutoNum type="alphaLcParenR"/>
              </a:pPr>
              <a:r>
                <a:rPr lang="it-IT" dirty="0">
                  <a:solidFill>
                    <a:schemeClr val="tx1"/>
                  </a:solidFill>
                </a:rPr>
                <a:t>le parole: «persona handicappata», «portatore di handicap», «persona affetta da disabilità», «disabile» e «diversamente abile», ovunque ricorrono, sono sostituite da: «persona con disabilità»;</a:t>
              </a:r>
            </a:p>
            <a:p>
              <a:pPr marL="342900" indent="-342900">
                <a:buAutoNum type="alphaLcParenR"/>
              </a:pPr>
              <a:r>
                <a:rPr lang="it-IT" dirty="0">
                  <a:solidFill>
                    <a:schemeClr val="tx1"/>
                  </a:solidFill>
                </a:rPr>
                <a:t>le parole: «con connotazione di gravità» e «in situazione di gravità», ove ricorrono e sono riferite alle persone indicate alla lettera b) sono sostituite dalle seguenti: «con necessità di sostegno elevato o molto elevato»;</a:t>
              </a:r>
            </a:p>
            <a:p>
              <a:pPr marL="342900" indent="-342900">
                <a:buAutoNum type="alphaLcParenR"/>
              </a:pPr>
              <a:r>
                <a:rPr lang="it-IT" dirty="0">
                  <a:solidFill>
                    <a:schemeClr val="tx1"/>
                  </a:solidFill>
                </a:rPr>
                <a:t>le parole: «disabile grave», ove ricorrono, sono sostituite dalle seguenti: «persona con necessità di sostegno intensivo». </a:t>
              </a:r>
            </a:p>
            <a:p>
              <a:pPr marL="0" indent="0">
                <a:buNone/>
              </a:pPr>
              <a:endParaRPr lang="it-IT" sz="1600" dirty="0">
                <a:solidFill>
                  <a:schemeClr val="tx1"/>
                </a:solidFill>
              </a:endParaRPr>
            </a:p>
          </p:txBody>
        </p:sp>
      </p:grpSp>
      <p:graphicFrame>
        <p:nvGraphicFramePr>
          <p:cNvPr id="14" name="Diagramma 13">
            <a:extLst>
              <a:ext uri="{FF2B5EF4-FFF2-40B4-BE49-F238E27FC236}">
                <a16:creationId xmlns:a16="http://schemas.microsoft.com/office/drawing/2014/main" id="{34ED4CA5-2673-444D-8AEC-8C4D210E49EC}"/>
              </a:ext>
            </a:extLst>
          </p:cNvPr>
          <p:cNvGraphicFramePr/>
          <p:nvPr>
            <p:extLst>
              <p:ext uri="{D42A27DB-BD31-4B8C-83A1-F6EECF244321}">
                <p14:modId xmlns:p14="http://schemas.microsoft.com/office/powerpoint/2010/main" val="371448261"/>
              </p:ext>
            </p:extLst>
          </p:nvPr>
        </p:nvGraphicFramePr>
        <p:xfrm>
          <a:off x="111759" y="860615"/>
          <a:ext cx="3759200" cy="47678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5111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olo 1">
            <a:extLst>
              <a:ext uri="{FF2B5EF4-FFF2-40B4-BE49-F238E27FC236}">
                <a16:creationId xmlns:a16="http://schemas.microsoft.com/office/drawing/2014/main" id="{FE0D971B-3EF0-4310-B9C8-AC6F32FEEA1D}"/>
              </a:ext>
            </a:extLst>
          </p:cNvPr>
          <p:cNvSpPr txBox="1">
            <a:spLocks/>
          </p:cNvSpPr>
          <p:nvPr/>
        </p:nvSpPr>
        <p:spPr>
          <a:xfrm>
            <a:off x="133351" y="178660"/>
            <a:ext cx="11972924" cy="114300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Autofit/>
          </a:bodyPr>
          <a:lstStyle/>
          <a:p>
            <a:pPr algn="ctr"/>
            <a:r>
              <a:rPr lang="it-IT" sz="3600" dirty="0"/>
              <a:t>VALUTAZIONE DI BASE INPS E OBBLIGHI DI INFORMAZIONE</a:t>
            </a:r>
            <a:endParaRPr lang="it-IT" sz="3600" dirty="0">
              <a:solidFill>
                <a:schemeClr val="tx1"/>
              </a:solidFill>
              <a:effectLst/>
              <a:latin typeface="+mj-lt"/>
              <a:ea typeface="Times New Roman" panose="02020603050405020304" pitchFamily="18" charset="0"/>
            </a:endParaRPr>
          </a:p>
        </p:txBody>
      </p:sp>
      <p:grpSp>
        <p:nvGrpSpPr>
          <p:cNvPr id="7" name="Gruppo 6">
            <a:extLst>
              <a:ext uri="{FF2B5EF4-FFF2-40B4-BE49-F238E27FC236}">
                <a16:creationId xmlns:a16="http://schemas.microsoft.com/office/drawing/2014/main" id="{246F8EA0-108B-47DB-9D69-F84B757989E8}"/>
              </a:ext>
            </a:extLst>
          </p:cNvPr>
          <p:cNvGrpSpPr/>
          <p:nvPr/>
        </p:nvGrpSpPr>
        <p:grpSpPr>
          <a:xfrm>
            <a:off x="3298550" y="1469856"/>
            <a:ext cx="8807725" cy="1761024"/>
            <a:chOff x="1435946" y="2072640"/>
            <a:chExt cx="10278533" cy="1354666"/>
          </a:xfrm>
          <a:solidFill>
            <a:schemeClr val="accent1">
              <a:lumMod val="40000"/>
              <a:lumOff val="60000"/>
            </a:schemeClr>
          </a:solidFill>
        </p:grpSpPr>
        <p:sp>
          <p:nvSpPr>
            <p:cNvPr id="8" name="Rettangolo con angoli arrotondati 7">
              <a:extLst>
                <a:ext uri="{FF2B5EF4-FFF2-40B4-BE49-F238E27FC236}">
                  <a16:creationId xmlns:a16="http://schemas.microsoft.com/office/drawing/2014/main" id="{1CCB062A-5588-4BBF-B76C-3C48C66E5D42}"/>
                </a:ext>
              </a:extLst>
            </p:cNvPr>
            <p:cNvSpPr/>
            <p:nvPr/>
          </p:nvSpPr>
          <p:spPr>
            <a:xfrm>
              <a:off x="1435946" y="2072640"/>
              <a:ext cx="10278533" cy="1354666"/>
            </a:xfrm>
            <a:prstGeom prst="roundRect">
              <a:avLst>
                <a:gd name="adj" fmla="val 16670"/>
              </a:avLst>
            </a:prstGeom>
            <a:grpFill/>
            <a:ln>
              <a:solidFill>
                <a:schemeClr val="accent1">
                  <a:lumMod val="40000"/>
                  <a:lumOff val="6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9" name="CasellaDiTesto 8">
              <a:extLst>
                <a:ext uri="{FF2B5EF4-FFF2-40B4-BE49-F238E27FC236}">
                  <a16:creationId xmlns:a16="http://schemas.microsoft.com/office/drawing/2014/main" id="{D8526CF2-40BB-43B6-A4B1-1BB91E1989F9}"/>
                </a:ext>
              </a:extLst>
            </p:cNvPr>
            <p:cNvSpPr txBox="1"/>
            <p:nvPr/>
          </p:nvSpPr>
          <p:spPr>
            <a:xfrm>
              <a:off x="1435946" y="2072640"/>
              <a:ext cx="10146251" cy="1222384"/>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99568" tIns="99568" rIns="99568" bIns="99568" numCol="1" spcCol="1270" anchor="t" anchorCtr="0">
              <a:noAutofit/>
            </a:bodyPr>
            <a:lstStyle/>
            <a:p>
              <a:r>
                <a:rPr lang="it-IT" sz="1800" dirty="0">
                  <a:solidFill>
                    <a:schemeClr val="tx1"/>
                  </a:solidFill>
                </a:rPr>
                <a:t>È introdotta la valutazione di base quale procedimento unitario volto al riconoscimento della condizione di disabilità, che comprende ogni accertamento dell’invalidità civile previsto dalla normativa vigente. La valutazione di base si applica anche ai minori e alle persone anziane, fermo quanto previsto dall'articolo 27, comma 11, del decreto legislativo 15 marzo 2024, n.29 per le persone anziane non autosufficienti che abbiano superato il settantesimo anno d'età (art.5).</a:t>
              </a:r>
            </a:p>
          </p:txBody>
        </p:sp>
      </p:grpSp>
      <p:grpSp>
        <p:nvGrpSpPr>
          <p:cNvPr id="13" name="Gruppo 12">
            <a:extLst>
              <a:ext uri="{FF2B5EF4-FFF2-40B4-BE49-F238E27FC236}">
                <a16:creationId xmlns:a16="http://schemas.microsoft.com/office/drawing/2014/main" id="{8980B691-B090-47D9-933D-DE3A4DBB74B8}"/>
              </a:ext>
            </a:extLst>
          </p:cNvPr>
          <p:cNvGrpSpPr/>
          <p:nvPr/>
        </p:nvGrpSpPr>
        <p:grpSpPr>
          <a:xfrm>
            <a:off x="3298550" y="3360222"/>
            <a:ext cx="8807725" cy="2908497"/>
            <a:chOff x="1435946" y="2072640"/>
            <a:chExt cx="10278533" cy="1354666"/>
          </a:xfrm>
          <a:solidFill>
            <a:schemeClr val="accent1">
              <a:lumMod val="40000"/>
              <a:lumOff val="60000"/>
            </a:schemeClr>
          </a:solidFill>
        </p:grpSpPr>
        <p:sp>
          <p:nvSpPr>
            <p:cNvPr id="15" name="Rettangolo con angoli arrotondati 14">
              <a:extLst>
                <a:ext uri="{FF2B5EF4-FFF2-40B4-BE49-F238E27FC236}">
                  <a16:creationId xmlns:a16="http://schemas.microsoft.com/office/drawing/2014/main" id="{EB211F07-2B9B-4EB8-9D6B-CC827F23F7F8}"/>
                </a:ext>
              </a:extLst>
            </p:cNvPr>
            <p:cNvSpPr/>
            <p:nvPr/>
          </p:nvSpPr>
          <p:spPr>
            <a:xfrm>
              <a:off x="1435946" y="2072640"/>
              <a:ext cx="10278533" cy="1354666"/>
            </a:xfrm>
            <a:prstGeom prst="roundRect">
              <a:avLst>
                <a:gd name="adj" fmla="val 16670"/>
              </a:avLst>
            </a:prstGeom>
            <a:grpFill/>
            <a:ln>
              <a:solidFill>
                <a:schemeClr val="accent1">
                  <a:lumMod val="40000"/>
                  <a:lumOff val="60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18" name="CasellaDiTesto 17">
              <a:extLst>
                <a:ext uri="{FF2B5EF4-FFF2-40B4-BE49-F238E27FC236}">
                  <a16:creationId xmlns:a16="http://schemas.microsoft.com/office/drawing/2014/main" id="{13F56837-A51B-4D56-97D4-0D47771030CC}"/>
                </a:ext>
              </a:extLst>
            </p:cNvPr>
            <p:cNvSpPr txBox="1"/>
            <p:nvPr/>
          </p:nvSpPr>
          <p:spPr>
            <a:xfrm>
              <a:off x="1435946" y="2072640"/>
              <a:ext cx="10146251" cy="1222384"/>
            </a:xfrm>
            <a:prstGeom prst="rect">
              <a:avLst/>
            </a:prstGeom>
            <a:noFill/>
            <a:ln>
              <a:noFill/>
            </a:ln>
          </p:spPr>
          <p:style>
            <a:lnRef idx="0">
              <a:scrgbClr r="0" g="0" b="0"/>
            </a:lnRef>
            <a:fillRef idx="0">
              <a:scrgbClr r="0" g="0" b="0"/>
            </a:fillRef>
            <a:effectRef idx="0">
              <a:scrgbClr r="0" g="0" b="0"/>
            </a:effectRef>
            <a:fontRef idx="minor">
              <a:schemeClr val="lt1"/>
            </a:fontRef>
          </p:style>
          <p:txBody>
            <a:bodyPr spcFirstLastPara="0" vert="horz" wrap="square" lIns="99568" tIns="99568" rIns="99568" bIns="99568" numCol="1" spcCol="1270" anchor="t" anchorCtr="0">
              <a:noAutofit/>
            </a:bodyPr>
            <a:lstStyle/>
            <a:p>
              <a:r>
                <a:rPr lang="it-IT" sz="1800" dirty="0">
                  <a:solidFill>
                    <a:schemeClr val="tx1"/>
                  </a:solidFill>
                </a:rPr>
                <a:t>Il procedimento per la valutazione di base, disciplinato dall’ art.6, si attiva su richiesta dell'interessato, dell'esercente la responsabilità genitoriale in caso di minore, o del tutore o amministratore di sostegno se dotato di poteri, con la trasmissione, in via telematica all’INPS, del certificato medico introduttivo di cui all’articolo 8. L’esito della valutazione di base è attestato da un certificato con validità non limitata nel tempo; nel caso di riconoscimento della condizione di disabilità della persona, sono individuate nel medesimo certificato la necessità e l’intensità dei sostegni nonché gli eccezionali casi di cui all’art. 12, c.2, lett. d) nei quali è ammessa la revisione della condizione di disabilità al termine della scadenza indicata nel certificato. </a:t>
              </a:r>
            </a:p>
            <a:p>
              <a:endParaRPr lang="it-IT" sz="1800" dirty="0">
                <a:solidFill>
                  <a:schemeClr val="tx1"/>
                </a:solidFill>
              </a:endParaRPr>
            </a:p>
          </p:txBody>
        </p:sp>
      </p:grpSp>
      <p:graphicFrame>
        <p:nvGraphicFramePr>
          <p:cNvPr id="3" name="Diagramma 2">
            <a:extLst>
              <a:ext uri="{FF2B5EF4-FFF2-40B4-BE49-F238E27FC236}">
                <a16:creationId xmlns:a16="http://schemas.microsoft.com/office/drawing/2014/main" id="{93C38528-2617-45A0-8B09-BD203A55F068}"/>
              </a:ext>
            </a:extLst>
          </p:cNvPr>
          <p:cNvGraphicFramePr/>
          <p:nvPr>
            <p:extLst>
              <p:ext uri="{D42A27DB-BD31-4B8C-83A1-F6EECF244321}">
                <p14:modId xmlns:p14="http://schemas.microsoft.com/office/powerpoint/2010/main" val="996501987"/>
              </p:ext>
            </p:extLst>
          </p:nvPr>
        </p:nvGraphicFramePr>
        <p:xfrm>
          <a:off x="0" y="1696720"/>
          <a:ext cx="3383280" cy="43643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0229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a 1">
            <a:extLst>
              <a:ext uri="{FF2B5EF4-FFF2-40B4-BE49-F238E27FC236}">
                <a16:creationId xmlns:a16="http://schemas.microsoft.com/office/drawing/2014/main" id="{0FC6B21E-18C2-465E-8A46-A270FEFEF1A5}"/>
              </a:ext>
            </a:extLst>
          </p:cNvPr>
          <p:cNvGraphicFramePr/>
          <p:nvPr>
            <p:extLst>
              <p:ext uri="{D42A27DB-BD31-4B8C-83A1-F6EECF244321}">
                <p14:modId xmlns:p14="http://schemas.microsoft.com/office/powerpoint/2010/main" val="3023392022"/>
              </p:ext>
            </p:extLst>
          </p:nvPr>
        </p:nvGraphicFramePr>
        <p:xfrm>
          <a:off x="345440" y="1574800"/>
          <a:ext cx="11663680" cy="49699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0" name="Titolo 1">
            <a:extLst>
              <a:ext uri="{FF2B5EF4-FFF2-40B4-BE49-F238E27FC236}">
                <a16:creationId xmlns:a16="http://schemas.microsoft.com/office/drawing/2014/main" id="{FBF63110-3D6A-42F3-ADC3-17EAE7A3A3FC}"/>
              </a:ext>
            </a:extLst>
          </p:cNvPr>
          <p:cNvSpPr txBox="1">
            <a:spLocks/>
          </p:cNvSpPr>
          <p:nvPr/>
        </p:nvSpPr>
        <p:spPr>
          <a:xfrm>
            <a:off x="345440" y="394664"/>
            <a:ext cx="3552190" cy="669953"/>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Autofit/>
          </a:bodyPr>
          <a:lstStyle/>
          <a:p>
            <a:pPr algn="ctr"/>
            <a:r>
              <a:rPr lang="it-IT" sz="1600" dirty="0"/>
              <a:t>VALUTAZIONE DI BASE INPS E OBBLIGHI DI INFORMAZIONE</a:t>
            </a:r>
            <a:endParaRPr lang="it-IT" sz="1600" dirty="0">
              <a:solidFill>
                <a:schemeClr val="tx1"/>
              </a:solidFill>
              <a:effectLst/>
              <a:latin typeface="+mj-lt"/>
              <a:ea typeface="Times New Roman" panose="02020603050405020304" pitchFamily="18" charset="0"/>
            </a:endParaRPr>
          </a:p>
        </p:txBody>
      </p:sp>
    </p:spTree>
    <p:extLst>
      <p:ext uri="{BB962C8B-B14F-4D97-AF65-F5344CB8AC3E}">
        <p14:creationId xmlns:p14="http://schemas.microsoft.com/office/powerpoint/2010/main" val="16916964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ma 5">
            <a:extLst>
              <a:ext uri="{FF2B5EF4-FFF2-40B4-BE49-F238E27FC236}">
                <a16:creationId xmlns:a16="http://schemas.microsoft.com/office/drawing/2014/main" id="{B1574D7C-2EAD-4061-AA8C-D687859CF617}"/>
              </a:ext>
            </a:extLst>
          </p:cNvPr>
          <p:cNvGraphicFramePr/>
          <p:nvPr>
            <p:extLst>
              <p:ext uri="{D42A27DB-BD31-4B8C-83A1-F6EECF244321}">
                <p14:modId xmlns:p14="http://schemas.microsoft.com/office/powerpoint/2010/main" val="267725948"/>
              </p:ext>
            </p:extLst>
          </p:nvPr>
        </p:nvGraphicFramePr>
        <p:xfrm>
          <a:off x="238760" y="719666"/>
          <a:ext cx="1171448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058184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uppo 6">
            <a:extLst>
              <a:ext uri="{FF2B5EF4-FFF2-40B4-BE49-F238E27FC236}">
                <a16:creationId xmlns:a16="http://schemas.microsoft.com/office/drawing/2014/main" id="{B5B05AA2-CFF7-4000-9BDC-E55F9845B44B}"/>
              </a:ext>
            </a:extLst>
          </p:cNvPr>
          <p:cNvGrpSpPr/>
          <p:nvPr/>
        </p:nvGrpSpPr>
        <p:grpSpPr>
          <a:xfrm>
            <a:off x="345439" y="1474361"/>
            <a:ext cx="8021592" cy="4752253"/>
            <a:chOff x="0" y="696094"/>
            <a:chExt cx="8021592" cy="4752253"/>
          </a:xfrm>
          <a:solidFill>
            <a:schemeClr val="accent1">
              <a:lumMod val="40000"/>
              <a:lumOff val="60000"/>
            </a:schemeClr>
          </a:solidFill>
        </p:grpSpPr>
        <p:sp>
          <p:nvSpPr>
            <p:cNvPr id="8" name="Rettangolo 7">
              <a:extLst>
                <a:ext uri="{FF2B5EF4-FFF2-40B4-BE49-F238E27FC236}">
                  <a16:creationId xmlns:a16="http://schemas.microsoft.com/office/drawing/2014/main" id="{C6238B9E-84E7-4302-8882-1A593DE91E12}"/>
                </a:ext>
              </a:extLst>
            </p:cNvPr>
            <p:cNvSpPr/>
            <p:nvPr/>
          </p:nvSpPr>
          <p:spPr>
            <a:xfrm>
              <a:off x="0" y="696094"/>
              <a:ext cx="7848872" cy="4658185"/>
            </a:xfrm>
            <a:prstGeom prst="rect">
              <a:avLst/>
            </a:prstGeom>
            <a:grpFill/>
          </p:spPr>
          <p:style>
            <a:lnRef idx="2">
              <a:schemeClr val="accent3">
                <a:tint val="40000"/>
                <a:alpha val="90000"/>
                <a:hueOff val="0"/>
                <a:satOff val="0"/>
                <a:lumOff val="0"/>
                <a:alphaOff val="0"/>
              </a:schemeClr>
            </a:lnRef>
            <a:fillRef idx="1">
              <a:schemeClr val="accent3">
                <a:tint val="40000"/>
                <a:alpha val="90000"/>
                <a:hueOff val="0"/>
                <a:satOff val="0"/>
                <a:lumOff val="0"/>
                <a:alphaOff val="0"/>
              </a:schemeClr>
            </a:fillRef>
            <a:effectRef idx="0">
              <a:schemeClr val="accent3">
                <a:tint val="40000"/>
                <a:alpha val="90000"/>
                <a:hueOff val="0"/>
                <a:satOff val="0"/>
                <a:lumOff val="0"/>
                <a:alphaOff val="0"/>
              </a:schemeClr>
            </a:effectRef>
            <a:fontRef idx="minor">
              <a:schemeClr val="dk1">
                <a:hueOff val="0"/>
                <a:satOff val="0"/>
                <a:lumOff val="0"/>
                <a:alphaOff val="0"/>
              </a:schemeClr>
            </a:fontRef>
          </p:style>
        </p:sp>
        <p:sp>
          <p:nvSpPr>
            <p:cNvPr id="9" name="CasellaDiTesto 8">
              <a:extLst>
                <a:ext uri="{FF2B5EF4-FFF2-40B4-BE49-F238E27FC236}">
                  <a16:creationId xmlns:a16="http://schemas.microsoft.com/office/drawing/2014/main" id="{467CDDCB-2421-49E5-B62D-DA382DF282E9}"/>
                </a:ext>
              </a:extLst>
            </p:cNvPr>
            <p:cNvSpPr txBox="1"/>
            <p:nvPr/>
          </p:nvSpPr>
          <p:spPr>
            <a:xfrm>
              <a:off x="172720" y="790162"/>
              <a:ext cx="7848872" cy="4658185"/>
            </a:xfrm>
            <a:prstGeom prst="rect">
              <a:avLst/>
            </a:prstGeom>
            <a:noFill/>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96012" tIns="96012" rIns="128016" bIns="144018" numCol="1" spcCol="1270" anchor="t" anchorCtr="0">
              <a:noAutofit/>
            </a:bodyPr>
            <a:lstStyle/>
            <a:p>
              <a:pPr marL="0" lvl="1" algn="l" defTabSz="800100">
                <a:lnSpc>
                  <a:spcPct val="90000"/>
                </a:lnSpc>
                <a:spcBef>
                  <a:spcPct val="0"/>
                </a:spcBef>
                <a:spcAft>
                  <a:spcPct val="15000"/>
                </a:spcAft>
              </a:pPr>
              <a:r>
                <a:rPr lang="it-IT" dirty="0"/>
                <a:t>L'unità di valutazione di base, al termine della relativa visita, informa la persona con disabilità e, se presente, l'esercente la responsabilità genitoriale in caso di minore, il tutore o l'amministratore di sostegno, se dotato di poteri, che, fermi restanti gli interventi, i sostegni e i benefici che direttamente spettano all'interessato a seguito della certificazione della condizione di disabilità, sussiste il diritto ad elaborare ed attivare un progetto di vita individuale, personalizzato e partecipato, quale ulteriore strumento di </a:t>
              </a:r>
              <a:r>
                <a:rPr lang="it-IT" dirty="0" err="1"/>
                <a:t>capacitazione</a:t>
              </a:r>
              <a:r>
                <a:rPr lang="it-IT" dirty="0"/>
                <a:t>. La commissione informa, altresì, i soggetti summenzionati della possibilità di presentare l'istanza per l'elaborazione del progetto di vita attraverso l'invio telematico del certificato della condizione di disabilità da parte della stessa commissione. I punti unici di accesso, nonché i servizi sociali, sociosanitari e sanitari territoriali, che entrano in contatto a qualsiasi titolo con la persona con disabilità, hanno obbligo di informazione del diritto ad attivare un procedimento volto all'elaborazione del progetto di vita, individuale, personalizzato e partecipato (art.15). </a:t>
              </a:r>
              <a:endParaRPr lang="it-IT" sz="1800" kern="1200" dirty="0"/>
            </a:p>
          </p:txBody>
        </p:sp>
      </p:grpSp>
      <p:sp>
        <p:nvSpPr>
          <p:cNvPr id="5" name="Titolo 1">
            <a:extLst>
              <a:ext uri="{FF2B5EF4-FFF2-40B4-BE49-F238E27FC236}">
                <a16:creationId xmlns:a16="http://schemas.microsoft.com/office/drawing/2014/main" id="{0174BE05-2AC2-41CA-9E23-1F0FA99DF597}"/>
              </a:ext>
            </a:extLst>
          </p:cNvPr>
          <p:cNvSpPr txBox="1">
            <a:spLocks/>
          </p:cNvSpPr>
          <p:nvPr/>
        </p:nvSpPr>
        <p:spPr>
          <a:xfrm>
            <a:off x="345439" y="375811"/>
            <a:ext cx="5103253" cy="669953"/>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Autofit/>
          </a:bodyPr>
          <a:lstStyle/>
          <a:p>
            <a:pPr algn="ctr"/>
            <a:r>
              <a:rPr lang="it-IT" sz="1600" b="1" u="sng" dirty="0">
                <a:solidFill>
                  <a:schemeClr val="tx1"/>
                </a:solidFill>
                <a:effectLst/>
                <a:latin typeface="+mj-lt"/>
                <a:ea typeface="Times New Roman" panose="02020603050405020304" pitchFamily="18" charset="0"/>
              </a:rPr>
              <a:t>Obblighi di informazione alla persona con disabilità</a:t>
            </a:r>
          </a:p>
        </p:txBody>
      </p:sp>
    </p:spTree>
    <p:extLst>
      <p:ext uri="{BB962C8B-B14F-4D97-AF65-F5344CB8AC3E}">
        <p14:creationId xmlns:p14="http://schemas.microsoft.com/office/powerpoint/2010/main" val="4029514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ma 1">
            <a:extLst>
              <a:ext uri="{FF2B5EF4-FFF2-40B4-BE49-F238E27FC236}">
                <a16:creationId xmlns:a16="http://schemas.microsoft.com/office/drawing/2014/main" id="{0B1DA896-5A36-46A7-AB4D-11C26E32DF5C}"/>
              </a:ext>
            </a:extLst>
          </p:cNvPr>
          <p:cNvGraphicFramePr/>
          <p:nvPr>
            <p:extLst>
              <p:ext uri="{D42A27DB-BD31-4B8C-83A1-F6EECF244321}">
                <p14:modId xmlns:p14="http://schemas.microsoft.com/office/powerpoint/2010/main" val="957941750"/>
              </p:ext>
            </p:extLst>
          </p:nvPr>
        </p:nvGraphicFramePr>
        <p:xfrm>
          <a:off x="482338" y="3103715"/>
          <a:ext cx="11227324" cy="24014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Titolo 1">
            <a:extLst>
              <a:ext uri="{FF2B5EF4-FFF2-40B4-BE49-F238E27FC236}">
                <a16:creationId xmlns:a16="http://schemas.microsoft.com/office/drawing/2014/main" id="{FD57E8F5-4C78-429F-99CB-2FA8A2AFC4C1}"/>
              </a:ext>
            </a:extLst>
          </p:cNvPr>
          <p:cNvSpPr txBox="1">
            <a:spLocks/>
          </p:cNvSpPr>
          <p:nvPr/>
        </p:nvSpPr>
        <p:spPr>
          <a:xfrm>
            <a:off x="133351" y="178660"/>
            <a:ext cx="11972924" cy="1143000"/>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Autofit/>
          </a:bodyPr>
          <a:lstStyle/>
          <a:p>
            <a:pPr algn="ctr"/>
            <a:r>
              <a:rPr lang="it-IT" sz="3600" dirty="0">
                <a:solidFill>
                  <a:schemeClr val="tx1"/>
                </a:solidFill>
                <a:effectLst/>
                <a:latin typeface="+mj-lt"/>
                <a:ea typeface="Times New Roman" panose="02020603050405020304" pitchFamily="18" charset="0"/>
              </a:rPr>
              <a:t>PROGETTO DI VITA E VALUTAZIONE MULTIDIMENSIONALE</a:t>
            </a:r>
          </a:p>
        </p:txBody>
      </p:sp>
      <p:sp>
        <p:nvSpPr>
          <p:cNvPr id="13" name="Titolo 1">
            <a:extLst>
              <a:ext uri="{FF2B5EF4-FFF2-40B4-BE49-F238E27FC236}">
                <a16:creationId xmlns:a16="http://schemas.microsoft.com/office/drawing/2014/main" id="{DFDB23DB-7830-4611-993E-EF344F6E7D00}"/>
              </a:ext>
            </a:extLst>
          </p:cNvPr>
          <p:cNvSpPr txBox="1">
            <a:spLocks/>
          </p:cNvSpPr>
          <p:nvPr/>
        </p:nvSpPr>
        <p:spPr>
          <a:xfrm>
            <a:off x="133351" y="1439984"/>
            <a:ext cx="5103253" cy="669953"/>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Autofit/>
          </a:bodyPr>
          <a:lstStyle/>
          <a:p>
            <a:pPr algn="ctr"/>
            <a:r>
              <a:rPr lang="it-IT" sz="1600" b="1" u="sng" dirty="0">
                <a:solidFill>
                  <a:schemeClr val="tx1"/>
                </a:solidFill>
                <a:effectLst/>
                <a:latin typeface="+mj-lt"/>
                <a:ea typeface="Times New Roman" panose="02020603050405020304" pitchFamily="18" charset="0"/>
              </a:rPr>
              <a:t>Presentazione dell’istanza e avvio del procedimento (art. 15 e 23)</a:t>
            </a:r>
          </a:p>
        </p:txBody>
      </p:sp>
      <p:sp>
        <p:nvSpPr>
          <p:cNvPr id="16" name="CasellaDiTesto 15">
            <a:extLst>
              <a:ext uri="{FF2B5EF4-FFF2-40B4-BE49-F238E27FC236}">
                <a16:creationId xmlns:a16="http://schemas.microsoft.com/office/drawing/2014/main" id="{97FC8BA3-453B-414A-8C99-6648F14C3D63}"/>
              </a:ext>
            </a:extLst>
          </p:cNvPr>
          <p:cNvSpPr txBox="1"/>
          <p:nvPr/>
        </p:nvSpPr>
        <p:spPr>
          <a:xfrm>
            <a:off x="133351" y="2228261"/>
            <a:ext cx="11972924" cy="757130"/>
          </a:xfrm>
          <a:prstGeom prst="rect">
            <a:avLst/>
          </a:prstGeom>
          <a:noFill/>
          <a:ln>
            <a:solidFill>
              <a:schemeClr val="accent1">
                <a:lumMod val="60000"/>
                <a:lumOff val="40000"/>
              </a:schemeClr>
            </a:solidFill>
          </a:ln>
        </p:spPr>
        <p:txBody>
          <a:bodyPr wrap="square">
            <a:spAutoFit/>
          </a:bodyPr>
          <a:lstStyle/>
          <a:p>
            <a:pPr marL="0" lvl="1" algn="l" defTabSz="800100">
              <a:lnSpc>
                <a:spcPct val="90000"/>
              </a:lnSpc>
              <a:spcBef>
                <a:spcPct val="0"/>
              </a:spcBef>
              <a:spcAft>
                <a:spcPct val="15000"/>
              </a:spcAft>
            </a:pPr>
            <a:r>
              <a:rPr lang="it-IT" sz="1600" dirty="0"/>
              <a:t>La persona con disabilità o chi la rappresenta può avanzare l’istanza al fine di avviare il procedimento per l'elaborazione del progetto di vita individuale, personalizzato e partecipato, in forma libera e in qualsiasi momento, presentandola a uno dei soggetti indicati all'articolo 23: </a:t>
            </a:r>
            <a:endParaRPr lang="it-IT" sz="1600" kern="1200" dirty="0"/>
          </a:p>
        </p:txBody>
      </p:sp>
      <p:sp>
        <p:nvSpPr>
          <p:cNvPr id="18" name="CasellaDiTesto 17">
            <a:extLst>
              <a:ext uri="{FF2B5EF4-FFF2-40B4-BE49-F238E27FC236}">
                <a16:creationId xmlns:a16="http://schemas.microsoft.com/office/drawing/2014/main" id="{475351EC-E93E-48E8-BAE3-4FD44F25DA8A}"/>
              </a:ext>
            </a:extLst>
          </p:cNvPr>
          <p:cNvSpPr txBox="1"/>
          <p:nvPr/>
        </p:nvSpPr>
        <p:spPr>
          <a:xfrm>
            <a:off x="133351" y="5534561"/>
            <a:ext cx="11972924" cy="1323439"/>
          </a:xfrm>
          <a:prstGeom prst="rect">
            <a:avLst/>
          </a:prstGeom>
          <a:noFill/>
          <a:ln>
            <a:solidFill>
              <a:schemeClr val="accent1">
                <a:lumMod val="60000"/>
                <a:lumOff val="40000"/>
              </a:schemeClr>
            </a:solidFill>
          </a:ln>
        </p:spPr>
        <p:txBody>
          <a:bodyPr wrap="square">
            <a:spAutoFit/>
          </a:bodyPr>
          <a:lstStyle/>
          <a:p>
            <a:r>
              <a:rPr lang="it-IT" sz="1600" dirty="0"/>
              <a:t>La trasmissione del certificato ai soggetti indicati dall’art. 23, su richiesta dell’interessato, da parte della commissione a seguito dell’attività informativa al termine della visita relativa alla valutazione di base ha valore di istanza di parte per l'avvio del procedimento per l'elaborazione del progetto di vita individuale (art.15, c. 2 e c.3). L'avvio del procedimento </a:t>
            </a:r>
            <a:r>
              <a:rPr lang="it-IT" sz="1600" dirty="0" err="1"/>
              <a:t>é</a:t>
            </a:r>
            <a:r>
              <a:rPr lang="it-IT" sz="1600" dirty="0"/>
              <a:t> comunicato all'istante da parte del responsabile del procedimento, entro quindici giorni dalla presentazione dell'istanza o dalla ricezione della comunicazione da parte della commissione. (art.23). </a:t>
            </a:r>
          </a:p>
        </p:txBody>
      </p:sp>
    </p:spTree>
    <p:extLst>
      <p:ext uri="{BB962C8B-B14F-4D97-AF65-F5344CB8AC3E}">
        <p14:creationId xmlns:p14="http://schemas.microsoft.com/office/powerpoint/2010/main" val="3037121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699C4C58-34C6-4245-AE0B-CAAF8FE360E2}"/>
              </a:ext>
            </a:extLst>
          </p:cNvPr>
          <p:cNvSpPr txBox="1">
            <a:spLocks/>
          </p:cNvSpPr>
          <p:nvPr/>
        </p:nvSpPr>
        <p:spPr>
          <a:xfrm>
            <a:off x="133353" y="101378"/>
            <a:ext cx="3788200" cy="669953"/>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Autofit/>
          </a:bodyPr>
          <a:lstStyle/>
          <a:p>
            <a:pPr algn="ctr"/>
            <a:r>
              <a:rPr lang="it-IT" sz="1600" b="1" u="sng" dirty="0">
                <a:solidFill>
                  <a:schemeClr val="tx1"/>
                </a:solidFill>
                <a:latin typeface="+mj-lt"/>
                <a:ea typeface="Times New Roman" panose="02020603050405020304" pitchFamily="18" charset="0"/>
              </a:rPr>
              <a:t>Accomodamento ragionevole (art. 17)</a:t>
            </a:r>
            <a:endParaRPr lang="it-IT" sz="1600" b="1" u="sng" dirty="0">
              <a:solidFill>
                <a:schemeClr val="tx1"/>
              </a:solidFill>
              <a:effectLst/>
              <a:latin typeface="+mj-lt"/>
              <a:ea typeface="Times New Roman" panose="02020603050405020304" pitchFamily="18" charset="0"/>
            </a:endParaRPr>
          </a:p>
        </p:txBody>
      </p:sp>
      <p:sp>
        <p:nvSpPr>
          <p:cNvPr id="10" name="Titolo 1">
            <a:extLst>
              <a:ext uri="{FF2B5EF4-FFF2-40B4-BE49-F238E27FC236}">
                <a16:creationId xmlns:a16="http://schemas.microsoft.com/office/drawing/2014/main" id="{FFE61216-0060-419A-B7CA-6848F39539EE}"/>
              </a:ext>
            </a:extLst>
          </p:cNvPr>
          <p:cNvSpPr txBox="1">
            <a:spLocks/>
          </p:cNvSpPr>
          <p:nvPr/>
        </p:nvSpPr>
        <p:spPr>
          <a:xfrm>
            <a:off x="133353" y="811450"/>
            <a:ext cx="3211591" cy="970866"/>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Autofit/>
          </a:bodyPr>
          <a:lstStyle/>
          <a:p>
            <a:pPr algn="ctr"/>
            <a:r>
              <a:rPr lang="it-IT" sz="1600" dirty="0"/>
              <a:t>PROGETTO DI VITA E VALUTAZIONE MULTIDIMENSIONALE </a:t>
            </a:r>
          </a:p>
          <a:p>
            <a:pPr algn="ctr"/>
            <a:endParaRPr lang="it-IT" sz="1600" b="1" u="sng" dirty="0">
              <a:solidFill>
                <a:schemeClr val="tx1"/>
              </a:solidFill>
              <a:effectLst/>
              <a:latin typeface="+mj-lt"/>
              <a:ea typeface="Times New Roman" panose="02020603050405020304" pitchFamily="18" charset="0"/>
            </a:endParaRPr>
          </a:p>
        </p:txBody>
      </p:sp>
      <p:graphicFrame>
        <p:nvGraphicFramePr>
          <p:cNvPr id="5" name="Diagramma 4">
            <a:extLst>
              <a:ext uri="{FF2B5EF4-FFF2-40B4-BE49-F238E27FC236}">
                <a16:creationId xmlns:a16="http://schemas.microsoft.com/office/drawing/2014/main" id="{08040B40-0224-4490-B90D-8A49B9E92973}"/>
              </a:ext>
            </a:extLst>
          </p:cNvPr>
          <p:cNvGraphicFramePr/>
          <p:nvPr>
            <p:extLst>
              <p:ext uri="{D42A27DB-BD31-4B8C-83A1-F6EECF244321}">
                <p14:modId xmlns:p14="http://schemas.microsoft.com/office/powerpoint/2010/main" val="3491661637"/>
              </p:ext>
            </p:extLst>
          </p:nvPr>
        </p:nvGraphicFramePr>
        <p:xfrm>
          <a:off x="-752766" y="2885252"/>
          <a:ext cx="13346977" cy="36384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31588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1">
            <a:extLst>
              <a:ext uri="{FF2B5EF4-FFF2-40B4-BE49-F238E27FC236}">
                <a16:creationId xmlns:a16="http://schemas.microsoft.com/office/drawing/2014/main" id="{699C4C58-34C6-4245-AE0B-CAAF8FE360E2}"/>
              </a:ext>
            </a:extLst>
          </p:cNvPr>
          <p:cNvSpPr txBox="1">
            <a:spLocks/>
          </p:cNvSpPr>
          <p:nvPr/>
        </p:nvSpPr>
        <p:spPr>
          <a:xfrm>
            <a:off x="133353" y="101378"/>
            <a:ext cx="3788200" cy="669953"/>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Autofit/>
          </a:bodyPr>
          <a:lstStyle/>
          <a:p>
            <a:pPr algn="ctr"/>
            <a:r>
              <a:rPr lang="it-IT" sz="1600" b="1" u="sng" dirty="0">
                <a:solidFill>
                  <a:schemeClr val="tx1"/>
                </a:solidFill>
                <a:effectLst/>
                <a:latin typeface="+mj-lt"/>
                <a:ea typeface="Times New Roman" panose="02020603050405020304" pitchFamily="18" charset="0"/>
              </a:rPr>
              <a:t>Il progetto di vita: finalità, contenuti e portabilità</a:t>
            </a:r>
          </a:p>
        </p:txBody>
      </p:sp>
      <p:sp>
        <p:nvSpPr>
          <p:cNvPr id="10" name="Titolo 1">
            <a:extLst>
              <a:ext uri="{FF2B5EF4-FFF2-40B4-BE49-F238E27FC236}">
                <a16:creationId xmlns:a16="http://schemas.microsoft.com/office/drawing/2014/main" id="{FFE61216-0060-419A-B7CA-6848F39539EE}"/>
              </a:ext>
            </a:extLst>
          </p:cNvPr>
          <p:cNvSpPr txBox="1">
            <a:spLocks/>
          </p:cNvSpPr>
          <p:nvPr/>
        </p:nvSpPr>
        <p:spPr>
          <a:xfrm>
            <a:off x="133353" y="811450"/>
            <a:ext cx="3211591" cy="970866"/>
          </a:xfrm>
          <a:prstGeom prst="rect">
            <a:avLst/>
          </a:prstGeom>
        </p:spPr>
        <p:style>
          <a:lnRef idx="1">
            <a:schemeClr val="accent1"/>
          </a:lnRef>
          <a:fillRef idx="2">
            <a:schemeClr val="accent1"/>
          </a:fillRef>
          <a:effectRef idx="1">
            <a:schemeClr val="accent1"/>
          </a:effectRef>
          <a:fontRef idx="minor">
            <a:schemeClr val="dk1"/>
          </a:fontRef>
        </p:style>
        <p:txBody>
          <a:bodyPr vert="horz" lIns="91440" tIns="45720" rIns="91440" bIns="45720" rtlCol="0" anchor="ctr">
            <a:noAutofit/>
          </a:bodyPr>
          <a:lstStyle/>
          <a:p>
            <a:pPr algn="ctr"/>
            <a:r>
              <a:rPr lang="it-IT" sz="1600" dirty="0"/>
              <a:t>PROGETTO DI VITA E VALUTAZIONE MULTIDIMENSIONALE </a:t>
            </a:r>
          </a:p>
          <a:p>
            <a:pPr algn="ctr"/>
            <a:endParaRPr lang="it-IT" sz="1600" b="1" u="sng" dirty="0">
              <a:solidFill>
                <a:schemeClr val="tx1"/>
              </a:solidFill>
              <a:effectLst/>
              <a:latin typeface="+mj-lt"/>
              <a:ea typeface="Times New Roman" panose="02020603050405020304" pitchFamily="18" charset="0"/>
            </a:endParaRPr>
          </a:p>
        </p:txBody>
      </p:sp>
      <p:graphicFrame>
        <p:nvGraphicFramePr>
          <p:cNvPr id="3" name="Diagramma 2">
            <a:extLst>
              <a:ext uri="{FF2B5EF4-FFF2-40B4-BE49-F238E27FC236}">
                <a16:creationId xmlns:a16="http://schemas.microsoft.com/office/drawing/2014/main" id="{2DBEDCCE-535C-49B8-9625-BB66AAF958C7}"/>
              </a:ext>
            </a:extLst>
          </p:cNvPr>
          <p:cNvGraphicFramePr/>
          <p:nvPr>
            <p:extLst>
              <p:ext uri="{D42A27DB-BD31-4B8C-83A1-F6EECF244321}">
                <p14:modId xmlns:p14="http://schemas.microsoft.com/office/powerpoint/2010/main" val="2640884072"/>
              </p:ext>
            </p:extLst>
          </p:nvPr>
        </p:nvGraphicFramePr>
        <p:xfrm>
          <a:off x="133353" y="1037942"/>
          <a:ext cx="9613962" cy="36933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9" name="Gruppo 8">
            <a:extLst>
              <a:ext uri="{FF2B5EF4-FFF2-40B4-BE49-F238E27FC236}">
                <a16:creationId xmlns:a16="http://schemas.microsoft.com/office/drawing/2014/main" id="{F0FEBCD8-C0C7-494B-9B32-702D096BBEAB}"/>
              </a:ext>
            </a:extLst>
          </p:cNvPr>
          <p:cNvGrpSpPr/>
          <p:nvPr/>
        </p:nvGrpSpPr>
        <p:grpSpPr>
          <a:xfrm>
            <a:off x="133353" y="3993200"/>
            <a:ext cx="9613962" cy="2053350"/>
            <a:chOff x="0" y="819984"/>
            <a:chExt cx="9613962" cy="2053350"/>
          </a:xfrm>
          <a:scene3d>
            <a:camera prst="orthographicFront"/>
            <a:lightRig rig="flat" dir="t"/>
          </a:scene3d>
        </p:grpSpPr>
        <p:sp>
          <p:nvSpPr>
            <p:cNvPr id="11" name="Rettangolo con angoli arrotondati 10">
              <a:extLst>
                <a:ext uri="{FF2B5EF4-FFF2-40B4-BE49-F238E27FC236}">
                  <a16:creationId xmlns:a16="http://schemas.microsoft.com/office/drawing/2014/main" id="{FC33801F-86DC-4EBA-B72D-AAC5989683B2}"/>
                </a:ext>
              </a:extLst>
            </p:cNvPr>
            <p:cNvSpPr/>
            <p:nvPr/>
          </p:nvSpPr>
          <p:spPr>
            <a:xfrm>
              <a:off x="0" y="819984"/>
              <a:ext cx="9613962" cy="2053350"/>
            </a:xfrm>
            <a:prstGeom prst="roundRect">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12" name="CasellaDiTesto 11">
              <a:extLst>
                <a:ext uri="{FF2B5EF4-FFF2-40B4-BE49-F238E27FC236}">
                  <a16:creationId xmlns:a16="http://schemas.microsoft.com/office/drawing/2014/main" id="{EED9E575-A56B-4B48-8408-F058E801C4FF}"/>
                </a:ext>
              </a:extLst>
            </p:cNvPr>
            <p:cNvSpPr txBox="1"/>
            <p:nvPr/>
          </p:nvSpPr>
          <p:spPr>
            <a:xfrm>
              <a:off x="100236" y="920220"/>
              <a:ext cx="9413490" cy="1852878"/>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it-IT" sz="1600" dirty="0"/>
                <a:t>La persona con disabilità è titolare del progetto di vita e, come richiamato sopra, ne richiede l'attivazione, concorre a determinarne i contenuti, esercita le prerogative volte ad apportarvi le modifiche e le integrazioni, secondo i propri desideri, le proprie aspettative e le proprie scelte. Il progetto di vita deve essere sostenibile nel tempo ovvero garantire continuità degli strumenti, delle risorse, degli interventi, dei benefici, delle prestazioni, dei servizi e degli accomodamenti ragionevoli, sempre nel rispetto della autodeterminazione del beneficiario. Lo Stato, le regioni e gli enti locali, nell'ambito delle relative competenze, garantiscono l'effettività e l'omogeneità del progetto di vita, indipendentemente dall'età e dalle condizioni personali e sociali. (art.18) </a:t>
              </a:r>
              <a:endParaRPr lang="it-IT" sz="1600" kern="1200" dirty="0"/>
            </a:p>
          </p:txBody>
        </p:sp>
      </p:grpSp>
    </p:spTree>
    <p:extLst>
      <p:ext uri="{BB962C8B-B14F-4D97-AF65-F5344CB8AC3E}">
        <p14:creationId xmlns:p14="http://schemas.microsoft.com/office/powerpoint/2010/main" val="548712572"/>
      </p:ext>
    </p:extLst>
  </p:cSld>
  <p:clrMapOvr>
    <a:masterClrMapping/>
  </p:clrMapOvr>
</p:sld>
</file>

<file path=ppt/theme/theme1.xml><?xml version="1.0" encoding="utf-8"?>
<a:theme xmlns:a="http://schemas.openxmlformats.org/drawingml/2006/main" name="Sfaccettatura">
  <a:themeElements>
    <a:clrScheme name="Sfaccettatur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Sfaccettatur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faccettatur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374</TotalTime>
  <Words>2406</Words>
  <Application>Microsoft Office PowerPoint</Application>
  <PresentationFormat>Widescreen</PresentationFormat>
  <Paragraphs>61</Paragraphs>
  <Slides>13</Slides>
  <Notes>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13</vt:i4>
      </vt:variant>
    </vt:vector>
  </HeadingPairs>
  <TitlesOfParts>
    <vt:vector size="18" baseType="lpstr">
      <vt:lpstr>Arial</vt:lpstr>
      <vt:lpstr>Times New Roman</vt:lpstr>
      <vt:lpstr>Trebuchet MS</vt:lpstr>
      <vt:lpstr>Wingdings 3</vt:lpstr>
      <vt:lpstr>Sfaccettatura</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cldlinati1@gmail.com</dc:creator>
  <cp:lastModifiedBy>Demo1</cp:lastModifiedBy>
  <cp:revision>32</cp:revision>
  <dcterms:created xsi:type="dcterms:W3CDTF">2025-04-17T07:07:52Z</dcterms:created>
  <dcterms:modified xsi:type="dcterms:W3CDTF">2025-04-18T10:33:50Z</dcterms:modified>
</cp:coreProperties>
</file>