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af831d70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af831d70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af831d70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af831d70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af831d70a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af831d70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af831d70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af831d70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af831d70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af831d70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af831d70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af831d70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af831d70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af831d70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c0cceffb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c0cceff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10402" y="1317150"/>
            <a:ext cx="6258900" cy="12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500">
                <a:latin typeface="Impact"/>
                <a:ea typeface="Impact"/>
                <a:cs typeface="Impact"/>
                <a:sym typeface="Impact"/>
              </a:rPr>
              <a:t>-</a:t>
            </a:r>
            <a:r>
              <a:rPr lang="it" sz="3500">
                <a:latin typeface="Impact"/>
                <a:ea typeface="Impact"/>
                <a:cs typeface="Impact"/>
                <a:sym typeface="Impact"/>
              </a:rPr>
              <a:t>Funzionalità</a:t>
            </a:r>
            <a:r>
              <a:rPr lang="it" sz="3500">
                <a:latin typeface="Impact"/>
                <a:ea typeface="Impact"/>
                <a:cs typeface="Impact"/>
                <a:sym typeface="Impact"/>
              </a:rPr>
              <a:t> generali d</a:t>
            </a:r>
            <a:r>
              <a:rPr lang="it" sz="3500">
                <a:latin typeface="Impact"/>
                <a:ea typeface="Impact"/>
                <a:cs typeface="Impact"/>
                <a:sym typeface="Impact"/>
              </a:rPr>
              <a:t>el transport layer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582900" y="2571750"/>
            <a:ext cx="53139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500">
                <a:latin typeface="Impact"/>
                <a:ea typeface="Impact"/>
                <a:cs typeface="Impact"/>
                <a:sym typeface="Impact"/>
              </a:rPr>
              <a:t>-Gestione della congestione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mpact"/>
                <a:ea typeface="Impact"/>
                <a:cs typeface="Impact"/>
                <a:sym typeface="Impact"/>
              </a:rPr>
              <a:t>Le porte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1"/>
                </a:solidFill>
              </a:rPr>
              <a:t>Le porte sono Identificatori numerici composti da numeri di 16 bit </a:t>
            </a:r>
            <a:r>
              <a:rPr lang="it" sz="2300">
                <a:solidFill>
                  <a:schemeClr val="dk1"/>
                </a:solidFill>
              </a:rPr>
              <a:t>che identificano i processi che comunicano su una rete, permettendo ai pacchetti di dati di raggiungere la corretta applicazione su un host specifico.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5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5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mpact"/>
                <a:ea typeface="Impact"/>
                <a:cs typeface="Impact"/>
                <a:sym typeface="Impact"/>
              </a:rPr>
              <a:t>Le socket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Sono dei punti di connessione composti </a:t>
            </a:r>
            <a:r>
              <a:rPr lang="it">
                <a:solidFill>
                  <a:schemeClr val="dk1"/>
                </a:solidFill>
              </a:rPr>
              <a:t>da un indirizzo IP e un numero di porta </a:t>
            </a:r>
            <a:r>
              <a:rPr lang="it">
                <a:solidFill>
                  <a:schemeClr val="dk1"/>
                </a:solidFill>
              </a:rPr>
              <a:t>che consentono lo scambio di dati tra processi, sia sulla stessa macchina che attraverso una rete.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415" y="2571750"/>
            <a:ext cx="4651175" cy="13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mpact"/>
                <a:ea typeface="Impact"/>
                <a:cs typeface="Impact"/>
                <a:sym typeface="Impact"/>
              </a:rPr>
              <a:t>I servizi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5000">
                <a:solidFill>
                  <a:schemeClr val="dk1"/>
                </a:solidFill>
              </a:rPr>
              <a:t>Servizi forniti dal livello di trasporto (Transport Layer) nella rete, si occupano di fornire </a:t>
            </a:r>
            <a:r>
              <a:rPr lang="it" sz="5000">
                <a:solidFill>
                  <a:schemeClr val="dk1"/>
                </a:solidFill>
              </a:rPr>
              <a:t>connessione</a:t>
            </a:r>
            <a:r>
              <a:rPr lang="it" sz="5000">
                <a:solidFill>
                  <a:schemeClr val="dk1"/>
                </a:solidFill>
              </a:rPr>
              <a:t> end-to-end affidabile e trasparente dei dati.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054">
                <a:solidFill>
                  <a:schemeClr val="dk1"/>
                </a:solidFill>
              </a:rPr>
              <a:t>Si </a:t>
            </a:r>
            <a:r>
              <a:rPr lang="it" sz="5054">
                <a:solidFill>
                  <a:schemeClr val="dk1"/>
                </a:solidFill>
              </a:rPr>
              <a:t>occupano</a:t>
            </a:r>
            <a:r>
              <a:rPr lang="it" sz="5054">
                <a:solidFill>
                  <a:schemeClr val="dk1"/>
                </a:solidFill>
              </a:rPr>
              <a:t> principalmente di:</a:t>
            </a:r>
            <a:endParaRPr sz="505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054">
                <a:solidFill>
                  <a:schemeClr val="dk1"/>
                </a:solidFill>
              </a:rPr>
              <a:t>Gestione delle connessioni: Si occupa di stabilire, mantenere e terminare le sessioni di comunicazione. Può offrire servizi connessi e disconnessi.</a:t>
            </a:r>
            <a:endParaRPr sz="505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054">
                <a:solidFill>
                  <a:schemeClr val="dk1"/>
                </a:solidFill>
              </a:rPr>
              <a:t>Segmentazione e riassemblaggio: Suddivide i dati ricevuti dai livelli superiori in pacchetti più piccoli (segmenti) per il trasporto, e li riassembla al destinatario.</a:t>
            </a:r>
            <a:endParaRPr sz="505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054">
                <a:solidFill>
                  <a:schemeClr val="dk1"/>
                </a:solidFill>
              </a:rPr>
              <a:t>Controllo di flusso e di congestione: Gestisce il flusso di dati per evitare che un trasmettitore rapido sovraccarichi un ricevitore lento.</a:t>
            </a:r>
            <a:endParaRPr sz="505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054">
                <a:solidFill>
                  <a:schemeClr val="dk1"/>
                </a:solidFill>
              </a:rPr>
              <a:t>Multiplexing e demultiplexing: Permette a più applicazioni di condividere la stessa connessione di rete, instradando i dati al processo corretto utilizzando i numeri di porta.</a:t>
            </a:r>
            <a:endParaRPr sz="505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mpact"/>
                <a:ea typeface="Impact"/>
                <a:cs typeface="Impact"/>
                <a:sym typeface="Impact"/>
              </a:rPr>
              <a:t>Funzionalità</a:t>
            </a:r>
            <a:r>
              <a:rPr lang="it">
                <a:latin typeface="Impact"/>
                <a:ea typeface="Impact"/>
                <a:cs typeface="Impact"/>
                <a:sym typeface="Impact"/>
              </a:rPr>
              <a:t> di multiplexing e demultiplexing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251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Tutti i protocolli del livello transport offrono servizi di multiplexing e demultiplexing grazie alla creazione delle socket: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-Multiplexing: In trasmissione il transport riceve i dati dalle socket e aggiunge le proprie informazioni di controllo(header)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1"/>
                </a:solidFill>
              </a:rPr>
              <a:t>-Demultiplexing: In ricezione il </a:t>
            </a:r>
            <a:r>
              <a:rPr lang="it">
                <a:solidFill>
                  <a:schemeClr val="dk1"/>
                </a:solidFill>
              </a:rPr>
              <a:t>transport</a:t>
            </a:r>
            <a:r>
              <a:rPr lang="it">
                <a:solidFill>
                  <a:schemeClr val="dk1"/>
                </a:solidFill>
              </a:rPr>
              <a:t> layer </a:t>
            </a:r>
            <a:r>
              <a:rPr lang="it">
                <a:solidFill>
                  <a:schemeClr val="dk1"/>
                </a:solidFill>
              </a:rPr>
              <a:t>legge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>
                <a:solidFill>
                  <a:schemeClr val="dk1"/>
                </a:solidFill>
              </a:rPr>
              <a:t>l'header</a:t>
            </a:r>
            <a:r>
              <a:rPr lang="it">
                <a:solidFill>
                  <a:schemeClr val="dk1"/>
                </a:solidFill>
              </a:rPr>
              <a:t> e determina a quale socket consegnare i dati.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mpact"/>
                <a:ea typeface="Impact"/>
                <a:cs typeface="Impact"/>
                <a:sym typeface="Impact"/>
              </a:rPr>
              <a:t>GESTIONE DELLA CONGESTIONE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300">
                <a:solidFill>
                  <a:schemeClr val="dk1"/>
                </a:solidFill>
              </a:rPr>
              <a:t>Congestione della rete:</a:t>
            </a:r>
            <a:r>
              <a:rPr lang="it" sz="1100">
                <a:solidFill>
                  <a:schemeClr val="dk1"/>
                </a:solidFill>
              </a:rPr>
              <a:t> quando ci sono troppi dati in transito e i router non riescono più a gestirli.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300">
                <a:solidFill>
                  <a:schemeClr val="dk1"/>
                </a:solidFill>
              </a:rPr>
              <a:t>Concetti principali: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t" sz="1100">
                <a:solidFill>
                  <a:schemeClr val="dk1"/>
                </a:solidFill>
              </a:rPr>
              <a:t>TCP</a:t>
            </a:r>
            <a:r>
              <a:rPr lang="it" sz="1100">
                <a:solidFill>
                  <a:schemeClr val="dk1"/>
                </a:solidFill>
              </a:rPr>
              <a:t> usa un approccio chiamato </a:t>
            </a:r>
            <a:r>
              <a:rPr i="1" lang="it" sz="1100">
                <a:solidFill>
                  <a:schemeClr val="dk1"/>
                </a:solidFill>
              </a:rPr>
              <a:t>Best Effort</a:t>
            </a:r>
            <a:r>
              <a:rPr lang="it" sz="1100">
                <a:solidFill>
                  <a:schemeClr val="dk1"/>
                </a:solidFill>
              </a:rPr>
              <a:t>: la rete fa del suo meglio per consegnare i pacchetti, ma se la coda del router è piena, i pacchetti vengono </a:t>
            </a:r>
            <a:r>
              <a:rPr b="1" lang="it" sz="1100">
                <a:solidFill>
                  <a:schemeClr val="dk1"/>
                </a:solidFill>
              </a:rPr>
              <a:t>scartati</a:t>
            </a:r>
            <a:r>
              <a:rPr lang="it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Per gestire la congestione, TCP usa un </a:t>
            </a:r>
            <a:r>
              <a:rPr b="1" lang="it" sz="1100">
                <a:solidFill>
                  <a:schemeClr val="dk1"/>
                </a:solidFill>
              </a:rPr>
              <a:t>timer</a:t>
            </a:r>
            <a:r>
              <a:rPr lang="it" sz="1100">
                <a:solidFill>
                  <a:schemeClr val="dk1"/>
                </a:solidFill>
              </a:rPr>
              <a:t> per misurare il tempo di risposta (ACK). Se l’ACK non arriva in tempo → </a:t>
            </a:r>
            <a:r>
              <a:rPr b="1" lang="it" sz="1100">
                <a:solidFill>
                  <a:schemeClr val="dk1"/>
                </a:solidFill>
              </a:rPr>
              <a:t>timeout</a:t>
            </a:r>
            <a:r>
              <a:rPr lang="it" sz="1100">
                <a:solidFill>
                  <a:schemeClr val="dk1"/>
                </a:solidFill>
              </a:rPr>
              <a:t> → possibile perdita di pacchetti.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Le perdite possono dipendere da errori di trasmissione o da congestione. TCP assume che sia congestione e reagisce di conseguenza.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Il controllo avviene </a:t>
            </a:r>
            <a:r>
              <a:rPr b="1" lang="it" sz="1100">
                <a:solidFill>
                  <a:schemeClr val="dk1"/>
                </a:solidFill>
              </a:rPr>
              <a:t>end-to-end</a:t>
            </a:r>
            <a:r>
              <a:rPr lang="it" sz="1100">
                <a:solidFill>
                  <a:schemeClr val="dk1"/>
                </a:solidFill>
              </a:rPr>
              <a:t>, cioè direttamente tra i due computer che comunicano, non all’interno della rete.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In questo caso, quindi, le gestione della congestione è particolarmente critica </a:t>
            </a:r>
            <a:r>
              <a:rPr lang="it" sz="1100">
                <a:solidFill>
                  <a:schemeClr val="dk1"/>
                </a:solidFill>
              </a:rPr>
              <a:t>perché</a:t>
            </a:r>
            <a:r>
              <a:rPr lang="it" sz="1100">
                <a:solidFill>
                  <a:schemeClr val="dk1"/>
                </a:solidFill>
              </a:rPr>
              <a:t> si basa su deduzioni che avvengono agli end system e non su dati precisi prelevati in rete. E quindi non ci sono garanzie che queste deduzioni siano sempre esatte.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Col tempo, sono stati proposti diversi algoritmi che si adattavano a varie situazioni per produrre migliori deduzioni, utilizzando </a:t>
            </a:r>
            <a:r>
              <a:rPr lang="it" sz="1100">
                <a:solidFill>
                  <a:schemeClr val="dk1"/>
                </a:solidFill>
              </a:rPr>
              <a:t>più</a:t>
            </a:r>
            <a:r>
              <a:rPr lang="it" sz="1100">
                <a:solidFill>
                  <a:schemeClr val="dk1"/>
                </a:solidFill>
              </a:rPr>
              <a:t> info.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438750"/>
            <a:ext cx="85206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TCP lavora applicando insieme più algoritmi e dei quali ne configura i parametri da usare, esistono vari protocolli con diversi algoritmi, ad esempio:  </a:t>
            </a:r>
            <a:r>
              <a:rPr b="1" lang="it" sz="1100">
                <a:solidFill>
                  <a:schemeClr val="dk1"/>
                </a:solidFill>
              </a:rPr>
              <a:t>RFC 5681 → </a:t>
            </a:r>
            <a:r>
              <a:rPr lang="it" sz="1100">
                <a:solidFill>
                  <a:schemeClr val="dk1"/>
                </a:solidFill>
              </a:rPr>
              <a:t>Definisce 4 algoritmi principali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Tutti questi algoritmi utilizzano una nuova variabile : </a:t>
            </a:r>
            <a:r>
              <a:rPr b="1" lang="it" sz="1100">
                <a:solidFill>
                  <a:schemeClr val="dk1"/>
                </a:solidFill>
              </a:rPr>
              <a:t>Finestra di Congestione →</a:t>
            </a:r>
            <a:r>
              <a:rPr lang="it" sz="1100">
                <a:solidFill>
                  <a:schemeClr val="dk1"/>
                </a:solidFill>
              </a:rPr>
              <a:t> indica numero massimo di byte non riscontrati che possono ancora trovarsi nella rete: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Formula che segue: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</a:rPr>
              <a:t>maxWindow = min(FinestraDiCongestione, FinestraDiRicezione)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</a:rPr>
              <a:t>Variabili importanti: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t" sz="1100">
                <a:solidFill>
                  <a:schemeClr val="dk1"/>
                </a:solidFill>
              </a:rPr>
              <a:t>Finestra di congestione (Congestion Window):</a:t>
            </a:r>
            <a:r>
              <a:rPr lang="it" sz="1100">
                <a:solidFill>
                  <a:schemeClr val="dk1"/>
                </a:solidFill>
              </a:rPr>
              <a:t> quanti byte il mittente può inviare prima di ricevere conferma e senza considerare possibili interruzioni/timeout.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t" sz="1100">
                <a:solidFill>
                  <a:schemeClr val="dk1"/>
                </a:solidFill>
              </a:rPr>
              <a:t>Finestra di ricezione (Advertised Window):</a:t>
            </a:r>
            <a:r>
              <a:rPr lang="it" sz="1100">
                <a:solidFill>
                  <a:schemeClr val="dk1"/>
                </a:solidFill>
              </a:rPr>
              <a:t> quanti byte il destinatario può ricevere.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t" sz="1100">
                <a:solidFill>
                  <a:schemeClr val="dk1"/>
                </a:solidFill>
              </a:rPr>
              <a:t>maxWindow = min(FinestraDiCongestione, FinestraDiRicezione) → </a:t>
            </a:r>
            <a:r>
              <a:rPr lang="it" sz="1100">
                <a:solidFill>
                  <a:schemeClr val="dk1"/>
                </a:solidFill>
              </a:rPr>
              <a:t>maxWindow indica che l’host che invia può inviare al massimo il numero di byte più piccolo tra i due valori.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</a:rPr>
              <a:t>Obiettivo: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Ridurre la finestra di congestione quando c’è perdita di pacchetti e aumentarla quando la rete è libera, per non sovraccaricare il traffico.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271925"/>
            <a:ext cx="8520600" cy="4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300">
                <a:solidFill>
                  <a:schemeClr val="dk1"/>
                </a:solidFill>
              </a:rPr>
              <a:t>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it" sz="1100">
                <a:solidFill>
                  <a:schemeClr val="dk1"/>
                </a:solidFill>
              </a:rPr>
            </a:br>
            <a:r>
              <a:rPr b="1" lang="it" sz="1100">
                <a:solidFill>
                  <a:schemeClr val="dk1"/>
                </a:solidFill>
              </a:rPr>
              <a:t>Congestion Avoidance</a:t>
            </a:r>
            <a:r>
              <a:rPr lang="it" sz="1100">
                <a:solidFill>
                  <a:schemeClr val="dk1"/>
                </a:solidFill>
              </a:rPr>
              <a:t> serve a </a:t>
            </a:r>
            <a:r>
              <a:rPr b="1" lang="it" sz="1100">
                <a:solidFill>
                  <a:schemeClr val="dk1"/>
                </a:solidFill>
              </a:rPr>
              <a:t>regolare la velocità di trasmissione</a:t>
            </a:r>
            <a:r>
              <a:rPr lang="it" sz="1100">
                <a:solidFill>
                  <a:schemeClr val="dk1"/>
                </a:solidFill>
              </a:rPr>
              <a:t>, aumentando lentamente la finestra per non provocare congestione.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300">
                <a:solidFill>
                  <a:schemeClr val="dk1"/>
                </a:solidFill>
              </a:rPr>
              <a:t>Come funziona: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alla creazione della  connessione tra 2 host, il mittente imposta finestra di congestione alla massima quantità di byte che la rete può spedire.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ogni volta che viene ricevuto l’ACK di conferma ricezione (di un messaggio) da parte del destinatario, il valore della finestra di congestione viene raddoppiato, si ha quindi una crescita </a:t>
            </a:r>
            <a:r>
              <a:rPr lang="it" sz="1100">
                <a:solidFill>
                  <a:schemeClr val="dk1"/>
                </a:solidFill>
              </a:rPr>
              <a:t>esponenziale</a:t>
            </a:r>
            <a:r>
              <a:rPr lang="it" sz="1100">
                <a:solidFill>
                  <a:schemeClr val="dk1"/>
                </a:solidFill>
              </a:rPr>
              <a:t> di byte inviati fino al raggiungimento di una certa soglia: il </a:t>
            </a:r>
            <a:r>
              <a:rPr lang="it" sz="1100">
                <a:solidFill>
                  <a:schemeClr val="dk1"/>
                </a:solidFill>
              </a:rPr>
              <a:t>threshold</a:t>
            </a:r>
            <a:r>
              <a:rPr lang="it" sz="1100">
                <a:solidFill>
                  <a:schemeClr val="dk1"/>
                </a:solidFill>
              </a:rPr>
              <a:t> (inizialmente impostato a 64KB).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da qui in poi la finestra di congestione è regolata da algoritmo congestion avoidance, che continua ad incrementare i Byte in modo lineare, viene di volta in volta sommato il valore iniziale.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quando si genera un timeout (congestione) si effettuano le seguenti operazioni: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it" sz="1100">
                <a:solidFill>
                  <a:schemeClr val="dk1"/>
                </a:solidFill>
              </a:rPr>
              <a:t>soglia impostata alla metà del valore della finestra di congestione che ha generato il timeout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it" sz="1100">
                <a:solidFill>
                  <a:schemeClr val="dk1"/>
                </a:solidFill>
              </a:rPr>
              <a:t>finestra di congestione riportata al valore iniziale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52150"/>
            <a:ext cx="8165400" cy="4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375" y="24913"/>
            <a:ext cx="4753576" cy="14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586925"/>
            <a:ext cx="4756785" cy="12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 rotWithShape="1">
          <a:blip r:embed="rId5">
            <a:alphaModFix/>
          </a:blip>
          <a:srcRect b="0" l="1500" r="-1499" t="0"/>
          <a:stretch/>
        </p:blipFill>
        <p:spPr>
          <a:xfrm>
            <a:off x="88825" y="2730715"/>
            <a:ext cx="4483175" cy="2412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