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DCB3E5-571B-4B0E-B7AE-13B12D61B4D8}">
  <a:tblStyle styleId="{4EDCB3E5-571B-4B0E-B7AE-13B12D61B4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49b4c97a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49b4c97a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7306d805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7306d805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49b4c97a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49b4c97a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49b4c97a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849b4c97a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94e88aa8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94e88aa8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49b4c97a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49b4c97a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7c42b0d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87c42b0d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49b4c97a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49b4c97a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7cd5954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7cd5954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49b4c97a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849b4c97a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989606fb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989606fb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49b4c97a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849b4c97a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849b4c97a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849b4c97a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989606fb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989606fb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49b4c97a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49b4c97a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49b4c97a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49b4c97a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989606f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989606f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989606f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989606f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989606f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989606f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989606fb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989606fb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1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Qkh4Phe_WxxQqx9ydW7Qy4SusPLP3L_XD6_LJZocpgA/edit?gid=0#gid=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lay.kahoot.it/v2/?quizId=cdbc92fa-59da-49fd-b7c3-6bcb777856ac" TargetMode="External"/><Relationship Id="rId4" Type="http://schemas.openxmlformats.org/officeDocument/2006/relationships/hyperlink" Target="https://play.kahoot.it/v2/?quizId=cdbc92fa-59da-49fd-b7c3-6bcb777856ac" TargetMode="External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0"/>
            <a:ext cx="6078900" cy="13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152400" marR="152400" rtl="0" algn="ctr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357"/>
              <a:buFont typeface="Arial"/>
              <a:buNone/>
            </a:pPr>
            <a:r>
              <a:rPr b="1" lang="it" sz="3111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Formazione del Prezzo e il Break Even Point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1754100"/>
            <a:ext cx="85206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21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2418"/>
              <a:buFont typeface="Times New Roman"/>
              <a:buChar char="❏"/>
            </a:pPr>
            <a:r>
              <a:rPr lang="it" sz="2417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curve di Domanda e Offerta</a:t>
            </a:r>
            <a:endParaRPr sz="2417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1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2418"/>
              <a:buFont typeface="Times New Roman"/>
              <a:buChar char="❏"/>
            </a:pPr>
            <a:r>
              <a:rPr lang="it" sz="2417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L’equilibrio del Consumatore</a:t>
            </a:r>
            <a:endParaRPr sz="2417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132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2418"/>
              <a:buFont typeface="Times New Roman"/>
              <a:buChar char="❏"/>
            </a:pPr>
            <a:r>
              <a:rPr lang="it" sz="2417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L’equilibrio del Produttore</a:t>
            </a:r>
            <a:endParaRPr sz="2417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132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2418"/>
              <a:buFont typeface="Times New Roman"/>
              <a:buChar char="❏"/>
            </a:pPr>
            <a:r>
              <a:rPr lang="it" sz="2417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Mercati e Concorrenza</a:t>
            </a:r>
            <a:endParaRPr sz="2417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1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2418"/>
              <a:buFont typeface="Times New Roman"/>
              <a:buChar char="❏"/>
            </a:pPr>
            <a:r>
              <a:rPr lang="it" sz="2417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Formazione del Prezzo</a:t>
            </a:r>
            <a:endParaRPr sz="2417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132" lvl="0" marL="4572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2418"/>
              <a:buFont typeface="Times New Roman"/>
              <a:buChar char="❏"/>
            </a:pPr>
            <a:r>
              <a:rPr lang="it" sz="2417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Calcolo del Break Even Point (BEP)</a:t>
            </a:r>
            <a:endParaRPr sz="2417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132" lvl="0" marL="4572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2418"/>
              <a:buFont typeface="Times New Roman"/>
              <a:buChar char="❏"/>
            </a:pPr>
            <a:r>
              <a:rPr lang="it" sz="2417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Motivazioni per utilizzare il BEP</a:t>
            </a:r>
            <a:endParaRPr sz="2417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132" lvl="0" marL="4572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2418"/>
              <a:buFont typeface="Times New Roman"/>
              <a:buChar char="❏"/>
            </a:pPr>
            <a:r>
              <a:rPr lang="it" sz="2417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Quando calcolare il BEP </a:t>
            </a:r>
            <a:endParaRPr sz="2417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132" lvl="0" marL="4572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2418"/>
              <a:buFont typeface="Times New Roman"/>
              <a:buChar char="❏"/>
            </a:pPr>
            <a:r>
              <a:rPr lang="it" sz="2417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limiti della Break Even Analysis</a:t>
            </a:r>
            <a:endParaRPr sz="2417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45454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35611"/>
              <a:buFont typeface="Arial"/>
              <a:buNone/>
            </a:pPr>
            <a:r>
              <a:rPr b="1" lang="it" sz="3088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FORME DI MERCATO</a:t>
            </a:r>
            <a:endParaRPr b="1" sz="3088" u="sng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952500" y="126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{4EDCB3E5-571B-4B0E-B7AE-13B12D61B4D8}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TIPO di MERCATI</a:t>
                      </a:r>
                      <a:endParaRPr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NUMERO di IMPRESE </a:t>
                      </a:r>
                      <a:endParaRPr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BARRIERE di INGRESSO</a:t>
                      </a:r>
                      <a:endParaRPr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PRODOTTO</a:t>
                      </a:r>
                      <a:endParaRPr b="1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Concorrenza perfetta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Molte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Assenti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Omogeneo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Concorrenza imperfetta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Molte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Assenti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Differenziato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Oligopolio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Poche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Medio-alte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Differenziato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Monopolio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Unico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F11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118250"/>
            <a:ext cx="85206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42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L’EQUILIBRIO DI MERCATO:</a:t>
            </a:r>
            <a:endParaRPr b="1" sz="172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90475" y="642925"/>
            <a:ext cx="44760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Definizione:</a:t>
            </a:r>
            <a:endParaRPr b="1" sz="1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</a:t>
            </a:r>
            <a:r>
              <a:rPr b="1"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prezzo di equilibrio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è determinato dall'intersezione tra domanda e offerta nel mercato. L'equilibrio avviene quando: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47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Domanda = Offerta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47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Q</a:t>
            </a:r>
            <a:r>
              <a:rPr baseline="-25000"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aseline="-25000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aseline="-25000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Punto di Equilibrio (E):</a:t>
            </a:r>
            <a:endParaRPr b="1" sz="1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Nel punto E si determinano: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47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prezzo di equilibrio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47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baseline="-25000"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quantità di equilibrio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3" title="0c8c778b-1aac-474e-b6f1-da21a4a911b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250" y="901600"/>
            <a:ext cx="3875923" cy="258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5200" y="222775"/>
            <a:ext cx="8520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ESEMPIO NUMERICO: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155700" y="934975"/>
            <a:ext cx="8676600" cy="4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1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3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QD =1500−8p</a:t>
            </a:r>
            <a:endParaRPr sz="23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3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QO=600+7p</a:t>
            </a:r>
            <a:endParaRPr sz="23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3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Equilibrio: p=60€,Q=1020</a:t>
            </a:r>
            <a:endParaRPr sz="23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469"/>
              <a:buFont typeface="Arial"/>
              <a:buNone/>
            </a:pPr>
            <a:r>
              <a:rPr lang="it" sz="23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Se p &gt; P</a:t>
            </a:r>
            <a:r>
              <a:rPr baseline="-25000" lang="it" sz="23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it" sz="23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b="1" lang="it" sz="23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eccesso di offerta</a:t>
            </a:r>
            <a:br>
              <a:rPr b="1" lang="it" sz="23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t" sz="23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Se p &lt; P</a:t>
            </a:r>
            <a:r>
              <a:rPr baseline="-25000" lang="it" sz="23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it" sz="23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b="1" lang="it" sz="23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eccesso di domanda</a:t>
            </a:r>
            <a:endParaRPr b="1" sz="23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1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5" name="Google Shape;155;p24" title="0c8c778b-1aac-474e-b6f1-da21a4a911b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250" y="901600"/>
            <a:ext cx="3875923" cy="258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45454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39839"/>
              <a:buFont typeface="Arial"/>
              <a:buNone/>
            </a:pPr>
            <a:r>
              <a:rPr b="1" lang="it" sz="2761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 EVEN POINT CHE COS'È:</a:t>
            </a:r>
            <a:endParaRPr b="1" sz="2761" u="sng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DEFINIZIONE:</a:t>
            </a:r>
            <a:endParaRPr b="1" u="sng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909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Break Even Point (BEP) è il punto in cui i ricavi raggiungono esattamente i costi.</a:t>
            </a:r>
            <a:endParaRPr sz="1600">
              <a:solidFill>
                <a:srgbClr val="0909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909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Il risultato è che non ci sono né profitti né perdite e l'azienda pareggia i conti.</a:t>
            </a:r>
            <a:endParaRPr sz="1600">
              <a:solidFill>
                <a:srgbClr val="0909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909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Rappresenta il livello minimo di attività produttiva o commerciale per raggiungere l'equilibrio economico, senza generazione di utile o perdita.</a:t>
            </a:r>
            <a:endParaRPr sz="1600">
              <a:solidFill>
                <a:srgbClr val="0909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it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400" u="sng">
                <a:solidFill>
                  <a:srgbClr val="0909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COMPONENTI</a:t>
            </a:r>
            <a:endParaRPr b="1" sz="2400" u="sng">
              <a:solidFill>
                <a:srgbClr val="0909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16071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9090B"/>
              </a:buClr>
              <a:buSzPct val="100000"/>
              <a:buFont typeface="Times New Roman"/>
              <a:buChar char="●"/>
            </a:pPr>
            <a:r>
              <a:rPr lang="it" sz="2900">
                <a:solidFill>
                  <a:srgbClr val="0909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Costi fissi: Spese che non variano con il volume di produzione, come affitto o stipendi base. Rimangono costanti indipendentemente dalle vendite.</a:t>
            </a:r>
            <a:endParaRPr sz="2900">
              <a:solidFill>
                <a:srgbClr val="0909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07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9090B"/>
              </a:buClr>
              <a:buSzPct val="100000"/>
              <a:buFont typeface="Times New Roman"/>
              <a:buChar char="●"/>
            </a:pPr>
            <a:r>
              <a:rPr lang="it" sz="2900">
                <a:solidFill>
                  <a:srgbClr val="0909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Costi variabili: Spese proporzionali al volume di produzione, come materie prime o imballaggi. Aumentano linearmente con l'attività.</a:t>
            </a:r>
            <a:endParaRPr sz="2900">
              <a:solidFill>
                <a:srgbClr val="0909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07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9090B"/>
              </a:buClr>
              <a:buSzPct val="100000"/>
              <a:buFont typeface="Times New Roman"/>
              <a:buChar char="●"/>
            </a:pPr>
            <a:r>
              <a:rPr lang="it" sz="2900">
                <a:solidFill>
                  <a:srgbClr val="0909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Ricavi: Entrate generate dalle vendite, basate su un prezzo unitario costante.</a:t>
            </a:r>
            <a:endParaRPr sz="2900">
              <a:solidFill>
                <a:srgbClr val="0909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07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9090B"/>
              </a:buClr>
              <a:buSzPct val="100000"/>
              <a:buFont typeface="Times New Roman"/>
              <a:buChar char="●"/>
            </a:pPr>
            <a:r>
              <a:rPr lang="it" sz="2900">
                <a:solidFill>
                  <a:srgbClr val="0909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Margine di contribuzione: Differenza tra prezzo di vendita e costo variabile per unità. Misura il contributo di ogni vendita alla copertura dei costi fissi.</a:t>
            </a:r>
            <a:endParaRPr sz="2900"/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:pus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45454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39839"/>
              <a:buFont typeface="Arial"/>
              <a:buNone/>
            </a:pPr>
            <a:r>
              <a:rPr b="1" lang="it" sz="2761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CALCOLO GRAFICO DEL BEP</a:t>
            </a:r>
            <a:endParaRPr b="1" sz="2761" u="sng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85206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F1115"/>
              </a:buClr>
              <a:buSzPts val="1500"/>
              <a:buFont typeface="Times New Roman"/>
              <a:buChar char="●"/>
            </a:pPr>
            <a:r>
              <a:rPr lang="it" sz="15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 base: BEP = Costi fissi ÷ (Prezzo di vendita - Costo variabile per unità).</a:t>
            </a:r>
            <a:endParaRPr sz="15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500"/>
              <a:buFont typeface="Times New Roman"/>
              <a:buChar char="●"/>
            </a:pPr>
            <a:r>
              <a:rPr lang="it" sz="15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espressioni: In unità (quantità da produrre/vendite) o in valore (totale monetario).</a:t>
            </a:r>
            <a:endParaRPr sz="15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500"/>
              <a:buFont typeface="Times New Roman"/>
              <a:buChar char="●"/>
            </a:pPr>
            <a:r>
              <a:rPr lang="it" sz="15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 teorica: Deriva dall'equazione ricavi totali = costi totali, riorganizzata per isolare il volume di equilibrio. Sotto il BEP si genera perdita, sopra è l’utile.</a:t>
            </a:r>
            <a:endParaRPr sz="15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F111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F111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F111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F111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F111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F111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75" y="2846550"/>
            <a:ext cx="2890650" cy="1849150"/>
          </a:xfrm>
          <a:prstGeom prst="rect">
            <a:avLst/>
          </a:prstGeom>
          <a:noFill/>
          <a:ln cap="flat" cmpd="sng" w="38100">
            <a:solidFill>
              <a:srgbClr val="0F111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45454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35975"/>
              <a:buFont typeface="Arial"/>
              <a:buNone/>
            </a:pPr>
            <a:r>
              <a:rPr b="1" lang="it" sz="2751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CALCOLO ANALITICO DEL BEP</a:t>
            </a:r>
            <a:endParaRPr b="1" sz="2751" u="sng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5454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52520"/>
              <a:buFont typeface="Arial"/>
              <a:buNone/>
            </a:pPr>
            <a:r>
              <a:t/>
            </a:r>
            <a:endParaRPr b="1" sz="2094" u="sng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>
            <a:hlinkClick r:id="rId3"/>
          </p:cNvPr>
          <p:cNvSpPr txBox="1"/>
          <p:nvPr>
            <p:ph idx="1" type="body"/>
          </p:nvPr>
        </p:nvSpPr>
        <p:spPr>
          <a:xfrm>
            <a:off x="398875" y="1017725"/>
            <a:ext cx="85206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5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ESEMPIO BEP:</a:t>
            </a:r>
            <a:endParaRPr sz="1650" u="sng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5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 </a:t>
            </a:r>
            <a:r>
              <a:rPr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16.000 €</a:t>
            </a:r>
            <a:endParaRPr sz="165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5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PV</a:t>
            </a:r>
            <a:r>
              <a:rPr b="1"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20 €/unità</a:t>
            </a:r>
            <a:endParaRPr sz="165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5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CVU</a:t>
            </a:r>
            <a:r>
              <a:rPr b="1"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4 €/unità</a:t>
            </a:r>
            <a:endParaRPr sz="165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5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MDC</a:t>
            </a:r>
            <a:r>
              <a:rPr b="1"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PV-CVU = </a:t>
            </a:r>
            <a:r>
              <a:rPr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20 €/unità - 4 €/unità = 16 €/unità</a:t>
            </a:r>
            <a:endParaRPr sz="165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5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BEP</a:t>
            </a:r>
            <a:r>
              <a:rPr b="1"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CF/CVU = 16.000€ /</a:t>
            </a:r>
            <a:r>
              <a:rPr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16 €/unità</a:t>
            </a:r>
            <a:r>
              <a:rPr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1.000 unità</a:t>
            </a:r>
            <a:endParaRPr sz="165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5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it" sz="125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BEP</a:t>
            </a:r>
            <a:r>
              <a:rPr b="1"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PV * BEP = 20€ * 1000 = 20.000€</a:t>
            </a:r>
            <a:endParaRPr sz="165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5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SUPPONIAMO CHE AL POSTO DI 20.000€ PRENDIAMO 14.000€:</a:t>
            </a:r>
            <a:endParaRPr sz="1750" u="sng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5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BEP</a:t>
            </a:r>
            <a:r>
              <a:rPr b="1"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RICAVO/PREZZO = 14.000€/20€ = 700 PEZZI</a:t>
            </a:r>
            <a:endParaRPr sz="165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5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it" sz="125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</a:t>
            </a:r>
            <a:r>
              <a:rPr b="1"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CF + (Q * CVU) = 16.000 + (700*4) = 18800</a:t>
            </a:r>
            <a:endParaRPr sz="165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5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PERDITA</a:t>
            </a:r>
            <a:r>
              <a:rPr b="1"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16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RICAVI - COSTI = 14.000 - 18800 = -4.800€</a:t>
            </a:r>
            <a:endParaRPr sz="165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5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= BEP in questo esempio</a:t>
            </a:r>
            <a:endParaRPr sz="145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657"/>
              <a:buFont typeface="Arial"/>
              <a:buNone/>
            </a:pPr>
            <a:r>
              <a:rPr b="1" lang="it" sz="2705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DEFINIZIONI</a:t>
            </a:r>
            <a:endParaRPr b="1" sz="2705" u="sng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5454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52520"/>
              <a:buFont typeface="Arial"/>
              <a:buNone/>
            </a:pPr>
            <a:r>
              <a:t/>
            </a:r>
            <a:endParaRPr b="1" sz="2094" u="sng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BEP</a:t>
            </a:r>
            <a:r>
              <a:rPr b="1" lang="it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Break Even Point = </a:t>
            </a:r>
            <a:r>
              <a:rPr lang="it" sz="1806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Costi Fissi / </a:t>
            </a:r>
            <a:r>
              <a:rPr lang="it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Margine di contribuzione</a:t>
            </a:r>
            <a:endParaRPr sz="1806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" sz="1206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BEP è il numero di prodotti da vendere per pareggiare i costi fissi</a:t>
            </a:r>
            <a:endParaRPr sz="1206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</a:t>
            </a:r>
            <a:r>
              <a:rPr b="1" lang="it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Costi fissi</a:t>
            </a:r>
            <a:endParaRPr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" sz="12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rappresenta una spesa che non cambia indipendentemente dalla quantità di prodotti venduti</a:t>
            </a:r>
            <a:endParaRPr sz="12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PV</a:t>
            </a:r>
            <a:r>
              <a:rPr b="1" lang="it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Prezzo vendita</a:t>
            </a:r>
            <a:endParaRPr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" sz="12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quanto costa un prodotto</a:t>
            </a:r>
            <a:endParaRPr sz="12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CVU</a:t>
            </a:r>
            <a:r>
              <a:rPr b="1" lang="it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Costo variabile unitario</a:t>
            </a:r>
            <a:endParaRPr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" sz="12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 quanto può variare il Prezzo di vendita</a:t>
            </a:r>
            <a:endParaRPr sz="12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MDC</a:t>
            </a:r>
            <a:r>
              <a:rPr b="1" lang="it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Margine di contribuzione = Prezzo Vendita - Costo Variabile Unitario</a:t>
            </a:r>
            <a:endParaRPr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" sz="12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è il prezzo minimo a cui si vende il prodotto</a:t>
            </a:r>
            <a:endParaRPr sz="12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it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quantità venduta</a:t>
            </a:r>
            <a:endParaRPr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" sz="12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quanto viene venduto</a:t>
            </a:r>
            <a:endParaRPr sz="12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RBEP</a:t>
            </a:r>
            <a:r>
              <a:rPr lang="it" sz="15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Ricavo dal BEP</a:t>
            </a:r>
            <a:endParaRPr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" sz="12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soldi guadagnati vendendo il </a:t>
            </a:r>
            <a:r>
              <a:rPr lang="it" sz="1206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numero di prodotti per pareggiare i costi fissi</a:t>
            </a:r>
            <a:endParaRPr sz="1206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2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45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MOTIVAZIONI PER UTILIZZARE IL BEP</a:t>
            </a:r>
            <a:endParaRPr b="1" sz="2450" u="sng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245050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700"/>
              <a:buFont typeface="Times New Roman"/>
              <a:buChar char="●"/>
            </a:pPr>
            <a:r>
              <a:rPr b="1" lang="it" sz="17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Aiuta nelle previsioni:</a:t>
            </a: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strumento fondamentale per il business plan.</a:t>
            </a:r>
            <a:endParaRPr sz="17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700"/>
              <a:buFont typeface="Times New Roman"/>
              <a:buChar char="●"/>
            </a:pPr>
            <a:r>
              <a:rPr b="1" lang="it" sz="17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Aiuta nella d</a:t>
            </a:r>
            <a:r>
              <a:rPr b="1" lang="it" sz="17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efinizione del prezzo di vendita:</a:t>
            </a:r>
            <a:r>
              <a:rPr b="1"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influenza diretta sulla redditività.</a:t>
            </a:r>
            <a:endParaRPr sz="17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700"/>
              <a:buFont typeface="Times New Roman"/>
              <a:buChar char="●"/>
            </a:pPr>
            <a:r>
              <a:rPr b="1" lang="it" sz="17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Aiuta a i</a:t>
            </a:r>
            <a:r>
              <a:rPr b="1" lang="it" sz="17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ndividuazione tutti i costi aziendali:</a:t>
            </a: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facilita l’inserimento nelle spese pre-ventive.</a:t>
            </a:r>
            <a:endParaRPr sz="17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700"/>
              <a:buFont typeface="Times New Roman"/>
              <a:buChar char="●"/>
            </a:pPr>
            <a:r>
              <a:rPr b="1" lang="it" sz="17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Aiuta ad i</a:t>
            </a:r>
            <a:r>
              <a:rPr b="1" lang="it" sz="17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dentificare i costi fissi quelli variabili:</a:t>
            </a: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utile per strategie di riduzione.</a:t>
            </a:r>
            <a:endParaRPr sz="17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700"/>
              <a:buFont typeface="Times New Roman"/>
              <a:buChar char="●"/>
            </a:pPr>
            <a:r>
              <a:rPr b="1" lang="it" sz="17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Controllo dell’attività produttiva:</a:t>
            </a: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verifica utili e perdite durante la produzione.</a:t>
            </a:r>
            <a:endParaRPr sz="17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700"/>
              <a:buFont typeface="Times New Roman"/>
              <a:buChar char="●"/>
            </a:pPr>
            <a:r>
              <a:rPr b="1" lang="it" sz="17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Aiuta nella d</a:t>
            </a:r>
            <a:r>
              <a:rPr b="1" lang="it" sz="17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efinizione degli obiettivi e del guadagno:</a:t>
            </a: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stabilisce traguardi realistici.</a:t>
            </a:r>
            <a:endParaRPr sz="17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700"/>
              <a:buFont typeface="Times New Roman"/>
              <a:buChar char="●"/>
            </a:pPr>
            <a:r>
              <a:rPr b="1" lang="it" sz="17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Permette di ridurre i rischi:</a:t>
            </a: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confronto con dati reali per azioni 				correttive.</a:t>
            </a:r>
            <a:endParaRPr sz="17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45454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39839"/>
              <a:buFont typeface="Arial"/>
              <a:buNone/>
            </a:pPr>
            <a:r>
              <a:rPr b="1" lang="it" sz="2761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QUANDO CALCOLARE IL BEP?</a:t>
            </a:r>
            <a:endParaRPr b="1" sz="2761" u="sng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</a:t>
            </a:r>
            <a:r>
              <a:rPr lang="it" sz="17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 Even Point</a:t>
            </a: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è consigliato tenerlo sempre sotto controllo e ricalcolarlo periodicamente, soprattutto quando variano i:</a:t>
            </a:r>
            <a:endParaRPr sz="17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F1115"/>
              </a:buClr>
              <a:buSzPts val="1600"/>
              <a:buFont typeface="Times New Roman"/>
              <a:buChar char="●"/>
            </a:pPr>
            <a:r>
              <a:rPr lang="it" sz="16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Costi fissi </a:t>
            </a:r>
            <a:endParaRPr sz="16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600"/>
              <a:buFont typeface="Times New Roman"/>
              <a:buChar char="●"/>
            </a:pPr>
            <a:r>
              <a:rPr lang="it" sz="16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Costi variabili</a:t>
            </a:r>
            <a:endParaRPr sz="16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È </a:t>
            </a:r>
            <a:r>
              <a:rPr b="1"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particolarmente importante calcolarlo in queste tre situazioni specifiche: </a:t>
            </a:r>
            <a:endParaRPr b="1" sz="17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F1115"/>
              </a:buClr>
              <a:buSzPts val="1700"/>
              <a:buFont typeface="Times New Roman"/>
              <a:buChar char="-"/>
            </a:pP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All’Avvio di una nuova attività</a:t>
            </a:r>
            <a:endParaRPr sz="17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700"/>
              <a:buFont typeface="Times New Roman"/>
              <a:buChar char="-"/>
            </a:pP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Lancio di un nuovo prodotto </a:t>
            </a:r>
            <a:endParaRPr sz="17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700"/>
              <a:buFont typeface="Times New Roman"/>
              <a:buChar char="-"/>
            </a:pP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All'inserimento</a:t>
            </a: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 nuovo canale di vendita</a:t>
            </a:r>
            <a:endParaRPr sz="17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0"/>
            <a:ext cx="85206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400" u="sng">
                <a:solidFill>
                  <a:srgbClr val="000000"/>
                </a:solidFill>
              </a:rPr>
              <a:t>Generalità</a:t>
            </a:r>
            <a:endParaRPr b="1" sz="2400"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curve di domanda e offerta seguono questi principi:</a:t>
            </a:r>
            <a:endParaRPr b="1" sz="3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Domanda:</a:t>
            </a:r>
            <a:endParaRPr b="1" sz="17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aumento della domanda porta ad un aumento di prezzo e quantità.  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 riduzione della domanda porta a una diminuzione di prezzo e quantità.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7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Offerta: </a:t>
            </a:r>
            <a:endParaRPr b="1" sz="17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aumento dell'offerta porta ad un aumento del prezzo e ad una riduzione della quantità.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 riduzione dell’offerta porta ad un aumento del prezzo e ad una riduzione della quantità.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45454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39839"/>
              <a:buFont typeface="Arial"/>
              <a:buNone/>
            </a:pPr>
            <a:r>
              <a:rPr b="1" lang="it" sz="2761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LIMITI DEL BEP</a:t>
            </a:r>
            <a:endParaRPr b="1" sz="2761" u="sng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PRINCIPALI LIMITI del BEP sono:</a:t>
            </a:r>
            <a:endParaRPr b="1" sz="17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È un analisi statica </a:t>
            </a: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it" sz="1700">
                <a:solidFill>
                  <a:srgbClr val="FFD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16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Dati fermi al momento dell'analisi</a:t>
            </a:r>
            <a:endParaRPr sz="16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considera le rimanenze</a:t>
            </a: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Considera </a:t>
            </a:r>
            <a:r>
              <a:rPr lang="it" sz="16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solo quantità vendute e non risorse usate per produrle</a:t>
            </a:r>
            <a:endParaRPr sz="16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Linearizzazione costi</a:t>
            </a:r>
            <a:r>
              <a:rPr b="1"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it" sz="16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Nella realtà i costi non sono lineari</a:t>
            </a:r>
            <a:endParaRPr sz="16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Classificazione costi </a:t>
            </a: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it" sz="16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Difficile distinguere fissi/variabili</a:t>
            </a:r>
            <a:endParaRPr sz="16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tiene conto dei mercati</a:t>
            </a:r>
            <a:r>
              <a:rPr b="1"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17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it" sz="16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considera concorrenza e domanda</a:t>
            </a:r>
            <a:endParaRPr sz="16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10000"/>
            <a:ext cx="8520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45454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t/>
            </a:r>
            <a:endParaRPr b="1" sz="3650" u="sng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>
            <a:hlinkClick r:id="rId3"/>
          </p:cNvPr>
          <p:cNvSpPr txBox="1"/>
          <p:nvPr>
            <p:ph idx="1" type="body"/>
          </p:nvPr>
        </p:nvSpPr>
        <p:spPr>
          <a:xfrm>
            <a:off x="0" y="0"/>
            <a:ext cx="9144000" cy="50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40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p33" title="download-removebg-preview (2).p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3253" y="581750"/>
            <a:ext cx="5937500" cy="332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/>
            </a:outerShdw>
          </a:effectLst>
        </p:spPr>
      </p:pic>
    </p:spTree>
  </p:cSld>
  <p:clrMapOvr>
    <a:masterClrMapping/>
  </p:clrMapOvr>
  <mc:AlternateContent>
    <mc:Choice Requires="p14">
      <p:transition spd="slow" p14:dur="26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L'equilibrio del consumatore</a:t>
            </a:r>
            <a:endParaRPr b="1"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consumatore cerca di massimizzare la propria soddisfazione con risorse limitate, basandosi su tre ipotesi: </a:t>
            </a:r>
            <a:endParaRPr b="1" sz="17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Risorse scarse: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il consumatore ha disponibilità limitate e deve fare scelte alternative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Bisogni illimitati: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bisogni si ripropongono periodicamente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Razionalità: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cerca di soddisfare i propri bisogni usando il minor numero di risorse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 analizzare le scelte, si considera:</a:t>
            </a:r>
            <a:endParaRPr b="1" sz="1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reddito del consumatore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prezzo dei beni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gusti e preferenze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45454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1249"/>
              <a:buFont typeface="Arial"/>
              <a:buNone/>
            </a:pPr>
            <a:r>
              <a:rPr b="1" lang="it" sz="2666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ESEMPI</a:t>
            </a:r>
            <a:endParaRPr b="1" sz="2666" u="sng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61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</a:t>
            </a:r>
            <a:r>
              <a:rPr lang="it" sz="661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 p1q1 + p2q2 </a:t>
            </a:r>
            <a:r>
              <a:rPr lang="it" sz="686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R</a:t>
            </a:r>
            <a:endParaRPr sz="686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t" sz="65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ESEMPIO PRATICO:</a:t>
            </a:r>
            <a:endParaRPr sz="651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t" sz="65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CD musicali (q₁): €16</a:t>
            </a:r>
            <a:endParaRPr sz="651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t" sz="65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Libri informatica (q₂): €24							</a:t>
            </a:r>
            <a:endParaRPr sz="651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t" sz="65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Reddito (R): €240</a:t>
            </a:r>
            <a:endParaRPr sz="651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65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it" sz="65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Vincolo:</a:t>
            </a:r>
            <a:r>
              <a:rPr lang="it" sz="65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676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16q1 + 24q2 ≤ 240 </a:t>
            </a:r>
            <a:endParaRPr sz="676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6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76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t/>
            </a:r>
            <a:endParaRPr sz="135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F111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F111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		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3796875" y="122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{4EDCB3E5-571B-4B0E-B7AE-13B12D61B4D8}</a:tableStyleId>
              </a:tblPr>
              <a:tblGrid>
                <a:gridCol w="880225"/>
                <a:gridCol w="4155200"/>
              </a:tblGrid>
              <a:tr h="4765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Legenda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 primo bene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 secondo bene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Quantità del primo bene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q2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Quantità del secondo bene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2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5454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4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ESEMPI</a:t>
            </a:r>
            <a:endParaRPr b="1" sz="2400" u="sng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FUNZIONE DI PRODUZIONE :  </a:t>
            </a:r>
            <a:r>
              <a:rPr i="1"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64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ORIZZONTI TEMPORALI:</a:t>
            </a:r>
            <a:endParaRPr sz="64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Breve periodo: fattori fissi</a:t>
            </a:r>
            <a:br>
              <a:rPr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Lungo periodo: tutti i fattori variabili</a:t>
            </a:r>
            <a:endParaRPr sz="64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INDICI DI PRODUTTIVITÀ:</a:t>
            </a:r>
            <a:endParaRPr sz="64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Prodotto m</a:t>
            </a:r>
            <a:r>
              <a:rPr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arginale: Pmg=ΔQ/ΔL</a:t>
            </a:r>
            <a:endParaRPr sz="64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640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Prodotto medio: Pme=Q/L</a:t>
            </a:r>
            <a:endParaRPr sz="6400">
              <a:solidFill>
                <a:srgbClr val="0F11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F1115"/>
              </a:solidFill>
              <a:highlight>
                <a:srgbClr val="6FA8D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400">
                <a:solidFill>
                  <a:srgbClr val="0F111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6400">
              <a:solidFill>
                <a:srgbClr val="0F111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400">
              <a:solidFill>
                <a:srgbClr val="0F111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t/>
            </a:r>
            <a:endParaRPr sz="1350">
              <a:solidFill>
                <a:srgbClr val="0F111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0F111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45454"/>
              </a:lnSpc>
              <a:spcBef>
                <a:spcPts val="24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755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varie FORME DI MERCATO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Concorrenza Perfetta</a:t>
            </a:r>
            <a:r>
              <a:rPr b="1" lang="it" sz="17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principale caratteristica di questo mercato è la presenza di un </a:t>
            </a:r>
            <a:r>
              <a:rPr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numero qualsivoglia di aziende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 producono e offrono prodotti in modo che la domanda possa essere soddisfatta da un </a:t>
            </a:r>
            <a:r>
              <a:rPr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numero qualsivoglia di famiglie.</a:t>
            </a:r>
            <a:endParaRPr sz="1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Sia gli offerenti che i richiedenti possono entrare e uscire in qualunque momento nel mercato, in modo libero.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Nella Concorrenza Perfetta </a:t>
            </a:r>
            <a:r>
              <a:rPr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prezzo di vendita non viene stabilito dalle aziende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 </a:t>
            </a:r>
            <a:r>
              <a:rPr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è determinato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automaticamente da domanda e offerta.</a:t>
            </a:r>
            <a:endParaRPr sz="1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 i </a:t>
            </a:r>
            <a:r>
              <a:rPr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prodotti sono omogenei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l'acquirente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acquista il prodotto indipendentemente				 da chi lo produce.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esempio di concorrenza perfetta può essere il </a:t>
            </a:r>
            <a:r>
              <a:rPr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mercato dell’ortofrutta.</a:t>
            </a:r>
            <a:endParaRPr sz="1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45454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it" sz="2755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varie FORME DI MERCATO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Concorrenza Imperfetta:</a:t>
            </a: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Nel mercato a concorrenza imperfetta c’è un numero qualsivoglia di aziende che vi operano; ma a differenza della forma di mercato a concorrenza perfetta qui le aziende possono influire sul prezzo del prodotto.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Controllo del prezzo (price-maker):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 aziende in questa forma di mercato possono influire sul prezzo dei loro prodotti.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 i </a:t>
            </a:r>
            <a:r>
              <a:rPr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prodotti sono eterogenei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presentano </a:t>
            </a:r>
            <a:r>
              <a:rPr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differenze reali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</a:t>
            </a:r>
            <a:r>
              <a:rPr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apparenti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 li rendono </a:t>
            </a:r>
            <a:r>
              <a:rPr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perfettamente sostituibili tra di loro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45454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it" sz="2755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varie FORME DI MERCATO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u="sng">
                <a:solidFill>
                  <a:srgbClr val="000000"/>
                </a:solidFill>
              </a:rPr>
              <a:t>O</a:t>
            </a:r>
            <a:r>
              <a:rPr b="1" lang="it" sz="17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ligopolio:</a:t>
            </a: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questa forma di mercato cambia la quantità del numero delle imprese, qui infatti ci sono poche imprese e ciascuna con una sua quota di mercato, che offrono prodotti non perfettamente identici a un numero comunque alto di acquirenti.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 il prezzo viene sostanzialmente stabilito dall’impresa stessa.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questo mercato c’è </a:t>
            </a: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un'alta</a:t>
            </a: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qualità del prodotto e poche alternative presenti sul mercato, come nel caso dei fornitori di servizi di telefonia.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Degli esempi in questa forma di mercato sono: reti di telefonia mobile, settore dei grandi aerei (come Boeing) e il settore della calzature sportive (Nike, Adidas, Puma).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45454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it" sz="2755" u="sng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varie FORME DI MERCATO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Monopolio:</a:t>
            </a: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È una forma particolare di mercato in quanto il fornitore è unico e di conseguenza può agire come vuole sia nella formulazione del prezzo sia per quanto riguarda la quantità da produrre.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Nessuna azienda può entrare a far parte di questo mercato 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perché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esistono delle barriere di ingresso (sia tecnologiche, finanziarie e normative) che rendono impossibile l’accesso.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Degli esempi di questa forma di mercato in Italia possono essere: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Servizi di pubblica utilità → Le aziende come ferrovie dello stato (Trenitalia).					Prodotti 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coperti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 brevetto → 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Un'azienda</a:t>
            </a:r>
            <a:r>
              <a:rPr lang="it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 detiene il brevetto per esempio di un farmaco è l’unica produttrice di quel bene.													Tabacchi → Lo Stato ha il monopolio legale sui tabacchi in Italia, ovvero					concede l’autorizzazione a poche aziende private di produrre e vendere.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