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44" r:id="rId4"/>
  </p:sldMasterIdLst>
  <p:notesMasterIdLst>
    <p:notesMasterId r:id="rId18"/>
  </p:notesMasterIdLst>
  <p:handoutMasterIdLst>
    <p:handoutMasterId r:id="rId19"/>
  </p:handoutMasterIdLst>
  <p:sldIdLst>
    <p:sldId id="256" r:id="rId5"/>
    <p:sldId id="257" r:id="rId6"/>
    <p:sldId id="264" r:id="rId7"/>
    <p:sldId id="259" r:id="rId8"/>
    <p:sldId id="260" r:id="rId9"/>
    <p:sldId id="261" r:id="rId10"/>
    <p:sldId id="262" r:id="rId11"/>
    <p:sldId id="263" r:id="rId12"/>
    <p:sldId id="265" r:id="rId13"/>
    <p:sldId id="266" r:id="rId14"/>
    <p:sldId id="267" r:id="rId15"/>
    <p:sldId id="269" r:id="rId16"/>
    <p:sldId id="268" r:id="rId17"/>
  </p:sldIdLst>
  <p:sldSz cx="12192000" cy="6858000"/>
  <p:notesSz cx="6858000" cy="9144000"/>
  <p:defaultTextStyle>
    <a:defPPr rtl="0"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41" autoAdjust="0"/>
  </p:normalViewPr>
  <p:slideViewPr>
    <p:cSldViewPr snapToGrid="0" snapToObjects="1">
      <p:cViewPr varScale="1">
        <p:scale>
          <a:sx n="115" d="100"/>
          <a:sy n="115" d="100"/>
        </p:scale>
        <p:origin x="37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6" d="100"/>
          <a:sy n="76" d="100"/>
        </p:scale>
        <p:origin x="400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_rels/data12.xml.rels><?xml version="1.0" encoding="UTF-8" standalone="yes"?>
<Relationships xmlns="http://schemas.openxmlformats.org/package/2006/relationships"><Relationship Id="rId1" Type="http://schemas.openxmlformats.org/officeDocument/2006/relationships/hyperlink" Target="https://create.kahoot.it/details/azienda-ed-attivita/68aa29a2-1c89-43ef-826e-b7a5191b3c94" TargetMode="Externa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hyperlink" Target="https://github.com/MarcoClementi/GPOI/blob/main/progetto.md" TargetMode="External"/></Relationships>
</file>

<file path=ppt/diagrams/_rels/drawing12.xml.rels><?xml version="1.0" encoding="UTF-8" standalone="yes"?>
<Relationships xmlns="http://schemas.openxmlformats.org/package/2006/relationships"><Relationship Id="rId1" Type="http://schemas.openxmlformats.org/officeDocument/2006/relationships/hyperlink" Target="https://create.kahoot.it/details/azienda-ed-attivita/68aa29a2-1c89-43ef-826e-b7a5191b3c94" TargetMode="External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hyperlink" Target="https://github.com/MarcoClementi/GPOI/blob/main/progetto.md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A7F3CE-4411-4902-889E-0BEC202DC97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1FB3349B-3854-4DD3-93BD-EFAC11CD9BDA}">
      <dgm:prSet/>
      <dgm:spPr/>
      <dgm:t>
        <a:bodyPr/>
        <a:lstStyle/>
        <a:p>
          <a:r>
            <a:rPr lang="it-IT" b="1" dirty="0"/>
            <a:t>L’azienda e l’attività economica</a:t>
          </a:r>
          <a:endParaRPr lang="it-IT" dirty="0"/>
        </a:p>
      </dgm:t>
    </dgm:pt>
    <dgm:pt modelId="{790ED283-5C7A-435F-A805-4AD4F24A6AD2}" type="parTrans" cxnId="{76CF2CB8-2482-4182-BBF1-82CCEB669819}">
      <dgm:prSet/>
      <dgm:spPr/>
      <dgm:t>
        <a:bodyPr/>
        <a:lstStyle/>
        <a:p>
          <a:endParaRPr lang="it-IT"/>
        </a:p>
      </dgm:t>
    </dgm:pt>
    <dgm:pt modelId="{95894C2E-99F5-4B73-A071-96DF41E9A471}" type="sibTrans" cxnId="{76CF2CB8-2482-4182-BBF1-82CCEB669819}">
      <dgm:prSet/>
      <dgm:spPr/>
      <dgm:t>
        <a:bodyPr/>
        <a:lstStyle/>
        <a:p>
          <a:endParaRPr lang="it-IT"/>
        </a:p>
      </dgm:t>
    </dgm:pt>
    <dgm:pt modelId="{F05220FC-6493-48E0-B82E-349C1AD85F6F}" type="pres">
      <dgm:prSet presAssocID="{D9A7F3CE-4411-4902-889E-0BEC202DC97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CA54B3BB-A858-4BCD-AB63-CDBC1E6FDD89}" type="pres">
      <dgm:prSet presAssocID="{1FB3349B-3854-4DD3-93BD-EFAC11CD9BDA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07C2D488-E72C-4AC4-906E-8E67D9EF5FC2}" type="presOf" srcId="{1FB3349B-3854-4DD3-93BD-EFAC11CD9BDA}" destId="{CA54B3BB-A858-4BCD-AB63-CDBC1E6FDD89}" srcOrd="0" destOrd="0" presId="urn:microsoft.com/office/officeart/2005/8/layout/vList2"/>
    <dgm:cxn modelId="{A1B85B92-15E9-4554-9225-355C6CFBB355}" type="presOf" srcId="{D9A7F3CE-4411-4902-889E-0BEC202DC97D}" destId="{F05220FC-6493-48E0-B82E-349C1AD85F6F}" srcOrd="0" destOrd="0" presId="urn:microsoft.com/office/officeart/2005/8/layout/vList2"/>
    <dgm:cxn modelId="{76CF2CB8-2482-4182-BBF1-82CCEB669819}" srcId="{D9A7F3CE-4411-4902-889E-0BEC202DC97D}" destId="{1FB3349B-3854-4DD3-93BD-EFAC11CD9BDA}" srcOrd="0" destOrd="0" parTransId="{790ED283-5C7A-435F-A805-4AD4F24A6AD2}" sibTransId="{95894C2E-99F5-4B73-A071-96DF41E9A471}"/>
    <dgm:cxn modelId="{A9C3A320-A89A-46D0-8D53-DCD8A9E8C9BE}" type="presParOf" srcId="{F05220FC-6493-48E0-B82E-349C1AD85F6F}" destId="{CA54B3BB-A858-4BCD-AB63-CDBC1E6FDD8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E02ADCE7-4924-40EA-8752-168FA20AD6A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C3F7CFE7-0F1B-4CA4-8497-A3B76C78AB6C}">
      <dgm:prSet custT="1"/>
      <dgm:spPr/>
      <dgm:t>
        <a:bodyPr/>
        <a:lstStyle/>
        <a:p>
          <a:pPr algn="ctr" rtl="0"/>
          <a:r>
            <a:rPr lang="it-IT" sz="4800" b="1" i="0" dirty="0" smtClean="0"/>
            <a:t>I fattori produttivi</a:t>
          </a:r>
          <a:endParaRPr lang="it-IT" sz="4800" b="1" i="0" dirty="0"/>
        </a:p>
      </dgm:t>
    </dgm:pt>
    <dgm:pt modelId="{E649E098-638F-4BC8-B6CE-706B18A99779}" type="parTrans" cxnId="{4B7343BB-B4A5-4754-A1CE-7CF6715A267E}">
      <dgm:prSet/>
      <dgm:spPr/>
      <dgm:t>
        <a:bodyPr/>
        <a:lstStyle/>
        <a:p>
          <a:endParaRPr lang="it-IT"/>
        </a:p>
      </dgm:t>
    </dgm:pt>
    <dgm:pt modelId="{9F0EEE56-F543-45D0-A462-7B92ACFC1BFB}" type="sibTrans" cxnId="{4B7343BB-B4A5-4754-A1CE-7CF6715A267E}">
      <dgm:prSet/>
      <dgm:spPr/>
      <dgm:t>
        <a:bodyPr/>
        <a:lstStyle/>
        <a:p>
          <a:endParaRPr lang="it-IT"/>
        </a:p>
      </dgm:t>
    </dgm:pt>
    <dgm:pt modelId="{A638FA74-F142-4F04-B9D3-6F1AFA144BDC}" type="pres">
      <dgm:prSet presAssocID="{E02ADCE7-4924-40EA-8752-168FA20AD6A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0E307060-3E3F-422A-BF79-0A53938B052A}" type="pres">
      <dgm:prSet presAssocID="{C3F7CFE7-0F1B-4CA4-8497-A3B76C78AB6C}" presName="parentText" presStyleLbl="node1" presStyleIdx="0" presStyleCnt="1" custLinFactNeighborY="-9840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E1F3CDF8-B0D7-419C-A4B0-A197B5F859FC}" type="presOf" srcId="{E02ADCE7-4924-40EA-8752-168FA20AD6A7}" destId="{A638FA74-F142-4F04-B9D3-6F1AFA144BDC}" srcOrd="0" destOrd="0" presId="urn:microsoft.com/office/officeart/2005/8/layout/vList2"/>
    <dgm:cxn modelId="{4B7343BB-B4A5-4754-A1CE-7CF6715A267E}" srcId="{E02ADCE7-4924-40EA-8752-168FA20AD6A7}" destId="{C3F7CFE7-0F1B-4CA4-8497-A3B76C78AB6C}" srcOrd="0" destOrd="0" parTransId="{E649E098-638F-4BC8-B6CE-706B18A99779}" sibTransId="{9F0EEE56-F543-45D0-A462-7B92ACFC1BFB}"/>
    <dgm:cxn modelId="{D169FDD5-8EFA-4AE1-A97F-861B9DFD40B0}" type="presOf" srcId="{C3F7CFE7-0F1B-4CA4-8497-A3B76C78AB6C}" destId="{0E307060-3E3F-422A-BF79-0A53938B052A}" srcOrd="0" destOrd="0" presId="urn:microsoft.com/office/officeart/2005/8/layout/vList2"/>
    <dgm:cxn modelId="{006B6995-2BB9-44C8-B636-AAE8D375756A}" type="presParOf" srcId="{A638FA74-F142-4F04-B9D3-6F1AFA144BDC}" destId="{0E307060-3E3F-422A-BF79-0A53938B052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5FFA8702-8E5E-4731-9F56-5860C56DA2A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5A2E23CC-471E-459D-850E-64F10433FCF8}">
      <dgm:prSet/>
      <dgm:spPr/>
      <dgm:t>
        <a:bodyPr/>
        <a:lstStyle/>
        <a:p>
          <a:pPr algn="ctr" rtl="0"/>
          <a:r>
            <a:rPr lang="it-IT" b="1" dirty="0" smtClean="0"/>
            <a:t>Il processo produttivo e la trasformazione</a:t>
          </a:r>
          <a:endParaRPr lang="it-IT" b="1" dirty="0"/>
        </a:p>
      </dgm:t>
    </dgm:pt>
    <dgm:pt modelId="{DFDB32DA-8572-4294-A620-FD16D5F02245}" type="parTrans" cxnId="{1C8259B2-4021-4922-87CA-4BAF9F0B5FD6}">
      <dgm:prSet/>
      <dgm:spPr/>
      <dgm:t>
        <a:bodyPr/>
        <a:lstStyle/>
        <a:p>
          <a:endParaRPr lang="it-IT"/>
        </a:p>
      </dgm:t>
    </dgm:pt>
    <dgm:pt modelId="{F235689B-69A9-490C-8F49-000E35AF6313}" type="sibTrans" cxnId="{1C8259B2-4021-4922-87CA-4BAF9F0B5FD6}">
      <dgm:prSet/>
      <dgm:spPr/>
      <dgm:t>
        <a:bodyPr/>
        <a:lstStyle/>
        <a:p>
          <a:endParaRPr lang="it-IT"/>
        </a:p>
      </dgm:t>
    </dgm:pt>
    <dgm:pt modelId="{D963BE7A-FBC4-473F-B971-DA48997C38A2}" type="pres">
      <dgm:prSet presAssocID="{5FFA8702-8E5E-4731-9F56-5860C56DA2A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617C1285-1DBF-49AD-BDBD-1736166ED2BE}" type="pres">
      <dgm:prSet presAssocID="{5A2E23CC-471E-459D-850E-64F10433FCF8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1C8259B2-4021-4922-87CA-4BAF9F0B5FD6}" srcId="{5FFA8702-8E5E-4731-9F56-5860C56DA2A2}" destId="{5A2E23CC-471E-459D-850E-64F10433FCF8}" srcOrd="0" destOrd="0" parTransId="{DFDB32DA-8572-4294-A620-FD16D5F02245}" sibTransId="{F235689B-69A9-490C-8F49-000E35AF6313}"/>
    <dgm:cxn modelId="{880149F5-02B2-451D-A053-95BC05BDAD2E}" type="presOf" srcId="{5A2E23CC-471E-459D-850E-64F10433FCF8}" destId="{617C1285-1DBF-49AD-BDBD-1736166ED2BE}" srcOrd="0" destOrd="0" presId="urn:microsoft.com/office/officeart/2005/8/layout/vList2"/>
    <dgm:cxn modelId="{D45F40EB-3548-454D-AC58-A391052EFFDD}" type="presOf" srcId="{5FFA8702-8E5E-4731-9F56-5860C56DA2A2}" destId="{D963BE7A-FBC4-473F-B971-DA48997C38A2}" srcOrd="0" destOrd="0" presId="urn:microsoft.com/office/officeart/2005/8/layout/vList2"/>
    <dgm:cxn modelId="{CC54907D-092B-4F0B-9CC1-C95C25356085}" type="presParOf" srcId="{D963BE7A-FBC4-473F-B971-DA48997C38A2}" destId="{617C1285-1DBF-49AD-BDBD-1736166ED2B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AD3C0183-E7DB-47AA-A8E9-0837F9854C3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D5649BD7-CC60-40FA-AD0F-0739165A4272}">
      <dgm:prSet custT="1"/>
      <dgm:spPr/>
      <dgm:t>
        <a:bodyPr/>
        <a:lstStyle/>
        <a:p>
          <a:pPr algn="ctr" rtl="0"/>
          <a:r>
            <a:rPr lang="it-IT" sz="2800" dirty="0" smtClean="0">
              <a:hlinkClick xmlns:r="http://schemas.openxmlformats.org/officeDocument/2006/relationships" r:id="rId1"/>
            </a:rPr>
            <a:t>AZIENDA ED ATTIVITA'</a:t>
          </a:r>
          <a:endParaRPr lang="it-IT" sz="2800" dirty="0"/>
        </a:p>
      </dgm:t>
    </dgm:pt>
    <dgm:pt modelId="{B10E6689-F03F-46FC-84F4-6CDE5CDE9924}" type="parTrans" cxnId="{2634BB3E-C7F2-45A9-8901-83A2E8FEBFC8}">
      <dgm:prSet/>
      <dgm:spPr/>
      <dgm:t>
        <a:bodyPr/>
        <a:lstStyle/>
        <a:p>
          <a:endParaRPr lang="it-IT"/>
        </a:p>
      </dgm:t>
    </dgm:pt>
    <dgm:pt modelId="{4F2B70EB-6EE8-48B0-8979-524E0FEFC535}" type="sibTrans" cxnId="{2634BB3E-C7F2-45A9-8901-83A2E8FEBFC8}">
      <dgm:prSet/>
      <dgm:spPr/>
      <dgm:t>
        <a:bodyPr/>
        <a:lstStyle/>
        <a:p>
          <a:endParaRPr lang="it-IT"/>
        </a:p>
      </dgm:t>
    </dgm:pt>
    <dgm:pt modelId="{CBE393B4-2EDA-4BC6-AC77-F681140D6073}" type="pres">
      <dgm:prSet presAssocID="{AD3C0183-E7DB-47AA-A8E9-0837F9854C38}" presName="linear" presStyleCnt="0">
        <dgm:presLayoutVars>
          <dgm:animLvl val="lvl"/>
          <dgm:resizeHandles val="exact"/>
        </dgm:presLayoutVars>
      </dgm:prSet>
      <dgm:spPr/>
    </dgm:pt>
    <dgm:pt modelId="{5871441E-4E55-41D8-B856-1F53EEB3E2E0}" type="pres">
      <dgm:prSet presAssocID="{D5649BD7-CC60-40FA-AD0F-0739165A4272}" presName="parentText" presStyleLbl="node1" presStyleIdx="0" presStyleCnt="1" custLinFactNeighborY="1329">
        <dgm:presLayoutVars>
          <dgm:chMax val="0"/>
          <dgm:bulletEnabled val="1"/>
        </dgm:presLayoutVars>
      </dgm:prSet>
      <dgm:spPr/>
    </dgm:pt>
  </dgm:ptLst>
  <dgm:cxnLst>
    <dgm:cxn modelId="{2634BB3E-C7F2-45A9-8901-83A2E8FEBFC8}" srcId="{AD3C0183-E7DB-47AA-A8E9-0837F9854C38}" destId="{D5649BD7-CC60-40FA-AD0F-0739165A4272}" srcOrd="0" destOrd="0" parTransId="{B10E6689-F03F-46FC-84F4-6CDE5CDE9924}" sibTransId="{4F2B70EB-6EE8-48B0-8979-524E0FEFC535}"/>
    <dgm:cxn modelId="{A6C1F532-4E6F-4080-9742-DC4EFD36CC54}" type="presOf" srcId="{AD3C0183-E7DB-47AA-A8E9-0837F9854C38}" destId="{CBE393B4-2EDA-4BC6-AC77-F681140D6073}" srcOrd="0" destOrd="0" presId="urn:microsoft.com/office/officeart/2005/8/layout/vList2"/>
    <dgm:cxn modelId="{06471605-5855-4471-9F49-DF5968C17115}" type="presOf" srcId="{D5649BD7-CC60-40FA-AD0F-0739165A4272}" destId="{5871441E-4E55-41D8-B856-1F53EEB3E2E0}" srcOrd="0" destOrd="0" presId="urn:microsoft.com/office/officeart/2005/8/layout/vList2"/>
    <dgm:cxn modelId="{B12EC1C5-AFA6-4DB4-A3EB-444D45DB97DF}" type="presParOf" srcId="{CBE393B4-2EDA-4BC6-AC77-F681140D6073}" destId="{5871441E-4E55-41D8-B856-1F53EEB3E2E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98C09DF-8A71-4D8D-A409-36BE736BA9F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7206018F-099D-4089-9869-2021AAD9C274}">
      <dgm:prSet/>
      <dgm:spPr/>
      <dgm:t>
        <a:bodyPr/>
        <a:lstStyle/>
        <a:p>
          <a:r>
            <a:rPr lang="it-IT" dirty="0">
              <a:hlinkClick xmlns:r="http://schemas.openxmlformats.org/officeDocument/2006/relationships" r:id="rId1"/>
            </a:rPr>
            <a:t>https://github.com/MarcoClementi/GPOI/blob/main/progetto.md</a:t>
          </a:r>
          <a:endParaRPr lang="it-IT" dirty="0"/>
        </a:p>
      </dgm:t>
    </dgm:pt>
    <dgm:pt modelId="{89D09C94-82F2-41D0-B87F-DFCBA57C39BF}" type="parTrans" cxnId="{FC10F58E-6135-41D5-9F7D-D53B52CE4915}">
      <dgm:prSet/>
      <dgm:spPr/>
      <dgm:t>
        <a:bodyPr/>
        <a:lstStyle/>
        <a:p>
          <a:endParaRPr lang="it-IT"/>
        </a:p>
      </dgm:t>
    </dgm:pt>
    <dgm:pt modelId="{845359AD-8C97-4BE5-A74E-ABAB195EEB73}" type="sibTrans" cxnId="{FC10F58E-6135-41D5-9F7D-D53B52CE4915}">
      <dgm:prSet/>
      <dgm:spPr/>
      <dgm:t>
        <a:bodyPr/>
        <a:lstStyle/>
        <a:p>
          <a:endParaRPr lang="it-IT"/>
        </a:p>
      </dgm:t>
    </dgm:pt>
    <dgm:pt modelId="{2C674E90-23C8-4B46-B977-3C36D05586AA}" type="pres">
      <dgm:prSet presAssocID="{698C09DF-8A71-4D8D-A409-36BE736BA9F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978DB643-4C61-4B92-BD45-5369835CE355}" type="pres">
      <dgm:prSet presAssocID="{7206018F-099D-4089-9869-2021AAD9C27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FEA54F9E-DBB6-4712-B2D4-5FABE6E3F266}" type="presOf" srcId="{7206018F-099D-4089-9869-2021AAD9C274}" destId="{978DB643-4C61-4B92-BD45-5369835CE355}" srcOrd="0" destOrd="0" presId="urn:microsoft.com/office/officeart/2005/8/layout/vList2"/>
    <dgm:cxn modelId="{B23945C0-691C-48D0-A26A-37AFCCA8185B}" type="presOf" srcId="{698C09DF-8A71-4D8D-A409-36BE736BA9F5}" destId="{2C674E90-23C8-4B46-B977-3C36D05586AA}" srcOrd="0" destOrd="0" presId="urn:microsoft.com/office/officeart/2005/8/layout/vList2"/>
    <dgm:cxn modelId="{FC10F58E-6135-41D5-9F7D-D53B52CE4915}" srcId="{698C09DF-8A71-4D8D-A409-36BE736BA9F5}" destId="{7206018F-099D-4089-9869-2021AAD9C274}" srcOrd="0" destOrd="0" parTransId="{89D09C94-82F2-41D0-B87F-DFCBA57C39BF}" sibTransId="{845359AD-8C97-4BE5-A74E-ABAB195EEB73}"/>
    <dgm:cxn modelId="{CF5DFA36-125A-4CEB-83C2-B1300E03A197}" type="presParOf" srcId="{2C674E90-23C8-4B46-B977-3C36D05586AA}" destId="{978DB643-4C61-4B92-BD45-5369835CE35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56B4DE8-88C6-454E-84B2-1FB0DC0FA089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0DC3FC35-EE06-4452-82A6-AC05023F8CFB}">
      <dgm:prSet/>
      <dgm:spPr/>
      <dgm:t>
        <a:bodyPr/>
        <a:lstStyle/>
        <a:p>
          <a:r>
            <a:rPr lang="it-IT" b="1" dirty="0"/>
            <a:t>Diagramma concettuale sulle 4 fasi dell’attività economica </a:t>
          </a:r>
        </a:p>
      </dgm:t>
    </dgm:pt>
    <dgm:pt modelId="{9F446C21-6262-48BF-A150-D99DEC03ACC3}" type="parTrans" cxnId="{FEF53EDB-15A5-45BB-AFC5-D032C930B0D3}">
      <dgm:prSet/>
      <dgm:spPr/>
      <dgm:t>
        <a:bodyPr/>
        <a:lstStyle/>
        <a:p>
          <a:endParaRPr lang="it-IT"/>
        </a:p>
      </dgm:t>
    </dgm:pt>
    <dgm:pt modelId="{C5A732CD-0AAF-422B-8790-3314B89901DE}" type="sibTrans" cxnId="{FEF53EDB-15A5-45BB-AFC5-D032C930B0D3}">
      <dgm:prSet/>
      <dgm:spPr/>
      <dgm:t>
        <a:bodyPr/>
        <a:lstStyle/>
        <a:p>
          <a:endParaRPr lang="it-IT"/>
        </a:p>
      </dgm:t>
    </dgm:pt>
    <dgm:pt modelId="{2777FD1D-5F30-4D3B-973A-42302FE6D06D}" type="pres">
      <dgm:prSet presAssocID="{156B4DE8-88C6-454E-84B2-1FB0DC0FA089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it-IT"/>
        </a:p>
      </dgm:t>
    </dgm:pt>
    <dgm:pt modelId="{64346567-E2B6-4ACA-AD0B-E055FFCD5B65}" type="pres">
      <dgm:prSet presAssocID="{0DC3FC35-EE06-4452-82A6-AC05023F8CFB}" presName="root" presStyleCnt="0"/>
      <dgm:spPr/>
    </dgm:pt>
    <dgm:pt modelId="{9B428149-CCEF-4757-B03F-292A8C78D2AC}" type="pres">
      <dgm:prSet presAssocID="{0DC3FC35-EE06-4452-82A6-AC05023F8CFB}" presName="rootComposite" presStyleCnt="0"/>
      <dgm:spPr/>
    </dgm:pt>
    <dgm:pt modelId="{983E32A3-570B-4D09-B72D-EE2D744B5B66}" type="pres">
      <dgm:prSet presAssocID="{0DC3FC35-EE06-4452-82A6-AC05023F8CFB}" presName="rootText" presStyleLbl="node1" presStyleIdx="0" presStyleCnt="1"/>
      <dgm:spPr/>
      <dgm:t>
        <a:bodyPr/>
        <a:lstStyle/>
        <a:p>
          <a:endParaRPr lang="it-IT"/>
        </a:p>
      </dgm:t>
    </dgm:pt>
    <dgm:pt modelId="{EA0648A0-E5DD-49AA-8EA8-94AB09D31FF6}" type="pres">
      <dgm:prSet presAssocID="{0DC3FC35-EE06-4452-82A6-AC05023F8CFB}" presName="rootConnector" presStyleLbl="node1" presStyleIdx="0" presStyleCnt="1"/>
      <dgm:spPr/>
      <dgm:t>
        <a:bodyPr/>
        <a:lstStyle/>
        <a:p>
          <a:endParaRPr lang="it-IT"/>
        </a:p>
      </dgm:t>
    </dgm:pt>
    <dgm:pt modelId="{8AE212BE-211F-4144-9140-7DAA853B1081}" type="pres">
      <dgm:prSet presAssocID="{0DC3FC35-EE06-4452-82A6-AC05023F8CFB}" presName="childShape" presStyleCnt="0"/>
      <dgm:spPr/>
    </dgm:pt>
  </dgm:ptLst>
  <dgm:cxnLst>
    <dgm:cxn modelId="{FEF53EDB-15A5-45BB-AFC5-D032C930B0D3}" srcId="{156B4DE8-88C6-454E-84B2-1FB0DC0FA089}" destId="{0DC3FC35-EE06-4452-82A6-AC05023F8CFB}" srcOrd="0" destOrd="0" parTransId="{9F446C21-6262-48BF-A150-D99DEC03ACC3}" sibTransId="{C5A732CD-0AAF-422B-8790-3314B89901DE}"/>
    <dgm:cxn modelId="{C20E34F2-DE8C-46B8-8999-962C0C2065D8}" type="presOf" srcId="{0DC3FC35-EE06-4452-82A6-AC05023F8CFB}" destId="{EA0648A0-E5DD-49AA-8EA8-94AB09D31FF6}" srcOrd="1" destOrd="0" presId="urn:microsoft.com/office/officeart/2005/8/layout/hierarchy3"/>
    <dgm:cxn modelId="{A2BBD1CC-6461-4EE4-A30E-ECB9A4C05FFE}" type="presOf" srcId="{0DC3FC35-EE06-4452-82A6-AC05023F8CFB}" destId="{983E32A3-570B-4D09-B72D-EE2D744B5B66}" srcOrd="0" destOrd="0" presId="urn:microsoft.com/office/officeart/2005/8/layout/hierarchy3"/>
    <dgm:cxn modelId="{EE934C11-188D-4444-B444-D1C483A45C19}" type="presOf" srcId="{156B4DE8-88C6-454E-84B2-1FB0DC0FA089}" destId="{2777FD1D-5F30-4D3B-973A-42302FE6D06D}" srcOrd="0" destOrd="0" presId="urn:microsoft.com/office/officeart/2005/8/layout/hierarchy3"/>
    <dgm:cxn modelId="{ECCD65EA-A6B5-448B-851F-AC7D0809500F}" type="presParOf" srcId="{2777FD1D-5F30-4D3B-973A-42302FE6D06D}" destId="{64346567-E2B6-4ACA-AD0B-E055FFCD5B65}" srcOrd="0" destOrd="0" presId="urn:microsoft.com/office/officeart/2005/8/layout/hierarchy3"/>
    <dgm:cxn modelId="{53BDC695-B57D-4CE6-BF47-954479D18C2A}" type="presParOf" srcId="{64346567-E2B6-4ACA-AD0B-E055FFCD5B65}" destId="{9B428149-CCEF-4757-B03F-292A8C78D2AC}" srcOrd="0" destOrd="0" presId="urn:microsoft.com/office/officeart/2005/8/layout/hierarchy3"/>
    <dgm:cxn modelId="{FFBF7362-6DD3-421C-AD62-B0439FD17840}" type="presParOf" srcId="{9B428149-CCEF-4757-B03F-292A8C78D2AC}" destId="{983E32A3-570B-4D09-B72D-EE2D744B5B66}" srcOrd="0" destOrd="0" presId="urn:microsoft.com/office/officeart/2005/8/layout/hierarchy3"/>
    <dgm:cxn modelId="{885CD05E-30F6-438F-91AC-E416305A43A1}" type="presParOf" srcId="{9B428149-CCEF-4757-B03F-292A8C78D2AC}" destId="{EA0648A0-E5DD-49AA-8EA8-94AB09D31FF6}" srcOrd="1" destOrd="0" presId="urn:microsoft.com/office/officeart/2005/8/layout/hierarchy3"/>
    <dgm:cxn modelId="{6C800FE3-5126-4083-9816-87F983CDB7B2}" type="presParOf" srcId="{64346567-E2B6-4ACA-AD0B-E055FFCD5B65}" destId="{8AE212BE-211F-4144-9140-7DAA853B1081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327055A-4927-4CF8-8925-DDED82E794D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101FE490-8E3B-4EFE-AD22-7C07300A9B8F}">
      <dgm:prSet custT="1"/>
      <dgm:spPr/>
      <dgm:t>
        <a:bodyPr/>
        <a:lstStyle/>
        <a:p>
          <a:pPr algn="ctr"/>
          <a:r>
            <a:rPr lang="it-IT" sz="3200" b="1" dirty="0"/>
            <a:t>DIFFERENZA TRA AZIENDA E IMPRESA</a:t>
          </a:r>
          <a:endParaRPr lang="it-IT" sz="3200" dirty="0"/>
        </a:p>
      </dgm:t>
    </dgm:pt>
    <dgm:pt modelId="{EFE420F2-E9D4-483F-8AF0-5F96026E71C7}" type="parTrans" cxnId="{4821B680-E005-4A06-A3A1-28988C82EAE1}">
      <dgm:prSet/>
      <dgm:spPr/>
      <dgm:t>
        <a:bodyPr/>
        <a:lstStyle/>
        <a:p>
          <a:endParaRPr lang="it-IT"/>
        </a:p>
      </dgm:t>
    </dgm:pt>
    <dgm:pt modelId="{35A9EE4A-12CE-40F1-8621-B98DCDCC65B6}" type="sibTrans" cxnId="{4821B680-E005-4A06-A3A1-28988C82EAE1}">
      <dgm:prSet/>
      <dgm:spPr/>
      <dgm:t>
        <a:bodyPr/>
        <a:lstStyle/>
        <a:p>
          <a:endParaRPr lang="it-IT"/>
        </a:p>
      </dgm:t>
    </dgm:pt>
    <dgm:pt modelId="{851D15F2-F46D-4928-8E24-FF0B9152769A}" type="pres">
      <dgm:prSet presAssocID="{5327055A-4927-4CF8-8925-DDED82E794D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4949F1CA-8C57-478E-A2D3-FF4C37CF224E}" type="pres">
      <dgm:prSet presAssocID="{101FE490-8E3B-4EFE-AD22-7C07300A9B8F}" presName="parentText" presStyleLbl="node1" presStyleIdx="0" presStyleCnt="1" custScaleY="65751" custLinFactNeighborX="-679" custLinFactNeighborY="-39828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4821B680-E005-4A06-A3A1-28988C82EAE1}" srcId="{5327055A-4927-4CF8-8925-DDED82E794D9}" destId="{101FE490-8E3B-4EFE-AD22-7C07300A9B8F}" srcOrd="0" destOrd="0" parTransId="{EFE420F2-E9D4-483F-8AF0-5F96026E71C7}" sibTransId="{35A9EE4A-12CE-40F1-8621-B98DCDCC65B6}"/>
    <dgm:cxn modelId="{5A88C101-A0BB-4879-8BF9-F6ABFF2E6441}" type="presOf" srcId="{5327055A-4927-4CF8-8925-DDED82E794D9}" destId="{851D15F2-F46D-4928-8E24-FF0B9152769A}" srcOrd="0" destOrd="0" presId="urn:microsoft.com/office/officeart/2005/8/layout/vList2"/>
    <dgm:cxn modelId="{78C3CB60-4AE8-49A1-9A8E-AFF0720246F6}" type="presOf" srcId="{101FE490-8E3B-4EFE-AD22-7C07300A9B8F}" destId="{4949F1CA-8C57-478E-A2D3-FF4C37CF224E}" srcOrd="0" destOrd="0" presId="urn:microsoft.com/office/officeart/2005/8/layout/vList2"/>
    <dgm:cxn modelId="{0929882D-3AD9-41E3-B034-0A8B963BF8A7}" type="presParOf" srcId="{851D15F2-F46D-4928-8E24-FF0B9152769A}" destId="{4949F1CA-8C57-478E-A2D3-FF4C37CF224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A2B5436-FE69-492E-BED5-8C84AFB6682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FC5CF457-0891-4EFE-ADB6-1FE57792ECAD}">
      <dgm:prSet/>
      <dgm:spPr/>
      <dgm:t>
        <a:bodyPr/>
        <a:lstStyle/>
        <a:p>
          <a:pPr algn="ctr" rtl="0"/>
          <a:r>
            <a:rPr lang="it-IT" b="1" dirty="0" smtClean="0"/>
            <a:t>CLASSIFICAZIONE DEL SISTEMA AZIENDA</a:t>
          </a:r>
          <a:br>
            <a:rPr lang="it-IT" b="1" dirty="0" smtClean="0"/>
          </a:br>
          <a:r>
            <a:rPr lang="it-IT" b="1" dirty="0" smtClean="0"/>
            <a:t>- PER PROFITTO -</a:t>
          </a:r>
          <a:endParaRPr lang="it-IT" b="1" dirty="0"/>
        </a:p>
      </dgm:t>
    </dgm:pt>
    <dgm:pt modelId="{B351E8F0-CDC2-4410-BF32-8C1ECE312843}" type="parTrans" cxnId="{BACE3C83-43DD-46CA-A40B-A56216849866}">
      <dgm:prSet/>
      <dgm:spPr/>
      <dgm:t>
        <a:bodyPr/>
        <a:lstStyle/>
        <a:p>
          <a:endParaRPr lang="it-IT"/>
        </a:p>
      </dgm:t>
    </dgm:pt>
    <dgm:pt modelId="{0B80DE5F-C829-481C-85DD-18E24F9276E3}" type="sibTrans" cxnId="{BACE3C83-43DD-46CA-A40B-A56216849866}">
      <dgm:prSet/>
      <dgm:spPr/>
      <dgm:t>
        <a:bodyPr/>
        <a:lstStyle/>
        <a:p>
          <a:endParaRPr lang="it-IT"/>
        </a:p>
      </dgm:t>
    </dgm:pt>
    <dgm:pt modelId="{06A638F1-55AA-4C7F-B0E1-7101148AB75D}" type="pres">
      <dgm:prSet presAssocID="{6A2B5436-FE69-492E-BED5-8C84AFB6682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DD9D6EB1-02A3-4B98-8B39-BAEE193B8ABC}" type="pres">
      <dgm:prSet presAssocID="{FC5CF457-0891-4EFE-ADB6-1FE57792ECAD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8B32E7E7-7EF1-4BBB-96F3-250E843B1F32}" type="presOf" srcId="{FC5CF457-0891-4EFE-ADB6-1FE57792ECAD}" destId="{DD9D6EB1-02A3-4B98-8B39-BAEE193B8ABC}" srcOrd="0" destOrd="0" presId="urn:microsoft.com/office/officeart/2005/8/layout/vList2"/>
    <dgm:cxn modelId="{BACE3C83-43DD-46CA-A40B-A56216849866}" srcId="{6A2B5436-FE69-492E-BED5-8C84AFB66828}" destId="{FC5CF457-0891-4EFE-ADB6-1FE57792ECAD}" srcOrd="0" destOrd="0" parTransId="{B351E8F0-CDC2-4410-BF32-8C1ECE312843}" sibTransId="{0B80DE5F-C829-481C-85DD-18E24F9276E3}"/>
    <dgm:cxn modelId="{ADDCCD8B-E89E-43AD-B4FC-29FA23C3DA02}" type="presOf" srcId="{6A2B5436-FE69-492E-BED5-8C84AFB66828}" destId="{06A638F1-55AA-4C7F-B0E1-7101148AB75D}" srcOrd="0" destOrd="0" presId="urn:microsoft.com/office/officeart/2005/8/layout/vList2"/>
    <dgm:cxn modelId="{BB17E549-0337-47ED-8D0B-82CDF6B77FFF}" type="presParOf" srcId="{06A638F1-55AA-4C7F-B0E1-7101148AB75D}" destId="{DD9D6EB1-02A3-4B98-8B39-BAEE193B8AB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663AF2D-598F-479A-8DEF-0D5FBAE926C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689D7B6D-842F-46BE-9A62-1528C85FC74B}">
      <dgm:prSet/>
      <dgm:spPr/>
      <dgm:t>
        <a:bodyPr/>
        <a:lstStyle/>
        <a:p>
          <a:pPr algn="ctr" rtl="0"/>
          <a:r>
            <a:rPr lang="it-IT" b="1" dirty="0" smtClean="0"/>
            <a:t>CLASSIFICAZIONE DEL SISTEMA AZIENDA</a:t>
          </a:r>
          <a:br>
            <a:rPr lang="it-IT" b="1" dirty="0" smtClean="0"/>
          </a:br>
          <a:r>
            <a:rPr lang="it-IT" b="1" dirty="0" smtClean="0"/>
            <a:t>- PER NATURA -</a:t>
          </a:r>
          <a:endParaRPr lang="it-IT" b="1" dirty="0"/>
        </a:p>
      </dgm:t>
    </dgm:pt>
    <dgm:pt modelId="{CAEA1208-6445-4BDC-8B56-9BAE0345E43A}" type="parTrans" cxnId="{59D1566A-4040-4360-8951-129712F12E05}">
      <dgm:prSet/>
      <dgm:spPr/>
      <dgm:t>
        <a:bodyPr/>
        <a:lstStyle/>
        <a:p>
          <a:endParaRPr lang="it-IT"/>
        </a:p>
      </dgm:t>
    </dgm:pt>
    <dgm:pt modelId="{C5F93ED3-3139-4BFE-984B-4191A65BA3A6}" type="sibTrans" cxnId="{59D1566A-4040-4360-8951-129712F12E05}">
      <dgm:prSet/>
      <dgm:spPr/>
      <dgm:t>
        <a:bodyPr/>
        <a:lstStyle/>
        <a:p>
          <a:endParaRPr lang="it-IT"/>
        </a:p>
      </dgm:t>
    </dgm:pt>
    <dgm:pt modelId="{345A2CC3-7DFC-40B3-84B9-84DA8EBA4B11}" type="pres">
      <dgm:prSet presAssocID="{2663AF2D-598F-479A-8DEF-0D5FBAE926C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2E1F35CC-A24E-4D37-BC36-C75EFFBDF14A}" type="pres">
      <dgm:prSet presAssocID="{689D7B6D-842F-46BE-9A62-1528C85FC74B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0B5CCA52-BA6A-4FFB-9D9C-5A1544175777}" type="presOf" srcId="{689D7B6D-842F-46BE-9A62-1528C85FC74B}" destId="{2E1F35CC-A24E-4D37-BC36-C75EFFBDF14A}" srcOrd="0" destOrd="0" presId="urn:microsoft.com/office/officeart/2005/8/layout/vList2"/>
    <dgm:cxn modelId="{87807012-C4BA-4BE1-AE3E-FED6AD4F665F}" type="presOf" srcId="{2663AF2D-598F-479A-8DEF-0D5FBAE926CC}" destId="{345A2CC3-7DFC-40B3-84B9-84DA8EBA4B11}" srcOrd="0" destOrd="0" presId="urn:microsoft.com/office/officeart/2005/8/layout/vList2"/>
    <dgm:cxn modelId="{59D1566A-4040-4360-8951-129712F12E05}" srcId="{2663AF2D-598F-479A-8DEF-0D5FBAE926CC}" destId="{689D7B6D-842F-46BE-9A62-1528C85FC74B}" srcOrd="0" destOrd="0" parTransId="{CAEA1208-6445-4BDC-8B56-9BAE0345E43A}" sibTransId="{C5F93ED3-3139-4BFE-984B-4191A65BA3A6}"/>
    <dgm:cxn modelId="{59CCB0DA-959A-4257-AA61-FF9330EB169D}" type="presParOf" srcId="{345A2CC3-7DFC-40B3-84B9-84DA8EBA4B11}" destId="{2E1F35CC-A24E-4D37-BC36-C75EFFBDF14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8E060CA-28B1-484C-B6E3-95CC936EF27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0233EE14-1949-4EF8-9928-F95E7519045A}">
      <dgm:prSet/>
      <dgm:spPr/>
      <dgm:t>
        <a:bodyPr/>
        <a:lstStyle/>
        <a:p>
          <a:pPr algn="ctr" rtl="0"/>
          <a:r>
            <a:rPr lang="it-IT" b="1" dirty="0" smtClean="0"/>
            <a:t>CLASSIFICAZIONE DEL SISTEMA AZIENDA</a:t>
          </a:r>
          <a:br>
            <a:rPr lang="it-IT" b="1" dirty="0" smtClean="0"/>
          </a:br>
          <a:r>
            <a:rPr lang="it-IT" b="1" dirty="0" smtClean="0"/>
            <a:t>- PER SETTORE -</a:t>
          </a:r>
          <a:endParaRPr lang="it-IT" b="1" dirty="0"/>
        </a:p>
      </dgm:t>
    </dgm:pt>
    <dgm:pt modelId="{C6A944F2-96C0-4572-B104-AFBDE165392C}" type="parTrans" cxnId="{ADBDABCA-95E5-4B4D-9A45-DF927FA780E0}">
      <dgm:prSet/>
      <dgm:spPr/>
      <dgm:t>
        <a:bodyPr/>
        <a:lstStyle/>
        <a:p>
          <a:endParaRPr lang="it-IT"/>
        </a:p>
      </dgm:t>
    </dgm:pt>
    <dgm:pt modelId="{EDBA5660-5ED3-4B9C-B72E-1D2842E08F3E}" type="sibTrans" cxnId="{ADBDABCA-95E5-4B4D-9A45-DF927FA780E0}">
      <dgm:prSet/>
      <dgm:spPr/>
      <dgm:t>
        <a:bodyPr/>
        <a:lstStyle/>
        <a:p>
          <a:endParaRPr lang="it-IT"/>
        </a:p>
      </dgm:t>
    </dgm:pt>
    <dgm:pt modelId="{4BCBA1B0-AA3B-4FB3-AE65-46C8B5AD81DC}" type="pres">
      <dgm:prSet presAssocID="{08E060CA-28B1-484C-B6E3-95CC936EF27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484D3D20-EFF7-4AF9-9A51-78C822DE89AA}" type="pres">
      <dgm:prSet presAssocID="{0233EE14-1949-4EF8-9928-F95E7519045A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ADBDABCA-95E5-4B4D-9A45-DF927FA780E0}" srcId="{08E060CA-28B1-484C-B6E3-95CC936EF278}" destId="{0233EE14-1949-4EF8-9928-F95E7519045A}" srcOrd="0" destOrd="0" parTransId="{C6A944F2-96C0-4572-B104-AFBDE165392C}" sibTransId="{EDBA5660-5ED3-4B9C-B72E-1D2842E08F3E}"/>
    <dgm:cxn modelId="{F304C697-ECB7-44F0-9BA6-1F4429D51F72}" type="presOf" srcId="{08E060CA-28B1-484C-B6E3-95CC936EF278}" destId="{4BCBA1B0-AA3B-4FB3-AE65-46C8B5AD81DC}" srcOrd="0" destOrd="0" presId="urn:microsoft.com/office/officeart/2005/8/layout/vList2"/>
    <dgm:cxn modelId="{215DD70B-95B8-4248-849D-7043166E0FC3}" type="presOf" srcId="{0233EE14-1949-4EF8-9928-F95E7519045A}" destId="{484D3D20-EFF7-4AF9-9A51-78C822DE89AA}" srcOrd="0" destOrd="0" presId="urn:microsoft.com/office/officeart/2005/8/layout/vList2"/>
    <dgm:cxn modelId="{F8E2935F-82DD-45B5-941E-715CC6B58A4A}" type="presParOf" srcId="{4BCBA1B0-AA3B-4FB3-AE65-46C8B5AD81DC}" destId="{484D3D20-EFF7-4AF9-9A51-78C822DE89A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218B221-78AC-4ED2-8D64-9C146E9AB5C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B958AA04-B45F-40D8-BC02-E3EFD1FC85B9}">
      <dgm:prSet custT="1"/>
      <dgm:spPr/>
      <dgm:t>
        <a:bodyPr/>
        <a:lstStyle/>
        <a:p>
          <a:pPr algn="ctr" rtl="0"/>
          <a:r>
            <a:rPr lang="it-IT" sz="3200" b="1" dirty="0" smtClean="0"/>
            <a:t>LA GESTIONE </a:t>
          </a:r>
          <a:r>
            <a:rPr lang="it-IT" sz="3200" b="1" dirty="0" err="1" smtClean="0"/>
            <a:t>DI</a:t>
          </a:r>
          <a:r>
            <a:rPr lang="it-IT" sz="3200" b="1" dirty="0" smtClean="0"/>
            <a:t> UN’AZIENDA</a:t>
          </a:r>
          <a:endParaRPr lang="it-IT" sz="3200" dirty="0"/>
        </a:p>
      </dgm:t>
    </dgm:pt>
    <dgm:pt modelId="{7FD0ED60-88C5-44B5-8A2F-674D6499B1DD}" type="parTrans" cxnId="{80361928-713C-4E3E-A0A1-CB3CB2A78DE6}">
      <dgm:prSet/>
      <dgm:spPr/>
      <dgm:t>
        <a:bodyPr/>
        <a:lstStyle/>
        <a:p>
          <a:endParaRPr lang="it-IT"/>
        </a:p>
      </dgm:t>
    </dgm:pt>
    <dgm:pt modelId="{726CD790-1715-46C5-97B8-FFE1D0C282D6}" type="sibTrans" cxnId="{80361928-713C-4E3E-A0A1-CB3CB2A78DE6}">
      <dgm:prSet/>
      <dgm:spPr/>
      <dgm:t>
        <a:bodyPr/>
        <a:lstStyle/>
        <a:p>
          <a:endParaRPr lang="it-IT"/>
        </a:p>
      </dgm:t>
    </dgm:pt>
    <dgm:pt modelId="{18E55563-626F-4262-9B43-FD9AC401231F}" type="pres">
      <dgm:prSet presAssocID="{D218B221-78AC-4ED2-8D64-9C146E9AB5C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9A0F05D2-C1EB-459C-A4D1-51148EAEF730}" type="pres">
      <dgm:prSet presAssocID="{B958AA04-B45F-40D8-BC02-E3EFD1FC85B9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8324BB64-1DB7-4BB1-BFCB-25C48203E31B}" type="presOf" srcId="{D218B221-78AC-4ED2-8D64-9C146E9AB5C2}" destId="{18E55563-626F-4262-9B43-FD9AC401231F}" srcOrd="0" destOrd="0" presId="urn:microsoft.com/office/officeart/2005/8/layout/vList2"/>
    <dgm:cxn modelId="{6E3B3503-9C8B-49F2-8FC9-048B29F88DC2}" type="presOf" srcId="{B958AA04-B45F-40D8-BC02-E3EFD1FC85B9}" destId="{9A0F05D2-C1EB-459C-A4D1-51148EAEF730}" srcOrd="0" destOrd="0" presId="urn:microsoft.com/office/officeart/2005/8/layout/vList2"/>
    <dgm:cxn modelId="{80361928-713C-4E3E-A0A1-CB3CB2A78DE6}" srcId="{D218B221-78AC-4ED2-8D64-9C146E9AB5C2}" destId="{B958AA04-B45F-40D8-BC02-E3EFD1FC85B9}" srcOrd="0" destOrd="0" parTransId="{7FD0ED60-88C5-44B5-8A2F-674D6499B1DD}" sibTransId="{726CD790-1715-46C5-97B8-FFE1D0C282D6}"/>
    <dgm:cxn modelId="{AB6161AB-7E7D-4B16-AABD-1DAD650C425C}" type="presParOf" srcId="{18E55563-626F-4262-9B43-FD9AC401231F}" destId="{9A0F05D2-C1EB-459C-A4D1-51148EAEF73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0E9778F-98A9-4C94-B558-49B7EB9B8B5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7ACCB16B-AD60-40B7-BD43-82E45EED4868}">
      <dgm:prSet/>
      <dgm:spPr/>
      <dgm:t>
        <a:bodyPr/>
        <a:lstStyle/>
        <a:p>
          <a:pPr rtl="0"/>
          <a:r>
            <a:rPr lang="it-IT" b="1" dirty="0" smtClean="0"/>
            <a:t>Le aziende di produzione e il sistema produttivo</a:t>
          </a:r>
          <a:endParaRPr lang="it-IT" b="1" dirty="0"/>
        </a:p>
      </dgm:t>
    </dgm:pt>
    <dgm:pt modelId="{674BA769-8D2A-47B8-95EA-A2AD03CA231B}" type="parTrans" cxnId="{21596F7F-785C-4BD8-9EBB-CC67E7B85540}">
      <dgm:prSet/>
      <dgm:spPr/>
      <dgm:t>
        <a:bodyPr/>
        <a:lstStyle/>
        <a:p>
          <a:endParaRPr lang="it-IT"/>
        </a:p>
      </dgm:t>
    </dgm:pt>
    <dgm:pt modelId="{9A5C1F09-968A-4AEF-82DE-569798D0FF97}" type="sibTrans" cxnId="{21596F7F-785C-4BD8-9EBB-CC67E7B85540}">
      <dgm:prSet/>
      <dgm:spPr/>
      <dgm:t>
        <a:bodyPr/>
        <a:lstStyle/>
        <a:p>
          <a:endParaRPr lang="it-IT"/>
        </a:p>
      </dgm:t>
    </dgm:pt>
    <dgm:pt modelId="{D0074A1E-5586-40B9-9C19-7231F39A1722}" type="pres">
      <dgm:prSet presAssocID="{C0E9778F-98A9-4C94-B558-49B7EB9B8B5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D3EFA5A0-CBE4-4244-B0E2-EFB918184568}" type="pres">
      <dgm:prSet presAssocID="{7ACCB16B-AD60-40B7-BD43-82E45EED4868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6C939E41-257E-4A2C-8F9F-99F92EDCE0AD}" type="presOf" srcId="{7ACCB16B-AD60-40B7-BD43-82E45EED4868}" destId="{D3EFA5A0-CBE4-4244-B0E2-EFB918184568}" srcOrd="0" destOrd="0" presId="urn:microsoft.com/office/officeart/2005/8/layout/vList2"/>
    <dgm:cxn modelId="{937E86DF-63CB-467A-8EF6-AEB057E8B0FE}" type="presOf" srcId="{C0E9778F-98A9-4C94-B558-49B7EB9B8B54}" destId="{D0074A1E-5586-40B9-9C19-7231F39A1722}" srcOrd="0" destOrd="0" presId="urn:microsoft.com/office/officeart/2005/8/layout/vList2"/>
    <dgm:cxn modelId="{21596F7F-785C-4BD8-9EBB-CC67E7B85540}" srcId="{C0E9778F-98A9-4C94-B558-49B7EB9B8B54}" destId="{7ACCB16B-AD60-40B7-BD43-82E45EED4868}" srcOrd="0" destOrd="0" parTransId="{674BA769-8D2A-47B8-95EA-A2AD03CA231B}" sibTransId="{9A5C1F09-968A-4AEF-82DE-569798D0FF97}"/>
    <dgm:cxn modelId="{5F394836-281D-4214-B282-C8E9D6FBD1A5}" type="presParOf" srcId="{D0074A1E-5586-40B9-9C19-7231F39A1722}" destId="{D3EFA5A0-CBE4-4244-B0E2-EFB91818456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7C1285-1DBF-49AD-BDBD-1736166ED2BE}">
      <dsp:nvSpPr>
        <dsp:cNvPr id="0" name=""/>
        <dsp:cNvSpPr/>
      </dsp:nvSpPr>
      <dsp:spPr>
        <a:xfrm>
          <a:off x="0" y="212456"/>
          <a:ext cx="10131425" cy="10313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4300" b="1" kern="1200" dirty="0" smtClean="0"/>
            <a:t>Il processo produttivo e la trasformazione</a:t>
          </a:r>
          <a:endParaRPr lang="it-IT" sz="4300" b="1" kern="1200" dirty="0"/>
        </a:p>
      </dsp:txBody>
      <dsp:txXfrm>
        <a:off x="50347" y="262803"/>
        <a:ext cx="10030731" cy="93066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71441E-4E55-41D8-B856-1F53EEB3E2E0}">
      <dsp:nvSpPr>
        <dsp:cNvPr id="0" name=""/>
        <dsp:cNvSpPr/>
      </dsp:nvSpPr>
      <dsp:spPr>
        <a:xfrm>
          <a:off x="0" y="210"/>
          <a:ext cx="6096000" cy="3691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800" kern="1200" dirty="0" smtClean="0">
              <a:hlinkClick xmlns:r="http://schemas.openxmlformats.org/officeDocument/2006/relationships" r:id="rId1"/>
            </a:rPr>
            <a:t>AZIENDA ED ATTIVITA'</a:t>
          </a:r>
          <a:endParaRPr lang="it-IT" sz="2800" kern="1200" dirty="0"/>
        </a:p>
      </dsp:txBody>
      <dsp:txXfrm>
        <a:off x="18019" y="18229"/>
        <a:ext cx="6059962" cy="3330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8DB643-4C61-4B92-BD45-5369835CE355}">
      <dsp:nvSpPr>
        <dsp:cNvPr id="0" name=""/>
        <dsp:cNvSpPr/>
      </dsp:nvSpPr>
      <dsp:spPr>
        <a:xfrm>
          <a:off x="0" y="647746"/>
          <a:ext cx="8677836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400" kern="1200" dirty="0">
              <a:hlinkClick xmlns:r="http://schemas.openxmlformats.org/officeDocument/2006/relationships" r:id="rId1"/>
            </a:rPr>
            <a:t>https://github.com/MarcoClementi/GPOI/blob/main/progetto.md</a:t>
          </a:r>
          <a:endParaRPr lang="it-IT" sz="2400" kern="1200" dirty="0"/>
        </a:p>
      </dsp:txBody>
      <dsp:txXfrm>
        <a:off x="28100" y="675846"/>
        <a:ext cx="8621636" cy="5194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3E32A3-570B-4D09-B72D-EE2D744B5B66}">
      <dsp:nvSpPr>
        <dsp:cNvPr id="0" name=""/>
        <dsp:cNvSpPr/>
      </dsp:nvSpPr>
      <dsp:spPr>
        <a:xfrm>
          <a:off x="1180876" y="1738"/>
          <a:ext cx="4835972" cy="24179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295" tIns="49530" rIns="74295" bIns="4953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3900" b="1" kern="1200" dirty="0"/>
            <a:t>Diagramma concettuale sulle 4 fasi dell’attività economica </a:t>
          </a:r>
        </a:p>
      </dsp:txBody>
      <dsp:txXfrm>
        <a:off x="1251696" y="72558"/>
        <a:ext cx="4694332" cy="227634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49F1CA-8C57-478E-A2D3-FF4C37CF224E}">
      <dsp:nvSpPr>
        <dsp:cNvPr id="0" name=""/>
        <dsp:cNvSpPr/>
      </dsp:nvSpPr>
      <dsp:spPr>
        <a:xfrm>
          <a:off x="0" y="0"/>
          <a:ext cx="10131425" cy="80005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3200" b="1" kern="1200" dirty="0"/>
            <a:t>DIFFERENZA TRA AZIENDA E IMPRESA</a:t>
          </a:r>
          <a:endParaRPr lang="it-IT" sz="3200" kern="1200" dirty="0"/>
        </a:p>
      </dsp:txBody>
      <dsp:txXfrm>
        <a:off x="39056" y="39056"/>
        <a:ext cx="10053313" cy="72194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9D6EB1-02A3-4B98-8B39-BAEE193B8ABC}">
      <dsp:nvSpPr>
        <dsp:cNvPr id="0" name=""/>
        <dsp:cNvSpPr/>
      </dsp:nvSpPr>
      <dsp:spPr>
        <a:xfrm>
          <a:off x="0" y="7941"/>
          <a:ext cx="10131427" cy="11536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900" b="1" kern="1200" dirty="0" smtClean="0"/>
            <a:t>CLASSIFICAZIONE DEL SISTEMA AZIENDA</a:t>
          </a:r>
          <a:br>
            <a:rPr lang="it-IT" sz="2900" b="1" kern="1200" dirty="0" smtClean="0"/>
          </a:br>
          <a:r>
            <a:rPr lang="it-IT" sz="2900" b="1" kern="1200" dirty="0" smtClean="0"/>
            <a:t>- PER PROFITTO -</a:t>
          </a:r>
          <a:endParaRPr lang="it-IT" sz="2900" b="1" kern="1200" dirty="0"/>
        </a:p>
      </dsp:txBody>
      <dsp:txXfrm>
        <a:off x="56315" y="64256"/>
        <a:ext cx="10018797" cy="104099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1F35CC-A24E-4D37-BC36-C75EFFBDF14A}">
      <dsp:nvSpPr>
        <dsp:cNvPr id="0" name=""/>
        <dsp:cNvSpPr/>
      </dsp:nvSpPr>
      <dsp:spPr>
        <a:xfrm>
          <a:off x="0" y="7941"/>
          <a:ext cx="10131427" cy="11536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900" b="1" kern="1200" dirty="0" smtClean="0"/>
            <a:t>CLASSIFICAZIONE DEL SISTEMA AZIENDA</a:t>
          </a:r>
          <a:br>
            <a:rPr lang="it-IT" sz="2900" b="1" kern="1200" dirty="0" smtClean="0"/>
          </a:br>
          <a:r>
            <a:rPr lang="it-IT" sz="2900" b="1" kern="1200" dirty="0" smtClean="0"/>
            <a:t>- PER NATURA -</a:t>
          </a:r>
          <a:endParaRPr lang="it-IT" sz="2900" b="1" kern="1200" dirty="0"/>
        </a:p>
      </dsp:txBody>
      <dsp:txXfrm>
        <a:off x="56315" y="64256"/>
        <a:ext cx="10018797" cy="104099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="" xmlns:a16="http://schemas.microsoft.com/office/drawing/2014/main" id="{4601BB60-B194-4F09-A92C-6C9477AD3D0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="" xmlns:a16="http://schemas.microsoft.com/office/drawing/2014/main" id="{41BC383B-4C1A-4348-AE06-9FCD469F3B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9E0B95-C003-462B-90D5-9A3EE6807BDA}" type="datetime1">
              <a:rPr lang="it-IT" smtClean="0"/>
              <a:pPr/>
              <a:t>07/10/2025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="" xmlns:a16="http://schemas.microsoft.com/office/drawing/2014/main" id="{C8660067-D470-4660-BE33-3C23D0DB9A1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="" xmlns:a16="http://schemas.microsoft.com/office/drawing/2014/main" id="{12B1759A-785B-42A6-ADF2-E8B71837979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34F610-DE65-4A42-9ECB-6BE7146E02BA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97268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3588C4-FB4C-4767-8503-E44C922CE228}" type="datetime1">
              <a:rPr lang="it-IT" smtClean="0"/>
              <a:pPr/>
              <a:t>07/10/2025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noProof="0" dirty="0"/>
              <a:t>Modificare gli stili del testo dello schema</a:t>
            </a:r>
          </a:p>
          <a:p>
            <a:pPr lvl="1"/>
            <a:r>
              <a:rPr lang="it-IT" noProof="0" dirty="0"/>
              <a:t>Secondo livello</a:t>
            </a:r>
          </a:p>
          <a:p>
            <a:pPr lvl="2"/>
            <a:r>
              <a:rPr lang="it-IT" noProof="0" dirty="0"/>
              <a:t>Terzo livello</a:t>
            </a:r>
          </a:p>
          <a:p>
            <a:pPr lvl="3"/>
            <a:r>
              <a:rPr lang="it-IT" noProof="0" dirty="0"/>
              <a:t>Quarto livello</a:t>
            </a:r>
          </a:p>
          <a:p>
            <a:pPr lvl="4"/>
            <a:r>
              <a:rPr lang="it-IT" noProof="0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025687-5131-4FE5-AB90-C145FFE28B9F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218615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rtlCol="0"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 rtlCol="0"/>
          <a:lstStyle/>
          <a:p>
            <a:pPr rtl="0"/>
            <a:fld id="{0A68C6C1-78C6-4DA5-84A3-2752C1635E26}" type="datetime1">
              <a:rPr lang="it-IT" noProof="0" smtClean="0"/>
              <a:pPr rtl="0"/>
              <a:t>07/10/2025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 rtlCol="0"/>
          <a:lstStyle/>
          <a:p>
            <a:pPr rtl="0"/>
            <a:fld id="{69E57DC2-970A-4B3E-BB1C-7A09969E49DF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1786"/>
            <a:ext cx="12188825" cy="6856214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5299603"/>
            <a:ext cx="10131427" cy="49371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1FF740-B31D-4F1D-B273-4D52B262B465}" type="datetime1">
              <a:rPr lang="it-IT" noProof="0" smtClean="0"/>
              <a:pPr rtl="0"/>
              <a:t>07/10/2025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rtlCol="0" anchor="ctr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 hasCustomPrompt="1"/>
          </p:nvPr>
        </p:nvSpPr>
        <p:spPr>
          <a:xfrm>
            <a:off x="685800" y="4343400"/>
            <a:ext cx="10131428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2BFBCD5-B66A-43D4-8A83-2AE63F784811}" type="datetime1">
              <a:rPr lang="it-IT" noProof="0" smtClean="0"/>
              <a:pPr rtl="0"/>
              <a:t>07/10/2025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Casella di testo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it-IT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4" name="Casella di testo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it-IT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6" name="Titolo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10" name="Segnaposto testo 9"/>
          <p:cNvSpPr>
            <a:spLocks noGrp="1"/>
          </p:cNvSpPr>
          <p:nvPr>
            <p:ph type="body" sz="quarter" idx="13" hasCustomPrompt="1"/>
          </p:nvPr>
        </p:nvSpPr>
        <p:spPr>
          <a:xfrm>
            <a:off x="1097875" y="3352800"/>
            <a:ext cx="9339184" cy="381000"/>
          </a:xfrm>
        </p:spPr>
        <p:txBody>
          <a:bodyPr rtlCol="0"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it-IT" noProof="0"/>
              <a:t>Modificare gli stili del testo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 hasCustomPrompt="1"/>
          </p:nvPr>
        </p:nvSpPr>
        <p:spPr>
          <a:xfrm>
            <a:off x="687465" y="4343400"/>
            <a:ext cx="10152367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1AB88FB-6178-4F09-973D-B356B34749A0}" type="datetime1">
              <a:rPr lang="it-IT" noProof="0" smtClean="0"/>
              <a:pPr rtl="0"/>
              <a:t>07/10/2025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rtlCol="0" anchor="b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 hasCustomPrompt="1"/>
          </p:nvPr>
        </p:nvSpPr>
        <p:spPr>
          <a:xfrm>
            <a:off x="685801" y="4777381"/>
            <a:ext cx="10131426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2A86465-7030-4A6F-A685-E7CC2F39CD5F}" type="datetime1">
              <a:rPr lang="it-IT" noProof="0" smtClean="0"/>
              <a:pPr rtl="0"/>
              <a:t>07/10/2025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Casella di testo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it-IT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4" name="Casella di testo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it-IT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6" name="Titolo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10" name="Segnaposto testo 9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it-IT" noProof="0"/>
              <a:t>Modificare gli stili del testo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 hasCustomPrompt="1"/>
          </p:nvPr>
        </p:nvSpPr>
        <p:spPr>
          <a:xfrm>
            <a:off x="685799" y="4775200"/>
            <a:ext cx="10135436" cy="10160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C6A7C27-806F-499C-8AED-5713BF31DCEA}" type="datetime1">
              <a:rPr lang="it-IT" noProof="0" smtClean="0"/>
              <a:pPr rtl="0"/>
              <a:t>07/10/2025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10" name="Segnaposto testo 9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it-IT" noProof="0"/>
              <a:t>Modificare gli stili del testo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 hasCustomPrompt="1"/>
          </p:nvPr>
        </p:nvSpPr>
        <p:spPr>
          <a:xfrm>
            <a:off x="685800" y="4343400"/>
            <a:ext cx="10131428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3BC9B2D-F7E8-4EAB-B471-EE3D710EFF78}" type="datetime1">
              <a:rPr lang="it-IT" noProof="0" smtClean="0"/>
              <a:pPr rtl="0"/>
              <a:t>07/10/2025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olo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3576038-E903-4902-AA39-AFB96CECDA88}" type="datetime1">
              <a:rPr lang="it-IT" noProof="0" smtClean="0"/>
              <a:pPr rtl="0"/>
              <a:t>07/10/2025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 rtlCol="0"/>
          <a:lstStyle/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 hasCustomPrompt="1"/>
          </p:nvPr>
        </p:nvSpPr>
        <p:spPr>
          <a:xfrm>
            <a:off x="685800" y="609600"/>
            <a:ext cx="7832116" cy="5181600"/>
          </a:xfrm>
        </p:spPr>
        <p:txBody>
          <a:bodyPr vert="eaVert" rtlCol="0" anchor="t"/>
          <a:lstStyle/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F35F046-7BD1-49A4-A205-3E035F16863E}" type="datetime1">
              <a:rPr lang="it-IT" noProof="0" smtClean="0"/>
              <a:pPr rtl="0"/>
              <a:t>07/10/2025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 hasCustomPrompt="1"/>
          </p:nvPr>
        </p:nvSpPr>
        <p:spPr/>
        <p:txBody>
          <a:bodyPr rtlCol="0" anchor="ctr"/>
          <a:lstStyle/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F98319B-8F30-4CBA-AA31-45E63E82A023}" type="datetime1">
              <a:rPr lang="it-IT" noProof="0" smtClean="0"/>
              <a:pPr rtl="0"/>
              <a:t>07/10/2025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rtlCol="0" anchor="b"/>
          <a:lstStyle>
            <a:lvl1pPr algn="l">
              <a:defRPr sz="4000" b="0" cap="all"/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 hasCustomPrompt="1"/>
          </p:nvPr>
        </p:nvSpPr>
        <p:spPr>
          <a:xfrm>
            <a:off x="685799" y="4777381"/>
            <a:ext cx="10131428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6A13E85-2648-4481-80DB-3A0E59949141}" type="datetime1">
              <a:rPr lang="it-IT" noProof="0" smtClean="0"/>
              <a:pPr rtl="0"/>
              <a:t>07/10/2025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 hasCustomPrompt="1"/>
          </p:nvPr>
        </p:nvSpPr>
        <p:spPr>
          <a:xfrm>
            <a:off x="685802" y="2142067"/>
            <a:ext cx="4995334" cy="3649134"/>
          </a:xfrm>
        </p:spPr>
        <p:txBody>
          <a:bodyPr rtlCol="0">
            <a:normAutofit/>
          </a:bodyPr>
          <a:lstStyle/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 hasCustomPrompt="1"/>
          </p:nvPr>
        </p:nvSpPr>
        <p:spPr>
          <a:xfrm>
            <a:off x="5821895" y="2142067"/>
            <a:ext cx="4995332" cy="3649133"/>
          </a:xfrm>
        </p:spPr>
        <p:txBody>
          <a:bodyPr rtlCol="0">
            <a:normAutofit/>
          </a:bodyPr>
          <a:lstStyle/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E3E5F7C-9DF2-48B9-A1DB-E6120A94CDF0}" type="datetime1">
              <a:rPr lang="it-IT" noProof="0" smtClean="0"/>
              <a:pPr rtl="0"/>
              <a:t>07/10/2025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 hasCustomPrompt="1"/>
          </p:nvPr>
        </p:nvSpPr>
        <p:spPr>
          <a:xfrm>
            <a:off x="685801" y="2870201"/>
            <a:ext cx="4996923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 hasCustomPrompt="1"/>
          </p:nvPr>
        </p:nvSpPr>
        <p:spPr>
          <a:xfrm>
            <a:off x="5823483" y="2870201"/>
            <a:ext cx="4995334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3A43F8F-36D1-4817-B906-346794DD6B43}" type="datetime1">
              <a:rPr lang="it-IT" noProof="0" smtClean="0"/>
              <a:pPr rtl="0"/>
              <a:t>07/10/2025</a:t>
            </a:fld>
            <a:endParaRPr lang="it-IT" noProof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D1CD84F-FCAD-410C-9BC2-9B3F284295B9}" type="datetime1">
              <a:rPr lang="it-IT" smtClean="0"/>
              <a:pPr rtl="0"/>
              <a:t>07/10/2025</a:t>
            </a:fld>
            <a:endParaRPr lang="en-US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US" smtClean="0"/>
              <a:pPr rtl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9EE3693-A04D-46D8-B736-EB3F6C3E80C3}" type="datetime1">
              <a:rPr lang="it-IT" smtClean="0"/>
              <a:pPr rtl="0"/>
              <a:t>07/10/2025</a:t>
            </a:fld>
            <a:endParaRPr lang="en-US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US" smtClean="0"/>
              <a:pPr rtl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 hasCustomPrompt="1"/>
          </p:nvPr>
        </p:nvSpPr>
        <p:spPr>
          <a:xfrm>
            <a:off x="4648201" y="609601"/>
            <a:ext cx="6169026" cy="5181600"/>
          </a:xfrm>
        </p:spPr>
        <p:txBody>
          <a:bodyPr rtlCol="0" anchor="ctr">
            <a:normAutofit/>
          </a:bodyPr>
          <a:lstStyle/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3445933"/>
            <a:ext cx="3680885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246EA6-20DF-4766-84D3-D63F5C04DD86}" type="datetime1">
              <a:rPr lang="it-IT" noProof="0" smtClean="0"/>
              <a:pPr rtl="0"/>
              <a:t>07/10/2025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rtlCol="0" anchor="b">
            <a:normAutofit/>
          </a:bodyPr>
          <a:lstStyle>
            <a:lvl1pPr algn="l">
              <a:defRPr sz="2800" b="0"/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14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2971800"/>
            <a:ext cx="6164653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854E6F2-83FE-4C8B-990A-4D3647DD504E}" type="datetime1">
              <a:rPr lang="it-IT" noProof="0" smtClean="0"/>
              <a:pPr rtl="0"/>
              <a:t>07/10/2025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it-IT" noProof="0"/>
              <a:t>Modifica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5760690E-77B6-4937-B3FB-CFDFA3D96339}" type="datetime1">
              <a:rPr lang="it-IT" noProof="0" smtClean="0"/>
              <a:pPr rtl="0"/>
              <a:t>07/10/2025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69E57DC2-970A-4B3E-BB1C-7A09969E49DF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7" Type="http://schemas.openxmlformats.org/officeDocument/2006/relationships/image" Target="../media/image10.jpe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7" Type="http://schemas.openxmlformats.org/officeDocument/2006/relationships/image" Target="../media/image11.jpeg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slideLayout" Target="../slideLayouts/slideLayout5.xml"/><Relationship Id="rId1" Type="http://schemas.openxmlformats.org/officeDocument/2006/relationships/video" Target="https://www.youtube.com/embed/kEygFQ16a7c" TargetMode="Externa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6.jpe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7.jpe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8.jpe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9.jpe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3008002" y="4646142"/>
            <a:ext cx="8580340" cy="1405467"/>
          </a:xfrm>
        </p:spPr>
        <p:txBody>
          <a:bodyPr>
            <a:normAutofit/>
          </a:bodyPr>
          <a:lstStyle/>
          <a:p>
            <a:r>
              <a:rPr lang="it-IT" i="1" cap="non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Luca Bernardini - Romeo </a:t>
            </a:r>
            <a:r>
              <a:rPr lang="it-IT" i="1" cap="none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D’</a:t>
            </a:r>
            <a:r>
              <a:rPr lang="it-IT" i="1" cap="none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</a:t>
            </a:r>
            <a:r>
              <a:rPr lang="it-IT" i="1" cap="none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ngelosante</a:t>
            </a:r>
            <a:r>
              <a:rPr lang="it-IT" i="1" cap="none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it-IT" i="1" cap="non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 </a:t>
            </a:r>
            <a:r>
              <a:rPr lang="it-IT" i="1" cap="none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Marco </a:t>
            </a:r>
            <a:r>
              <a:rPr lang="it-IT" i="1" cap="non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</a:t>
            </a:r>
            <a:r>
              <a:rPr lang="it-IT" i="1" cap="none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lementi</a:t>
            </a:r>
            <a:endParaRPr lang="it-IT" i="1" cap="none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it-IT" i="1" cap="non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Francesco </a:t>
            </a:r>
            <a:r>
              <a:rPr lang="it-IT" i="1" cap="none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Cervesi </a:t>
            </a:r>
            <a:r>
              <a:rPr lang="it-IT" i="1" cap="non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 </a:t>
            </a:r>
            <a:r>
              <a:rPr lang="it-IT" i="1" cap="none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Amin</a:t>
            </a:r>
            <a:r>
              <a:rPr lang="it-IT" i="1" cap="non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it-IT" i="1" cap="none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Kriouech</a:t>
            </a:r>
            <a:endParaRPr lang="it-IT" i="1" cap="none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4123514" y="1420673"/>
            <a:ext cx="7464828" cy="21236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threePt" dir="t"/>
            </a:scene3d>
            <a:sp3d>
              <a:bevelT w="0" h="0"/>
              <a:bevelB w="0"/>
            </a:sp3d>
          </a:bodyPr>
          <a:lstStyle/>
          <a:p>
            <a:pPr algn="r"/>
            <a:r>
              <a:rPr lang="it-IT" sz="6600" dirty="0">
                <a:ln w="0"/>
                <a:solidFill>
                  <a:schemeClr val="accent1"/>
                </a:solidFill>
                <a:effectLst>
                  <a:glow rad="127000">
                    <a:schemeClr val="accent1">
                      <a:alpha val="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  <a:reflection stA="45000" endPos="34000" dist="12700" dir="5400000" sy="-100000" algn="bl" rotWithShape="0"/>
                </a:effectLst>
              </a:rPr>
              <a:t>L’ AZIENDA E LE SUE </a:t>
            </a:r>
            <a:r>
              <a:rPr lang="it-IT" sz="6600" dirty="0" smtClean="0">
                <a:ln w="0"/>
                <a:solidFill>
                  <a:schemeClr val="accent1"/>
                </a:solidFill>
                <a:effectLst>
                  <a:glow rad="127000">
                    <a:schemeClr val="accent1">
                      <a:alpha val="0"/>
                    </a:schemeClr>
                  </a:glow>
                  <a:outerShdw blurRad="38100" dist="25400" dir="5400000" algn="ctr" rotWithShape="0">
                    <a:srgbClr val="6E747A">
                      <a:alpha val="43000"/>
                    </a:srgbClr>
                  </a:outerShdw>
                  <a:reflection stA="45000" endPos="34000" dist="12700" dir="5400000" sy="-100000" algn="bl" rotWithShape="0"/>
                </a:effectLst>
              </a:rPr>
              <a:t>ATTIVITA’</a:t>
            </a:r>
            <a:endParaRPr lang="it-IT" sz="6600" dirty="0">
              <a:ln w="0"/>
              <a:solidFill>
                <a:schemeClr val="accent1"/>
              </a:solidFill>
              <a:effectLst>
                <a:glow rad="127000">
                  <a:schemeClr val="accent1">
                    <a:alpha val="0"/>
                  </a:schemeClr>
                </a:glow>
                <a:outerShdw blurRad="38100" dist="25400" dir="5400000" algn="ctr" rotWithShape="0">
                  <a:srgbClr val="6E747A">
                    <a:alpha val="43000"/>
                  </a:srgbClr>
                </a:outerShdw>
                <a:reflection stA="45000" endPos="34000" dist="127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5532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ma 4"/>
          <p:cNvGraphicFramePr/>
          <p:nvPr/>
        </p:nvGraphicFramePr>
        <p:xfrm>
          <a:off x="685801" y="609600"/>
          <a:ext cx="10131425" cy="14562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it-IT" b="1" dirty="0" smtClean="0"/>
              <a:t>Capitale</a:t>
            </a:r>
            <a:r>
              <a:rPr lang="it-IT" dirty="0" smtClean="0"/>
              <a:t>: si presenta in due forme:</a:t>
            </a:r>
          </a:p>
          <a:p>
            <a:pPr lvl="1">
              <a:buFont typeface="Wingdings" pitchFamily="2" charset="2"/>
              <a:buChar char="v"/>
            </a:pPr>
            <a:r>
              <a:rPr lang="it-IT" b="1" dirty="0" smtClean="0"/>
              <a:t>Fattori produttivi generici</a:t>
            </a:r>
            <a:r>
              <a:rPr lang="it-IT" dirty="0" smtClean="0"/>
              <a:t>: denaro o disponibilità finanziarie equivalenti.</a:t>
            </a:r>
          </a:p>
          <a:p>
            <a:pPr lvl="1">
              <a:buFont typeface="Wingdings" pitchFamily="2" charset="2"/>
              <a:buChar char="v"/>
            </a:pPr>
            <a:r>
              <a:rPr lang="it-IT" b="1" dirty="0" smtClean="0"/>
              <a:t>Fattori produttivi specifici (tecnici)</a:t>
            </a:r>
            <a:r>
              <a:rPr lang="it-IT" dirty="0" smtClean="0"/>
              <a:t>: beni e servizi destinati alla produzione.</a:t>
            </a:r>
          </a:p>
          <a:p>
            <a:pPr>
              <a:buFont typeface="Wingdings" pitchFamily="2" charset="2"/>
              <a:buChar char="v"/>
            </a:pPr>
            <a:r>
              <a:rPr lang="it-IT" dirty="0" smtClean="0"/>
              <a:t>I beni specifici possono essere:</a:t>
            </a:r>
          </a:p>
          <a:p>
            <a:pPr lvl="1">
              <a:buFont typeface="Wingdings" pitchFamily="2" charset="2"/>
              <a:buChar char="v"/>
            </a:pPr>
            <a:r>
              <a:rPr lang="it-IT" b="1" dirty="0" smtClean="0"/>
              <a:t>Materiali</a:t>
            </a:r>
            <a:r>
              <a:rPr lang="it-IT" dirty="0" smtClean="0"/>
              <a:t>: beni tangibili.</a:t>
            </a:r>
          </a:p>
          <a:p>
            <a:pPr lvl="1">
              <a:buFont typeface="Wingdings" pitchFamily="2" charset="2"/>
              <a:buChar char="v"/>
            </a:pPr>
            <a:r>
              <a:rPr lang="it-IT" b="1" dirty="0" smtClean="0"/>
              <a:t>Immateriali</a:t>
            </a:r>
            <a:r>
              <a:rPr lang="it-IT" dirty="0" smtClean="0"/>
              <a:t>: servizi o utilità senza materialità.</a:t>
            </a:r>
          </a:p>
          <a:p>
            <a:pPr>
              <a:buFont typeface="Wingdings" pitchFamily="2" charset="2"/>
              <a:buChar char="v"/>
            </a:pPr>
            <a:endParaRPr lang="it-IT" dirty="0"/>
          </a:p>
        </p:txBody>
      </p:sp>
      <p:pic>
        <p:nvPicPr>
          <p:cNvPr id="30722" name="Picture 2" descr="I fattori della produzione - Infodit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923005" y="2142067"/>
            <a:ext cx="5404022" cy="4002731"/>
          </a:xfrm>
          <a:prstGeom prst="ellipse">
            <a:avLst/>
          </a:prstGeom>
          <a:ln w="63500" cap="rnd">
            <a:solidFill>
              <a:schemeClr val="accent1">
                <a:lumMod val="75000"/>
              </a:scheme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ma 4"/>
          <p:cNvGraphicFramePr/>
          <p:nvPr/>
        </p:nvGraphicFramePr>
        <p:xfrm>
          <a:off x="685801" y="609600"/>
          <a:ext cx="10131425" cy="14562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it-IT" dirty="0" smtClean="0"/>
              <a:t>Il lavoro trasforma il capitale in produzione.</a:t>
            </a:r>
          </a:p>
          <a:p>
            <a:pPr>
              <a:buFont typeface="Wingdings" pitchFamily="2" charset="2"/>
              <a:buChar char="v"/>
            </a:pPr>
            <a:r>
              <a:rPr lang="it-IT" dirty="0" smtClean="0"/>
              <a:t>Produzione = fattori produttivi → trasformazione economica → prodotti o servizi.</a:t>
            </a:r>
          </a:p>
          <a:p>
            <a:pPr>
              <a:buFont typeface="Wingdings" pitchFamily="2" charset="2"/>
              <a:buChar char="v"/>
            </a:pPr>
            <a:r>
              <a:rPr lang="it-IT" dirty="0" smtClean="0"/>
              <a:t>Le attività produttive sono altamente diversificate, con numerosi settori e classificazioni.</a:t>
            </a:r>
          </a:p>
          <a:p>
            <a:pPr>
              <a:buFont typeface="Wingdings" pitchFamily="2" charset="2"/>
              <a:buChar char="v"/>
            </a:pPr>
            <a:r>
              <a:rPr lang="it-IT" dirty="0" smtClean="0"/>
              <a:t>L’azienda è un sistema complesso con molte funzioni (produzione, vendita, innovazione, acquisti, gestione personale, ecc.).</a:t>
            </a:r>
          </a:p>
          <a:p>
            <a:endParaRPr lang="it-IT" dirty="0"/>
          </a:p>
        </p:txBody>
      </p:sp>
      <p:pic>
        <p:nvPicPr>
          <p:cNvPr id="31746" name="Picture 2" descr="Processo produttivo: fasi, esempi e ottimizzazione con MES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681136" y="2422152"/>
            <a:ext cx="6033069" cy="335170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1">
                <a:lumMod val="75000"/>
              </a:schemeClr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1782927" y="812969"/>
            <a:ext cx="8363822" cy="264687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it-IT" sz="16600" b="1" cap="all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kahoot</a:t>
            </a:r>
            <a:endParaRPr lang="it-IT" sz="166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graphicFrame>
        <p:nvGraphicFramePr>
          <p:cNvPr id="3" name="Diagramma 2"/>
          <p:cNvGraphicFramePr/>
          <p:nvPr>
            <p:extLst>
              <p:ext uri="{D42A27DB-BD31-4B8C-83A1-F6EECF244321}">
                <p14:modId xmlns:p14="http://schemas.microsoft.com/office/powerpoint/2010/main" val="777378439"/>
              </p:ext>
            </p:extLst>
          </p:nvPr>
        </p:nvGraphicFramePr>
        <p:xfrm>
          <a:off x="3048000" y="4036861"/>
          <a:ext cx="6096000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10822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1782927" y="1644242"/>
            <a:ext cx="8363822" cy="264687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it-IT" sz="166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FINE</a:t>
            </a:r>
            <a:endParaRPr lang="it-IT" sz="166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ma 6">
            <a:extLst>
              <a:ext uri="{FF2B5EF4-FFF2-40B4-BE49-F238E27FC236}">
                <a16:creationId xmlns="" xmlns:a16="http://schemas.microsoft.com/office/drawing/2014/main" id="{617A9416-C88F-43E9-8916-72A22ECD75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88162522"/>
              </p:ext>
            </p:extLst>
          </p:nvPr>
        </p:nvGraphicFramePr>
        <p:xfrm>
          <a:off x="685801" y="609600"/>
          <a:ext cx="10131425" cy="14562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asellaDiTesto 2"/>
          <p:cNvSpPr txBox="1"/>
          <p:nvPr/>
        </p:nvSpPr>
        <p:spPr>
          <a:xfrm>
            <a:off x="745631" y="2173151"/>
            <a:ext cx="10131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Un’azienda è un complesso di persone, mezzi e beni volto al soddisfacimento dei bisogni umani attraverso la realizzazione di beni o servizi.</a:t>
            </a:r>
          </a:p>
        </p:txBody>
      </p:sp>
      <p:sp>
        <p:nvSpPr>
          <p:cNvPr id="4" name="CasellaDiTesto 3"/>
          <p:cNvSpPr txBox="1"/>
          <p:nvPr/>
        </p:nvSpPr>
        <p:spPr>
          <a:xfrm>
            <a:off x="685801" y="2926766"/>
            <a:ext cx="41617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L'azienda</a:t>
            </a:r>
            <a:r>
              <a:rPr lang="it-IT" dirty="0"/>
              <a:t> è un'organizzazione economica che produce e consuma ricchezza per soddisfare bisogni umani.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Può avere </a:t>
            </a:r>
            <a:r>
              <a:rPr lang="it-IT" b="1" dirty="0"/>
              <a:t>scopo lucrativo</a:t>
            </a:r>
            <a:r>
              <a:rPr lang="it-IT" dirty="0"/>
              <a:t> (imprese) o </a:t>
            </a:r>
            <a:r>
              <a:rPr lang="it-IT" b="1" dirty="0"/>
              <a:t>non lucrativo</a:t>
            </a:r>
            <a:r>
              <a:rPr lang="it-IT" dirty="0"/>
              <a:t> (es. ONLUS, SSN).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MosiaicBubbles trans="1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86" b="243"/>
          <a:stretch/>
        </p:blipFill>
        <p:spPr>
          <a:xfrm>
            <a:off x="6535270" y="2694562"/>
            <a:ext cx="5358662" cy="3420000"/>
          </a:xfrm>
          <a:prstGeom prst="rect">
            <a:avLst/>
          </a:prstGeom>
          <a:ln>
            <a:noFill/>
          </a:ln>
          <a:effectLst>
            <a:glow rad="241300">
              <a:schemeClr val="accent1">
                <a:alpha val="24000"/>
              </a:schemeClr>
            </a:glow>
            <a:reflection stA="0" endPos="65000" dist="50800" dir="5400000" sy="-100000" algn="bl" rotWithShape="0"/>
            <a:softEdge rad="112500"/>
          </a:effectLst>
        </p:spPr>
      </p:pic>
      <p:sp>
        <p:nvSpPr>
          <p:cNvPr id="9" name="Rettangolo 8">
            <a:extLst>
              <a:ext uri="{FF2B5EF4-FFF2-40B4-BE49-F238E27FC236}">
                <a16:creationId xmlns="" xmlns:a16="http://schemas.microsoft.com/office/drawing/2014/main" id="{068164E4-5AA5-4521-8F77-6F3B5290D10B}"/>
              </a:ext>
            </a:extLst>
          </p:cNvPr>
          <p:cNvSpPr/>
          <p:nvPr/>
        </p:nvSpPr>
        <p:spPr>
          <a:xfrm>
            <a:off x="685802" y="2151529"/>
            <a:ext cx="59829" cy="2251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="" xmlns:a16="http://schemas.microsoft.com/office/drawing/2014/main" id="{94B661DE-B4B3-45E5-B442-A482A222467F}"/>
              </a:ext>
            </a:extLst>
          </p:cNvPr>
          <p:cNvSpPr/>
          <p:nvPr/>
        </p:nvSpPr>
        <p:spPr>
          <a:xfrm>
            <a:off x="791819" y="4869589"/>
            <a:ext cx="535719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 Tipi di bisogni: Economici → limitati e soddisfabili 	con beni scarsi.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Non economici → illimitati e non legati a beni scarsi.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="" xmlns:a16="http://schemas.microsoft.com/office/drawing/2014/main" id="{CC6B9E6A-D3E5-4D95-96E7-B2A828029E1D}"/>
              </a:ext>
            </a:extLst>
          </p:cNvPr>
          <p:cNvSpPr/>
          <p:nvPr/>
        </p:nvSpPr>
        <p:spPr>
          <a:xfrm>
            <a:off x="685801" y="4876800"/>
            <a:ext cx="45719" cy="916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15100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ma 2">
            <a:extLst>
              <a:ext uri="{FF2B5EF4-FFF2-40B4-BE49-F238E27FC236}">
                <a16:creationId xmlns="" xmlns:a16="http://schemas.microsoft.com/office/drawing/2014/main" id="{D5951DF1-7D8B-4327-ACC3-49B40C2FE7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30080555"/>
              </p:ext>
            </p:extLst>
          </p:nvPr>
        </p:nvGraphicFramePr>
        <p:xfrm>
          <a:off x="1622612" y="3636434"/>
          <a:ext cx="8677836" cy="18711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ma 5">
            <a:extLst>
              <a:ext uri="{FF2B5EF4-FFF2-40B4-BE49-F238E27FC236}">
                <a16:creationId xmlns="" xmlns:a16="http://schemas.microsoft.com/office/drawing/2014/main" id="{2F650C70-BF2D-43D0-B5B7-4643D2FE1E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03687054"/>
              </p:ext>
            </p:extLst>
          </p:nvPr>
        </p:nvGraphicFramePr>
        <p:xfrm>
          <a:off x="2362667" y="1350434"/>
          <a:ext cx="7197726" cy="24214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08682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ma 6">
            <a:extLst>
              <a:ext uri="{FF2B5EF4-FFF2-40B4-BE49-F238E27FC236}">
                <a16:creationId xmlns="" xmlns:a16="http://schemas.microsoft.com/office/drawing/2014/main" id="{34FA4645-E9C6-4B7F-8B5E-B6808A199A80}"/>
              </a:ext>
            </a:extLst>
          </p:cNvPr>
          <p:cNvGraphicFramePr/>
          <p:nvPr/>
        </p:nvGraphicFramePr>
        <p:xfrm>
          <a:off x="685801" y="411892"/>
          <a:ext cx="10131425" cy="14562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355307" y="3459892"/>
            <a:ext cx="4709054" cy="576262"/>
          </a:xfrm>
        </p:spPr>
        <p:txBody>
          <a:bodyPr/>
          <a:lstStyle/>
          <a:p>
            <a:pPr algn="ctr"/>
            <a:r>
              <a:rPr lang="it-IT" dirty="0"/>
              <a:t>AZIENDA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654836" y="4184822"/>
            <a:ext cx="4996923" cy="776875"/>
          </a:xfrm>
        </p:spPr>
        <p:txBody>
          <a:bodyPr/>
          <a:lstStyle/>
          <a:p>
            <a:r>
              <a:rPr lang="it-IT" dirty="0"/>
              <a:t>Complesso di beni organizzati dall’imprenditore per l’esercizio di un’attività d’impresa.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341548" y="1580028"/>
            <a:ext cx="4722813" cy="576262"/>
          </a:xfrm>
        </p:spPr>
        <p:txBody>
          <a:bodyPr/>
          <a:lstStyle/>
          <a:p>
            <a:pPr algn="ctr"/>
            <a:r>
              <a:rPr lang="it-IT" dirty="0"/>
              <a:t>IMPRESA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654836" y="2290119"/>
            <a:ext cx="5272885" cy="1041134"/>
          </a:xfrm>
        </p:spPr>
        <p:txBody>
          <a:bodyPr>
            <a:normAutofit fontScale="92500" lnSpcReduction="20000"/>
          </a:bodyPr>
          <a:lstStyle/>
          <a:p>
            <a:r>
              <a:rPr lang="it-IT" dirty="0"/>
              <a:t>Attività professionale organizzata per produrre o scambiare beni/servizi.</a:t>
            </a:r>
          </a:p>
          <a:p>
            <a:r>
              <a:rPr lang="it-IT" dirty="0"/>
              <a:t>Organizzazione di persone e beni economici</a:t>
            </a: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2" name="kEygFQ16a7c"/>
          <p:cNvPicPr>
            <a:picLocks noRot="1" noChangeAspect="1"/>
          </p:cNvPicPr>
          <p:nvPr>
            <a:videoFile r:link="rId1"/>
          </p:nvPr>
        </p:nvPicPr>
        <p:blipFill>
          <a:blip r:embed="rId8"/>
          <a:stretch>
            <a:fillRect/>
          </a:stretch>
        </p:blipFill>
        <p:spPr>
          <a:xfrm>
            <a:off x="372212" y="1580028"/>
            <a:ext cx="6282623" cy="3533976"/>
          </a:xfrm>
          <a:prstGeom prst="rect">
            <a:avLst/>
          </a:prstGeom>
          <a:ln w="63500" cap="sq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  <a:scene3d>
            <a:camera prst="orthographicFront"/>
            <a:lightRig rig="soft" dir="t"/>
          </a:scene3d>
          <a:sp3d contourW="6350">
            <a:contourClr>
              <a:srgbClr val="000000"/>
            </a:contourClr>
          </a:sp3d>
        </p:spPr>
      </p:pic>
    </p:spTree>
    <p:extLst>
      <p:ext uri="{BB962C8B-B14F-4D97-AF65-F5344CB8AC3E}">
        <p14:creationId xmlns:p14="http://schemas.microsoft.com/office/powerpoint/2010/main" val="1243370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ma 4"/>
          <p:cNvGraphicFramePr/>
          <p:nvPr/>
        </p:nvGraphicFramePr>
        <p:xfrm>
          <a:off x="685801" y="609601"/>
          <a:ext cx="10131427" cy="11695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85800" y="2077278"/>
            <a:ext cx="10131428" cy="3713922"/>
          </a:xfrm>
        </p:spPr>
        <p:txBody>
          <a:bodyPr anchor="t"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it-IT" b="1" dirty="0"/>
              <a:t>AZIENDE DI EROGAZIONE E CONSUMO:</a:t>
            </a:r>
            <a:endParaRPr lang="it-IT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dirty="0"/>
              <a:t>Non hanno scopo di lucro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dirty="0"/>
              <a:t>Soddisfacimento diretto dei bisogni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dirty="0"/>
              <a:t>Es: famiglie, circoli ricreativi, associazioni sportive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it-IT" b="1" dirty="0"/>
              <a:t>AZIENDE DI PRODUZIONE:</a:t>
            </a:r>
            <a:endParaRPr lang="it-IT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dirty="0"/>
              <a:t>Conseguimento di un profitto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dirty="0"/>
              <a:t>Processo produttivo per il mercato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dirty="0"/>
              <a:t>Si differenziano in produzione diretta e indiretta</a:t>
            </a:r>
          </a:p>
          <a:p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7345" y="2077278"/>
            <a:ext cx="5142857" cy="287142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Rettangolo 5"/>
          <p:cNvSpPr/>
          <p:nvPr/>
        </p:nvSpPr>
        <p:spPr>
          <a:xfrm>
            <a:off x="640082" y="2077278"/>
            <a:ext cx="45719" cy="3236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1827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ma 5"/>
          <p:cNvGraphicFramePr/>
          <p:nvPr/>
        </p:nvGraphicFramePr>
        <p:xfrm>
          <a:off x="685801" y="609601"/>
          <a:ext cx="10131427" cy="11695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85800" y="2077278"/>
            <a:ext cx="10131428" cy="3713922"/>
          </a:xfrm>
        </p:spPr>
        <p:txBody>
          <a:bodyPr anchor="t"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it-IT" b="1" dirty="0"/>
              <a:t>AZIENDE PRIVATE:</a:t>
            </a:r>
            <a:endParaRPr lang="it-IT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dirty="0"/>
              <a:t>Soggetto giuridico: persona fisica o giuridica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dirty="0"/>
              <a:t>Fini privati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it-IT" b="1" dirty="0"/>
              <a:t>AZIENDE PUBBLICHE:</a:t>
            </a:r>
            <a:endParaRPr lang="it-IT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dirty="0"/>
              <a:t>Soggetto giuridico: ente pubblico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dirty="0"/>
              <a:t>Perseguono interessi della collettività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dirty="0"/>
              <a:t>Es: Stato, Regioni, Province, Comuni</a:t>
            </a:r>
          </a:p>
          <a:p>
            <a:endParaRPr lang="it-IT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514" y="1912875"/>
            <a:ext cx="6026425" cy="40427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Rettangolo 6"/>
          <p:cNvSpPr/>
          <p:nvPr/>
        </p:nvSpPr>
        <p:spPr>
          <a:xfrm>
            <a:off x="640082" y="2077278"/>
            <a:ext cx="45719" cy="2881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755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ma 4"/>
          <p:cNvGraphicFramePr/>
          <p:nvPr/>
        </p:nvGraphicFramePr>
        <p:xfrm>
          <a:off x="685801" y="609601"/>
          <a:ext cx="10131427" cy="11695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85800" y="2077278"/>
            <a:ext cx="10131428" cy="3713922"/>
          </a:xfrm>
        </p:spPr>
        <p:txBody>
          <a:bodyPr anchor="t">
            <a:normAutofit lnSpcReduction="10000"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it-IT" b="1" dirty="0"/>
              <a:t>SETTORE PRIMARIO:</a:t>
            </a: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Sfruttamento risorse naturali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Agricoltura, pesca, foreste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it-IT" b="1" dirty="0"/>
              <a:t>SETTORE SECONDARIO:</a:t>
            </a: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Trasformazione materie prime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Aziende artigiane e industriali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it-IT" b="1" dirty="0"/>
              <a:t>SETTORE TERZIARIO:</a:t>
            </a: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Fornitura di servizi immateriali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Commercio, servizi</a:t>
            </a:r>
          </a:p>
          <a:p>
            <a:endParaRPr lang="it-IT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0035" y="2077278"/>
            <a:ext cx="6112170" cy="407223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Rettangolo 6"/>
          <p:cNvSpPr/>
          <p:nvPr/>
        </p:nvSpPr>
        <p:spPr>
          <a:xfrm>
            <a:off x="685800" y="2077278"/>
            <a:ext cx="45719" cy="37139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4066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ma 5"/>
          <p:cNvGraphicFramePr/>
          <p:nvPr/>
        </p:nvGraphicFramePr>
        <p:xfrm>
          <a:off x="685801" y="403654"/>
          <a:ext cx="10131425" cy="6995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it-IT" sz="2400" dirty="0"/>
              <a:t>IN BASE ALLE ATTIVITA’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it-IT" dirty="0"/>
              <a:t>Finanziamento con acquisizione del capitale monetario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it-IT" dirty="0"/>
              <a:t>Impiego/investimento in acquisizione dei fattori produttivi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it-IT" dirty="0"/>
              <a:t>Operazioni di trasformazione tecnico-economica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it-IT" dirty="0"/>
              <a:t>Vendita del prodotto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34933" y="2142068"/>
            <a:ext cx="4995332" cy="364913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it-IT" sz="2400" dirty="0"/>
              <a:t>IN BASE AGLI ASPETTI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it-IT" dirty="0"/>
              <a:t>Aspetto tecnico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it-IT" dirty="0"/>
              <a:t>Aspetto finanziario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it-IT" dirty="0"/>
              <a:t>Aspetto economico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685801" y="1292087"/>
            <a:ext cx="10131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La gestione di un’azienda è un’operazione complessa che prevede relazioni e processi che si svolgono sia all’interno dell’azienda che all’esterno.</a:t>
            </a:r>
          </a:p>
        </p:txBody>
      </p:sp>
      <p:sp>
        <p:nvSpPr>
          <p:cNvPr id="7" name="Rettangolo 6"/>
          <p:cNvSpPr/>
          <p:nvPr/>
        </p:nvSpPr>
        <p:spPr>
          <a:xfrm>
            <a:off x="685802" y="1292087"/>
            <a:ext cx="45719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/>
          <p:cNvSpPr/>
          <p:nvPr/>
        </p:nvSpPr>
        <p:spPr>
          <a:xfrm>
            <a:off x="685802" y="2290119"/>
            <a:ext cx="45719" cy="2759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/>
          <p:cNvSpPr/>
          <p:nvPr/>
        </p:nvSpPr>
        <p:spPr>
          <a:xfrm>
            <a:off x="5955957" y="2290119"/>
            <a:ext cx="49427" cy="1507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63958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ma 4"/>
          <p:cNvGraphicFramePr/>
          <p:nvPr/>
        </p:nvGraphicFramePr>
        <p:xfrm>
          <a:off x="685801" y="609600"/>
          <a:ext cx="10131425" cy="14562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it-IT" dirty="0" smtClean="0"/>
              <a:t>Le aziende di produzione (imprese) trasformano risorse in beni o servizi.</a:t>
            </a:r>
          </a:p>
          <a:p>
            <a:pPr>
              <a:buFont typeface="Wingdings" pitchFamily="2" charset="2"/>
              <a:buChar char="v"/>
            </a:pPr>
            <a:r>
              <a:rPr lang="it-IT" dirty="0" smtClean="0"/>
              <a:t>Obiettivi principali:</a:t>
            </a:r>
          </a:p>
          <a:p>
            <a:pPr>
              <a:buFont typeface="Wingdings" pitchFamily="2" charset="2"/>
              <a:buChar char="v"/>
            </a:pPr>
            <a:r>
              <a:rPr lang="it-IT" dirty="0" smtClean="0"/>
              <a:t>Generare un’offerta.</a:t>
            </a:r>
          </a:p>
          <a:p>
            <a:pPr>
              <a:buFont typeface="Wingdings" pitchFamily="2" charset="2"/>
              <a:buChar char="v"/>
            </a:pPr>
            <a:r>
              <a:rPr lang="it-IT" dirty="0" smtClean="0"/>
              <a:t>Mettere a disposizione dei consumatori l’offerta sul mercato.</a:t>
            </a:r>
          </a:p>
          <a:p>
            <a:pPr>
              <a:buFont typeface="Wingdings" pitchFamily="2" charset="2"/>
              <a:buChar char="v"/>
            </a:pPr>
            <a:r>
              <a:rPr lang="it-IT" dirty="0" smtClean="0"/>
              <a:t>Conseguire un utile (guadagno).</a:t>
            </a:r>
          </a:p>
          <a:p>
            <a:pPr>
              <a:buFont typeface="Wingdings" pitchFamily="2" charset="2"/>
              <a:buChar char="v"/>
            </a:pPr>
            <a:r>
              <a:rPr lang="it-IT" dirty="0" smtClean="0"/>
              <a:t>La produzione avviene tramite un processo che utilizza fattori produttivi originari.</a:t>
            </a:r>
          </a:p>
          <a:p>
            <a:pPr>
              <a:buFont typeface="Wingdings" pitchFamily="2" charset="2"/>
              <a:buChar char="v"/>
            </a:pPr>
            <a:endParaRPr lang="it-IT" dirty="0"/>
          </a:p>
        </p:txBody>
      </p:sp>
      <p:pic>
        <p:nvPicPr>
          <p:cNvPr id="29700" name="Picture 4" descr="Processo produttivo industriale con il MES | Bravo Manufacturi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944747" y="2281881"/>
            <a:ext cx="5715000" cy="381000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softEdge rad="112500"/>
          </a:effectLst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e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E0F1DF1E-36E3-406C-8CF7-DB13BB64708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310845B-7F19-4A9A-BEE4-BEF0501E1A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85274BF-C111-4B7A-8D90-F7666D37C131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2006/documentManagement/types"/>
    <ds:schemaRef ds:uri="http://schemas.microsoft.com/office/infopath/2007/PartnerControls"/>
    <ds:schemaRef ds:uri="71af3243-3dd4-4a8d-8c0d-dd76da1f02a5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Design futuristico</Template>
  <TotalTime>0</TotalTime>
  <Words>487</Words>
  <Application>Microsoft Office PowerPoint</Application>
  <PresentationFormat>Widescreen</PresentationFormat>
  <Paragraphs>77</Paragraphs>
  <Slides>13</Slides>
  <Notes>0</Notes>
  <HiddenSlides>0</HiddenSlides>
  <MMClips>1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Celestiale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2025-09-29T15:40:16Z</dcterms:created>
  <dcterms:modified xsi:type="dcterms:W3CDTF">2025-10-07T14:46:29Z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