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75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8" r:id="rId14"/>
    <p:sldId id="259" r:id="rId15"/>
    <p:sldId id="260" r:id="rId16"/>
    <p:sldId id="261" r:id="rId17"/>
    <p:sldId id="274" r:id="rId18"/>
    <p:sldId id="262" r:id="rId19"/>
    <p:sldId id="263" r:id="rId20"/>
    <p:sldId id="264" r:id="rId21"/>
    <p:sldId id="279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Generative </a:t>
            </a:r>
            <a:r>
              <a:rPr lang="de-CH" dirty="0" err="1">
                <a:solidFill>
                  <a:schemeClr val="tx1"/>
                </a:solidFill>
              </a:rPr>
              <a:t>Adversarial</a:t>
            </a:r>
            <a:r>
              <a:rPr lang="de-CH" dirty="0">
                <a:solidFill>
                  <a:schemeClr val="tx1"/>
                </a:solidFill>
              </a:rPr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5699-1E6C-4654-B85E-903AB0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343FE-2A4C-4F2D-A130-09D9913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71916A-4327-418A-BF23-BAB629D4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6368" y="-13256605"/>
            <a:ext cx="19805671" cy="19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F61E-5705-45F5-8805-F012C29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06AA-3A16-4B8A-9A76-8F68F55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8A0B8FA-7A9F-48C1-A418-20B9DB97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48230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34A-7246-48AE-8BC8-03FA789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B292-CEA0-4D81-8F0F-EBA00F7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Diskriminator macht alles richtig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9A785A-416B-4649-8801-8C3B41DBB602}"/>
              </a:ext>
            </a:extLst>
          </p:cNvPr>
          <p:cNvSpPr txBox="1">
            <a:spLocks/>
          </p:cNvSpPr>
          <p:nvPr/>
        </p:nvSpPr>
        <p:spPr>
          <a:xfrm>
            <a:off x="684212" y="1724488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D(x) = 1 wenn x ~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D(x) = 0 wenn x ~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4C3D32-2729-4D7F-B3D6-4DC3D3C7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206082"/>
            <a:ext cx="6362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34A-7246-48AE-8BC8-03FA789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B292-CEA0-4D81-8F0F-EBA00F7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Diskriminator kann nicht unterscheiden -&gt; globales Optimum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9A785A-416B-4649-8801-8C3B41DBB602}"/>
              </a:ext>
            </a:extLst>
          </p:cNvPr>
          <p:cNvSpPr txBox="1">
            <a:spLocks/>
          </p:cNvSpPr>
          <p:nvPr/>
        </p:nvSpPr>
        <p:spPr>
          <a:xfrm>
            <a:off x="684212" y="1724488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D(x) = 0.5 wenn x ~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D(x) = 0.5 wenn x ~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47F956-53C1-48C2-B9C1-6BB859B5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027296"/>
            <a:ext cx="6362700" cy="1009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1C5BD43-C72C-4496-BC3C-86CBE98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18" y="4392471"/>
            <a:ext cx="1456555" cy="6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9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15" y="15825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Beschreibt den Unterschied zwischen erwarteten und effektiven Werten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4F1CDE-7EDF-4035-A248-C30213B11597}"/>
              </a:ext>
            </a:extLst>
          </p:cNvPr>
          <p:cNvSpPr/>
          <p:nvPr/>
        </p:nvSpPr>
        <p:spPr>
          <a:xfrm>
            <a:off x="5688674" y="410991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9590150-DE6C-431E-BFE6-7A55DB0F89AC}"/>
              </a:ext>
            </a:extLst>
          </p:cNvPr>
          <p:cNvSpPr/>
          <p:nvPr/>
        </p:nvSpPr>
        <p:spPr>
          <a:xfrm>
            <a:off x="5688674" y="3060448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4B2EBE-2FCB-4E3A-8D7F-C73A43A90FC4}"/>
              </a:ext>
            </a:extLst>
          </p:cNvPr>
          <p:cNvSpPr/>
          <p:nvPr/>
        </p:nvSpPr>
        <p:spPr>
          <a:xfrm>
            <a:off x="5694177" y="2086619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Birne - Bösch Boden Spies">
            <a:extLst>
              <a:ext uri="{FF2B5EF4-FFF2-40B4-BE49-F238E27FC236}">
                <a16:creationId xmlns:a16="http://schemas.microsoft.com/office/drawing/2014/main" id="{72536049-FD65-4901-9893-251709A1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39" y="2324948"/>
            <a:ext cx="2276937" cy="227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8A5D0BE-74CD-4430-94E8-17405BAF4578}"/>
              </a:ext>
            </a:extLst>
          </p:cNvPr>
          <p:cNvSpPr/>
          <p:nvPr/>
        </p:nvSpPr>
        <p:spPr>
          <a:xfrm>
            <a:off x="4720275" y="3342613"/>
            <a:ext cx="701337" cy="37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3E756E-6673-4C54-8297-9AAF19599441}"/>
              </a:ext>
            </a:extLst>
          </p:cNvPr>
          <p:cNvSpPr/>
          <p:nvPr/>
        </p:nvSpPr>
        <p:spPr>
          <a:xfrm>
            <a:off x="7802243" y="413621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806D599-9209-4EAE-86FE-129E9A5AC61A}"/>
              </a:ext>
            </a:extLst>
          </p:cNvPr>
          <p:cNvSpPr/>
          <p:nvPr/>
        </p:nvSpPr>
        <p:spPr>
          <a:xfrm>
            <a:off x="7771086" y="3071647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0.7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2415A9-115F-4376-9CCD-BC528FC0EDB2}"/>
              </a:ext>
            </a:extLst>
          </p:cNvPr>
          <p:cNvSpPr/>
          <p:nvPr/>
        </p:nvSpPr>
        <p:spPr>
          <a:xfrm>
            <a:off x="7753797" y="208872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0.2</a:t>
            </a:r>
            <a:endParaRPr lang="de-CH" sz="600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6690A5-0742-4410-8B95-94B199974E22}"/>
              </a:ext>
            </a:extLst>
          </p:cNvPr>
          <p:cNvCxnSpPr/>
          <p:nvPr/>
        </p:nvCxnSpPr>
        <p:spPr>
          <a:xfrm>
            <a:off x="6537432" y="2767814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6625213-9660-44E1-AA79-6608C2C9747E}"/>
              </a:ext>
            </a:extLst>
          </p:cNvPr>
          <p:cNvCxnSpPr>
            <a:cxnSpLocks/>
          </p:cNvCxnSpPr>
          <p:nvPr/>
        </p:nvCxnSpPr>
        <p:spPr>
          <a:xfrm>
            <a:off x="6570237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1C3FC3-9142-47C6-B791-F2488F448B66}"/>
              </a:ext>
            </a:extLst>
          </p:cNvPr>
          <p:cNvCxnSpPr>
            <a:cxnSpLocks/>
          </p:cNvCxnSpPr>
          <p:nvPr/>
        </p:nvCxnSpPr>
        <p:spPr>
          <a:xfrm rot="5400000">
            <a:off x="6603042" y="4061486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38F1DC8-B0E2-45F5-AD81-F26C334B23B3}"/>
              </a:ext>
            </a:extLst>
          </p:cNvPr>
          <p:cNvCxnSpPr>
            <a:cxnSpLocks/>
          </p:cNvCxnSpPr>
          <p:nvPr/>
        </p:nvCxnSpPr>
        <p:spPr>
          <a:xfrm rot="5400000">
            <a:off x="7446139" y="2783969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36824-6F52-476E-B716-3B31201690D1}"/>
              </a:ext>
            </a:extLst>
          </p:cNvPr>
          <p:cNvCxnSpPr/>
          <p:nvPr/>
        </p:nvCxnSpPr>
        <p:spPr>
          <a:xfrm>
            <a:off x="7479227" y="4067658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7E45B3-327A-4D0D-B918-D02C3522FB73}"/>
              </a:ext>
            </a:extLst>
          </p:cNvPr>
          <p:cNvCxnSpPr>
            <a:cxnSpLocks/>
          </p:cNvCxnSpPr>
          <p:nvPr/>
        </p:nvCxnSpPr>
        <p:spPr>
          <a:xfrm>
            <a:off x="7470828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F41235D-1576-48B5-8BC4-BA0D96C10D98}"/>
              </a:ext>
            </a:extLst>
          </p:cNvPr>
          <p:cNvSpPr txBox="1"/>
          <p:nvPr/>
        </p:nvSpPr>
        <p:spPr>
          <a:xfrm>
            <a:off x="6878340" y="3262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DD4E2D1-AA12-4C1B-B728-F2F636BD953B}"/>
              </a:ext>
            </a:extLst>
          </p:cNvPr>
          <p:cNvSpPr txBox="1"/>
          <p:nvPr/>
        </p:nvSpPr>
        <p:spPr>
          <a:xfrm>
            <a:off x="8610873" y="228944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Apfel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051AF9B-E93C-408B-98A8-2526911AF35D}"/>
              </a:ext>
            </a:extLst>
          </p:cNvPr>
          <p:cNvSpPr txBox="1"/>
          <p:nvPr/>
        </p:nvSpPr>
        <p:spPr>
          <a:xfrm>
            <a:off x="8610873" y="32387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Birne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5494D1-94B3-4B78-A3DE-201611A22F99}"/>
              </a:ext>
            </a:extLst>
          </p:cNvPr>
          <p:cNvSpPr txBox="1"/>
          <p:nvPr/>
        </p:nvSpPr>
        <p:spPr>
          <a:xfrm>
            <a:off x="8639727" y="433903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Zitrone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A7BB20-D7D7-48CD-BFE9-0768E645D3D7}"/>
              </a:ext>
            </a:extLst>
          </p:cNvPr>
          <p:cNvSpPr/>
          <p:nvPr/>
        </p:nvSpPr>
        <p:spPr>
          <a:xfrm>
            <a:off x="9907985" y="2058550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58EBF78-E15C-40FC-AEAF-6C2849ABCC75}"/>
              </a:ext>
            </a:extLst>
          </p:cNvPr>
          <p:cNvSpPr/>
          <p:nvPr/>
        </p:nvSpPr>
        <p:spPr>
          <a:xfrm>
            <a:off x="9908853" y="3142752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1</a:t>
            </a:r>
            <a:endParaRPr lang="de-CH" sz="60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7F2BB7-E87C-4BA3-AC38-C059A81F4A91}"/>
              </a:ext>
            </a:extLst>
          </p:cNvPr>
          <p:cNvSpPr/>
          <p:nvPr/>
        </p:nvSpPr>
        <p:spPr>
          <a:xfrm>
            <a:off x="9908853" y="421439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  <p:graphicFrame>
        <p:nvGraphicFramePr>
          <p:cNvPr id="5" name="Tabelle 8">
            <a:extLst>
              <a:ext uri="{FF2B5EF4-FFF2-40B4-BE49-F238E27FC236}">
                <a16:creationId xmlns:a16="http://schemas.microsoft.com/office/drawing/2014/main" id="{91D3BB86-A04F-4881-8A8E-C725EA93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62979"/>
              </p:ext>
            </p:extLst>
          </p:nvPr>
        </p:nvGraphicFramePr>
        <p:xfrm>
          <a:off x="2645013" y="2324948"/>
          <a:ext cx="2006024" cy="2185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506">
                  <a:extLst>
                    <a:ext uri="{9D8B030D-6E8A-4147-A177-3AD203B41FA5}">
                      <a16:colId xmlns:a16="http://schemas.microsoft.com/office/drawing/2014/main" val="3257740347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2360648192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1768681455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4045597145"/>
                    </a:ext>
                  </a:extLst>
                </a:gridCol>
              </a:tblGrid>
              <a:tr h="437158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5359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32492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27638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20363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9424"/>
                  </a:ext>
                </a:extLst>
              </a:tr>
            </a:tbl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0CC7EA9-A21A-451F-B8E7-78378437B957}"/>
              </a:ext>
            </a:extLst>
          </p:cNvPr>
          <p:cNvCxnSpPr/>
          <p:nvPr/>
        </p:nvCxnSpPr>
        <p:spPr>
          <a:xfrm flipV="1">
            <a:off x="2974019" y="2446044"/>
            <a:ext cx="3118970" cy="11072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CE3F604-B586-4AC9-BECE-73B0F309F30E}"/>
              </a:ext>
            </a:extLst>
          </p:cNvPr>
          <p:cNvCxnSpPr>
            <a:cxnSpLocks/>
          </p:cNvCxnSpPr>
          <p:nvPr/>
        </p:nvCxnSpPr>
        <p:spPr>
          <a:xfrm>
            <a:off x="3358554" y="2628807"/>
            <a:ext cx="2793490" cy="81851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3D93CF3-5832-4138-96FB-A24E95D0A804}"/>
              </a:ext>
            </a:extLst>
          </p:cNvPr>
          <p:cNvSpPr txBox="1"/>
          <p:nvPr/>
        </p:nvSpPr>
        <p:spPr>
          <a:xfrm>
            <a:off x="5894820" y="3709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7BB8931-7313-45F3-AE09-727F76532B59}"/>
              </a:ext>
            </a:extLst>
          </p:cNvPr>
          <p:cNvCxnSpPr>
            <a:cxnSpLocks/>
          </p:cNvCxnSpPr>
          <p:nvPr/>
        </p:nvCxnSpPr>
        <p:spPr>
          <a:xfrm>
            <a:off x="4356284" y="4290752"/>
            <a:ext cx="1609431" cy="21593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Gibt den Informationsgehalt an</a:t>
            </a:r>
          </a:p>
          <a:p>
            <a:r>
              <a:rPr lang="de-CH" dirty="0">
                <a:solidFill>
                  <a:schemeClr val="tx1"/>
                </a:solidFill>
              </a:rPr>
              <a:t>Sollte 0 ergeben, wenn die Wahrscheinlichkeiten «schlecht»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78" y="1201794"/>
            <a:ext cx="5034455" cy="10150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FD331D-3CA4-4C51-94CD-9EBBB2A0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699522"/>
            <a:ext cx="10150136" cy="945246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9E4FA08-DE90-46FD-9B76-E821220D8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95200"/>
              </p:ext>
            </p:extLst>
          </p:nvPr>
        </p:nvGraphicFramePr>
        <p:xfrm>
          <a:off x="2555782" y="2864710"/>
          <a:ext cx="812799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4543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Beschreibt den Informationsunterschied zwischen zwei </a:t>
            </a:r>
            <a:r>
              <a:rPr lang="de-CH" dirty="0" err="1">
                <a:solidFill>
                  <a:schemeClr val="tx1"/>
                </a:solidFill>
              </a:rPr>
              <a:t>W’keitsverteilungen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48" y="2230120"/>
            <a:ext cx="4099935" cy="838623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E41AC0C-058C-4B12-BC3D-1DA135791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76071"/>
              </p:ext>
            </p:extLst>
          </p:nvPr>
        </p:nvGraphicFramePr>
        <p:xfrm>
          <a:off x="1588116" y="3332056"/>
          <a:ext cx="8128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08489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200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W’keitsvert</a:t>
                      </a:r>
                      <a:r>
                        <a:rPr lang="de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- 1 * log(0.7)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0.5145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8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305-3088-49C7-988F-14F8482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Kreuzentropie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9113B-9E6C-48FF-8BBD-7240D95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P ist binär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3DCEA1-6D63-4D80-987E-546E3D81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6" y="3119714"/>
            <a:ext cx="8669969" cy="8496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3C1B0D-4B8B-4546-BE35-109EA51B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09" y="581901"/>
            <a:ext cx="4479525" cy="9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11143618" cy="965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2118255"/>
            <a:ext cx="11149152" cy="12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</a:t>
            </a:r>
            <a:r>
              <a:rPr lang="de-CH" dirty="0" err="1"/>
              <a:t>FormeL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P(x) = {1, …, 1}</a:t>
            </a:r>
          </a:p>
          <a:p>
            <a:r>
              <a:rPr lang="de-CH" dirty="0">
                <a:solidFill>
                  <a:schemeClr val="tx1"/>
                </a:solidFill>
              </a:rPr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75" y="673101"/>
            <a:ext cx="6965997" cy="75655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P(x) = {0, …, 0}</a:t>
            </a:r>
          </a:p>
          <a:p>
            <a:r>
              <a:rPr lang="de-CH" dirty="0">
                <a:solidFill>
                  <a:schemeClr val="tx1"/>
                </a:solidFill>
              </a:rPr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Ziel</a:t>
            </a:r>
          </a:p>
          <a:p>
            <a:r>
              <a:rPr lang="de-CH" dirty="0">
                <a:solidFill>
                  <a:schemeClr val="tx1"/>
                </a:solidFill>
              </a:rPr>
              <a:t>GAN</a:t>
            </a:r>
          </a:p>
          <a:p>
            <a:r>
              <a:rPr lang="de-CH" dirty="0">
                <a:solidFill>
                  <a:schemeClr val="tx1"/>
                </a:solidFill>
              </a:rPr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C0BAC6-F269-46D6-985D-59DAC363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56" y="5040469"/>
            <a:ext cx="2276475" cy="5619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6317B30-BF35-4955-B03E-73A9CEB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1" y="656907"/>
            <a:ext cx="6429375" cy="8096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4D6BA7-050E-4E94-9335-C764F2E4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18" y="3963801"/>
            <a:ext cx="5924550" cy="800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D85A459-DF9E-4404-8A0D-4A64C2C48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507" y="1791069"/>
            <a:ext cx="2466975" cy="790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77ED1E-7E07-40DD-9339-7EA2BB9E1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07" y="2681015"/>
            <a:ext cx="2443158" cy="9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2A43F-A960-430F-98E5-F9A3093F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 beachten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2C54F-9974-485A-AC10-D760334A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Simultanes Lernen notwendig</a:t>
            </a:r>
          </a:p>
          <a:p>
            <a:r>
              <a:rPr lang="de-CH" dirty="0">
                <a:solidFill>
                  <a:schemeClr val="tx1"/>
                </a:solidFill>
              </a:rPr>
              <a:t>D sollte mehrfach vor G trainiert werden, um Optimum für gegebenes G zu erreichen -&gt; Konvergenz von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r>
              <a:rPr lang="de-CH" dirty="0">
                <a:solidFill>
                  <a:schemeClr val="tx1"/>
                </a:solidFill>
              </a:rPr>
              <a:t> zu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 und G müssen ungefähr gleich stark sein</a:t>
            </a:r>
          </a:p>
        </p:txBody>
      </p:sp>
    </p:spTree>
    <p:extLst>
      <p:ext uri="{BB962C8B-B14F-4D97-AF65-F5344CB8AC3E}">
        <p14:creationId xmlns:p14="http://schemas.microsoft.com/office/powerpoint/2010/main" val="268152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Gute Möglichkeit für </a:t>
            </a:r>
            <a:r>
              <a:rPr lang="de-CH" dirty="0" err="1">
                <a:solidFill>
                  <a:schemeClr val="tx1"/>
                </a:solidFill>
              </a:rPr>
              <a:t>Datenaugmentierung</a:t>
            </a:r>
            <a:r>
              <a:rPr lang="de-CH" dirty="0">
                <a:solidFill>
                  <a:schemeClr val="tx1"/>
                </a:solidFill>
              </a:rPr>
              <a:t>, Bildbearbeitungen usw.</a:t>
            </a:r>
          </a:p>
          <a:p>
            <a:r>
              <a:rPr lang="de-CH" dirty="0">
                <a:solidFill>
                  <a:schemeClr val="tx1"/>
                </a:solidFill>
              </a:rPr>
              <a:t>Wohl eher weniger geeignet als «Künstler»</a:t>
            </a: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99923-166A-458F-869C-A9144D8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78394-6B48-4BFE-B0B2-32CD8CC2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Generiere Bilder anhand von Vorlagen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7DDC0-FEA6-4D13-8C8E-0FB9FACD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1" y="763479"/>
            <a:ext cx="4070491" cy="40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EF2B5-F2B0-46CA-BE12-D2C53C9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EAB6-8382-470E-A3A7-B0A632E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Generator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Diskriminator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EBF0A5-B8DD-4983-8CB4-C64BEC9A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3" y="685800"/>
            <a:ext cx="1631698" cy="16086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EF8EB51-7BFE-4FFB-84D0-BBE66CE78129}"/>
              </a:ext>
            </a:extLst>
          </p:cNvPr>
          <p:cNvSpPr/>
          <p:nvPr/>
        </p:nvSpPr>
        <p:spPr>
          <a:xfrm>
            <a:off x="5227783" y="1306319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7E3230-C807-4791-B192-48B4D473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130" y="685235"/>
            <a:ext cx="1609200" cy="160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4E0A49-EF1E-4EA4-A4D2-AFB3DB66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37" y="2778038"/>
            <a:ext cx="1609200" cy="16092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E11CFBA-AA50-4379-802A-839ACB7EBF89}"/>
              </a:ext>
            </a:extLst>
          </p:cNvPr>
          <p:cNvSpPr/>
          <p:nvPr/>
        </p:nvSpPr>
        <p:spPr>
          <a:xfrm>
            <a:off x="5175873" y="3184864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/>
              <p:nvPr/>
            </p:nvSpPr>
            <p:spPr>
              <a:xfrm>
                <a:off x="8324039" y="3308796"/>
                <a:ext cx="7325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CH" sz="36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9" y="3308796"/>
                <a:ext cx="7325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AB17-4BDC-47FD-B8E4-1C4CFBA3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 - Datenräume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C6DAB-CB14-486C-80D5-9096B99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Rauschsamples</a:t>
            </a:r>
          </a:p>
          <a:p>
            <a:r>
              <a:rPr lang="de-CH" dirty="0">
                <a:solidFill>
                  <a:schemeClr val="tx1"/>
                </a:solidFill>
              </a:rPr>
              <a:t>Generierte Samples</a:t>
            </a:r>
          </a:p>
          <a:p>
            <a:r>
              <a:rPr lang="de-CH" dirty="0">
                <a:solidFill>
                  <a:schemeClr val="tx1"/>
                </a:solidFill>
              </a:rPr>
              <a:t>Originale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/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/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/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0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AEEBB-D6BC-4B81-8FCE-A48554E9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FDD6-BC7B-4233-9C7B-77BCBDB3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291F7B-92EA-490B-8D16-70BF6E7B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5" y="127602"/>
            <a:ext cx="6774859" cy="6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E37AE-A5DF-41ED-B15A-54ADF36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A1B98-F28B-40FE-B74A-F47F6ABA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E57AD0-40CA-43E6-A3DA-935A91A2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45" y="-2413263"/>
            <a:ext cx="9332509" cy="9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B82-7328-4C02-BF01-01B8AD5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1896-A149-4292-882A-D94A2E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F0CA90-9D45-4F56-9D7A-C4C85C8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2545" y="-7308472"/>
            <a:ext cx="14260056" cy="141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FD4F-E389-444E-B87C-7834E15D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0A232-1AF9-4DAE-9272-443268BE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90452-92FE-427D-9E69-4B4A922F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4024" y="-10065244"/>
            <a:ext cx="17035039" cy="16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931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286</Words>
  <Application>Microsoft Office PowerPoint</Application>
  <PresentationFormat>Breitbild</PresentationFormat>
  <Paragraphs>90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Cambria Math</vt:lpstr>
      <vt:lpstr>Century Gothic</vt:lpstr>
      <vt:lpstr>Wingdings 3</vt:lpstr>
      <vt:lpstr>Segment</vt:lpstr>
      <vt:lpstr>GAN</vt:lpstr>
      <vt:lpstr>Inhalt</vt:lpstr>
      <vt:lpstr>Ziel</vt:lpstr>
      <vt:lpstr>GAN</vt:lpstr>
      <vt:lpstr>Gan - Datenräume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GAN</vt:lpstr>
      <vt:lpstr>Fall 1</vt:lpstr>
      <vt:lpstr>Fall 2</vt:lpstr>
      <vt:lpstr>Loss-Function</vt:lpstr>
      <vt:lpstr>Entropie</vt:lpstr>
      <vt:lpstr>Kreuzentropie</vt:lpstr>
      <vt:lpstr>Binäre Kreuzentropie</vt:lpstr>
      <vt:lpstr>GAN-Formel</vt:lpstr>
      <vt:lpstr>GAN-FormeL</vt:lpstr>
      <vt:lpstr>Beziehung</vt:lpstr>
      <vt:lpstr>Zu beachten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66</cp:revision>
  <dcterms:created xsi:type="dcterms:W3CDTF">2021-04-21T13:12:51Z</dcterms:created>
  <dcterms:modified xsi:type="dcterms:W3CDTF">2021-05-19T05:39:15Z</dcterms:modified>
</cp:coreProperties>
</file>