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8" r:id="rId14"/>
    <p:sldId id="280" r:id="rId15"/>
    <p:sldId id="259" r:id="rId16"/>
    <p:sldId id="260" r:id="rId17"/>
    <p:sldId id="261" r:id="rId18"/>
    <p:sldId id="274" r:id="rId19"/>
    <p:sldId id="262" r:id="rId20"/>
    <p:sldId id="263" r:id="rId21"/>
    <p:sldId id="264" r:id="rId22"/>
    <p:sldId id="27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Generative </a:t>
            </a:r>
            <a:r>
              <a:rPr lang="de-CH" dirty="0" err="1">
                <a:solidFill>
                  <a:schemeClr val="tx1"/>
                </a:solidFill>
              </a:rPr>
              <a:t>Adversarial</a:t>
            </a:r>
            <a:r>
              <a:rPr lang="de-CH" dirty="0">
                <a:solidFill>
                  <a:schemeClr val="tx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macht alles richtig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1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4C3D32-2729-4D7F-B3D6-4DC3D3C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06082"/>
            <a:ext cx="636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kann nicht unterscheiden -&gt; globales Optimum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7F956-53C1-48C2-B9C1-6BB859B5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027296"/>
            <a:ext cx="6362700" cy="1009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C5BD43-C72C-4496-BC3C-86CBE98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8" y="4392471"/>
            <a:ext cx="1456555" cy="6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F645-5F53-4BBA-8B25-AEAED224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00FC2-B371-48CE-BAA5-8327D0F4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Diskriminator: Maximiere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Generator: Minimiere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62C1B79-729C-446C-9F4A-008E996E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66" y="2081855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5" y="15825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Unterschied zwischen erwarteten und effektiven Werten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4F1CDE-7EDF-4035-A248-C30213B11597}"/>
              </a:ext>
            </a:extLst>
          </p:cNvPr>
          <p:cNvSpPr/>
          <p:nvPr/>
        </p:nvSpPr>
        <p:spPr>
          <a:xfrm>
            <a:off x="5688674" y="410991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590150-DE6C-431E-BFE6-7A55DB0F89AC}"/>
              </a:ext>
            </a:extLst>
          </p:cNvPr>
          <p:cNvSpPr/>
          <p:nvPr/>
        </p:nvSpPr>
        <p:spPr>
          <a:xfrm>
            <a:off x="5688674" y="3060448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4B2EBE-2FCB-4E3A-8D7F-C73A43A90FC4}"/>
              </a:ext>
            </a:extLst>
          </p:cNvPr>
          <p:cNvSpPr/>
          <p:nvPr/>
        </p:nvSpPr>
        <p:spPr>
          <a:xfrm>
            <a:off x="5694177" y="2086619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rne - Bösch Boden Spies">
            <a:extLst>
              <a:ext uri="{FF2B5EF4-FFF2-40B4-BE49-F238E27FC236}">
                <a16:creationId xmlns:a16="http://schemas.microsoft.com/office/drawing/2014/main" id="{72536049-FD65-4901-9893-251709A1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39" y="2324948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A5D0BE-74CD-4430-94E8-17405BAF4578}"/>
              </a:ext>
            </a:extLst>
          </p:cNvPr>
          <p:cNvSpPr/>
          <p:nvPr/>
        </p:nvSpPr>
        <p:spPr>
          <a:xfrm>
            <a:off x="4720275" y="3342613"/>
            <a:ext cx="701337" cy="37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3E756E-6673-4C54-8297-9AAF19599441}"/>
              </a:ext>
            </a:extLst>
          </p:cNvPr>
          <p:cNvSpPr/>
          <p:nvPr/>
        </p:nvSpPr>
        <p:spPr>
          <a:xfrm>
            <a:off x="7802243" y="413621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06D599-9209-4EAE-86FE-129E9A5AC61A}"/>
              </a:ext>
            </a:extLst>
          </p:cNvPr>
          <p:cNvSpPr/>
          <p:nvPr/>
        </p:nvSpPr>
        <p:spPr>
          <a:xfrm>
            <a:off x="7771086" y="3071647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415A9-115F-4376-9CCD-BC528FC0EDB2}"/>
              </a:ext>
            </a:extLst>
          </p:cNvPr>
          <p:cNvSpPr/>
          <p:nvPr/>
        </p:nvSpPr>
        <p:spPr>
          <a:xfrm>
            <a:off x="7753797" y="208872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0.2</a:t>
            </a:r>
            <a:endParaRPr lang="de-CH" sz="6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6690A5-0742-4410-8B95-94B199974E22}"/>
              </a:ext>
            </a:extLst>
          </p:cNvPr>
          <p:cNvCxnSpPr/>
          <p:nvPr/>
        </p:nvCxnSpPr>
        <p:spPr>
          <a:xfrm>
            <a:off x="6537432" y="2767814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6625213-9660-44E1-AA79-6608C2C9747E}"/>
              </a:ext>
            </a:extLst>
          </p:cNvPr>
          <p:cNvCxnSpPr>
            <a:cxnSpLocks/>
          </p:cNvCxnSpPr>
          <p:nvPr/>
        </p:nvCxnSpPr>
        <p:spPr>
          <a:xfrm>
            <a:off x="6570237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1C3FC3-9142-47C6-B791-F2488F448B66}"/>
              </a:ext>
            </a:extLst>
          </p:cNvPr>
          <p:cNvCxnSpPr>
            <a:cxnSpLocks/>
          </p:cNvCxnSpPr>
          <p:nvPr/>
        </p:nvCxnSpPr>
        <p:spPr>
          <a:xfrm rot="5400000">
            <a:off x="6603042" y="4061486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8F1DC8-B0E2-45F5-AD81-F26C334B23B3}"/>
              </a:ext>
            </a:extLst>
          </p:cNvPr>
          <p:cNvCxnSpPr>
            <a:cxnSpLocks/>
          </p:cNvCxnSpPr>
          <p:nvPr/>
        </p:nvCxnSpPr>
        <p:spPr>
          <a:xfrm rot="5400000">
            <a:off x="7446139" y="2783969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36824-6F52-476E-B716-3B31201690D1}"/>
              </a:ext>
            </a:extLst>
          </p:cNvPr>
          <p:cNvCxnSpPr/>
          <p:nvPr/>
        </p:nvCxnSpPr>
        <p:spPr>
          <a:xfrm>
            <a:off x="7479227" y="4067658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7E45B3-327A-4D0D-B918-D02C3522FB73}"/>
              </a:ext>
            </a:extLst>
          </p:cNvPr>
          <p:cNvCxnSpPr>
            <a:cxnSpLocks/>
          </p:cNvCxnSpPr>
          <p:nvPr/>
        </p:nvCxnSpPr>
        <p:spPr>
          <a:xfrm>
            <a:off x="7470828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41235D-1576-48B5-8BC4-BA0D96C10D98}"/>
              </a:ext>
            </a:extLst>
          </p:cNvPr>
          <p:cNvSpPr txBox="1"/>
          <p:nvPr/>
        </p:nvSpPr>
        <p:spPr>
          <a:xfrm>
            <a:off x="6878340" y="3262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D4E2D1-AA12-4C1B-B728-F2F636BD953B}"/>
              </a:ext>
            </a:extLst>
          </p:cNvPr>
          <p:cNvSpPr txBox="1"/>
          <p:nvPr/>
        </p:nvSpPr>
        <p:spPr>
          <a:xfrm>
            <a:off x="8610873" y="22894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Apfel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1AF9B-E93C-408B-98A8-2526911AF35D}"/>
              </a:ext>
            </a:extLst>
          </p:cNvPr>
          <p:cNvSpPr txBox="1"/>
          <p:nvPr/>
        </p:nvSpPr>
        <p:spPr>
          <a:xfrm>
            <a:off x="8610873" y="32387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Birne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5494D1-94B3-4B78-A3DE-201611A22F99}"/>
              </a:ext>
            </a:extLst>
          </p:cNvPr>
          <p:cNvSpPr txBox="1"/>
          <p:nvPr/>
        </p:nvSpPr>
        <p:spPr>
          <a:xfrm>
            <a:off x="8639727" y="43390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Zitrone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A7BB20-D7D7-48CD-BFE9-0768E645D3D7}"/>
              </a:ext>
            </a:extLst>
          </p:cNvPr>
          <p:cNvSpPr/>
          <p:nvPr/>
        </p:nvSpPr>
        <p:spPr>
          <a:xfrm>
            <a:off x="9907985" y="2058550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8EBF78-E15C-40FC-AEAF-6C2849ABCC75}"/>
              </a:ext>
            </a:extLst>
          </p:cNvPr>
          <p:cNvSpPr/>
          <p:nvPr/>
        </p:nvSpPr>
        <p:spPr>
          <a:xfrm>
            <a:off x="9908853" y="3142752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1</a:t>
            </a:r>
            <a:endParaRPr lang="de-CH" sz="60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7F2BB7-E87C-4BA3-AC38-C059A81F4A91}"/>
              </a:ext>
            </a:extLst>
          </p:cNvPr>
          <p:cNvSpPr/>
          <p:nvPr/>
        </p:nvSpPr>
        <p:spPr>
          <a:xfrm>
            <a:off x="9908853" y="421439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91D3BB86-A04F-4881-8A8E-C725EA93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62979"/>
              </p:ext>
            </p:extLst>
          </p:nvPr>
        </p:nvGraphicFramePr>
        <p:xfrm>
          <a:off x="2645013" y="2324948"/>
          <a:ext cx="2006024" cy="218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06">
                  <a:extLst>
                    <a:ext uri="{9D8B030D-6E8A-4147-A177-3AD203B41FA5}">
                      <a16:colId xmlns:a16="http://schemas.microsoft.com/office/drawing/2014/main" val="3257740347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2360648192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1768681455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4045597145"/>
                    </a:ext>
                  </a:extLst>
                </a:gridCol>
              </a:tblGrid>
              <a:tr h="437158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5359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32492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27638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20363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9424"/>
                  </a:ext>
                </a:extLst>
              </a:tr>
            </a:tbl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0CC7EA9-A21A-451F-B8E7-78378437B957}"/>
              </a:ext>
            </a:extLst>
          </p:cNvPr>
          <p:cNvCxnSpPr/>
          <p:nvPr/>
        </p:nvCxnSpPr>
        <p:spPr>
          <a:xfrm flipV="1">
            <a:off x="2974019" y="2446044"/>
            <a:ext cx="3118970" cy="11072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E3F604-B586-4AC9-BECE-73B0F309F30E}"/>
              </a:ext>
            </a:extLst>
          </p:cNvPr>
          <p:cNvCxnSpPr>
            <a:cxnSpLocks/>
          </p:cNvCxnSpPr>
          <p:nvPr/>
        </p:nvCxnSpPr>
        <p:spPr>
          <a:xfrm>
            <a:off x="3358554" y="2628807"/>
            <a:ext cx="2793490" cy="81851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3D93CF3-5832-4138-96FB-A24E95D0A804}"/>
              </a:ext>
            </a:extLst>
          </p:cNvPr>
          <p:cNvSpPr txBox="1"/>
          <p:nvPr/>
        </p:nvSpPr>
        <p:spPr>
          <a:xfrm>
            <a:off x="5894820" y="3709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7BB8931-7313-45F3-AE09-727F76532B59}"/>
              </a:ext>
            </a:extLst>
          </p:cNvPr>
          <p:cNvCxnSpPr>
            <a:cxnSpLocks/>
          </p:cNvCxnSpPr>
          <p:nvPr/>
        </p:nvCxnSpPr>
        <p:spPr>
          <a:xfrm>
            <a:off x="4356284" y="4290752"/>
            <a:ext cx="1609431" cy="21593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Gibt den Informationsgehalt an</a:t>
            </a:r>
          </a:p>
          <a:p>
            <a:r>
              <a:rPr lang="de-CH" dirty="0">
                <a:solidFill>
                  <a:schemeClr val="tx1"/>
                </a:solidFill>
              </a:rPr>
              <a:t>Sollte 0 ergeben, wenn die Wahrscheinlichkeiten «schlecht»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78" y="1201794"/>
            <a:ext cx="5034455" cy="10150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9E4FA08-DE90-46FD-9B76-E821220D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5200"/>
              </p:ext>
            </p:extLst>
          </p:nvPr>
        </p:nvGraphicFramePr>
        <p:xfrm>
          <a:off x="2555782" y="286471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543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Quantifiziere Differenz zwischen zwei </a:t>
            </a:r>
            <a:r>
              <a:rPr lang="de-CH" dirty="0" err="1">
                <a:solidFill>
                  <a:schemeClr val="tx1"/>
                </a:solidFill>
              </a:rPr>
              <a:t>W’keitsverteilungen</a:t>
            </a:r>
            <a:endParaRPr lang="de-CH" dirty="0">
              <a:solidFill>
                <a:schemeClr val="tx1"/>
              </a:solidFill>
            </a:endParaRPr>
          </a:p>
          <a:p>
            <a:endParaRPr lang="de-CH" dirty="0">
              <a:solidFill>
                <a:schemeClr val="tx1"/>
              </a:solidFill>
            </a:endParaRPr>
          </a:p>
          <a:p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48" y="2079199"/>
            <a:ext cx="4099935" cy="838623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41AC0C-058C-4B12-BC3D-1DA13579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6071"/>
              </p:ext>
            </p:extLst>
          </p:nvPr>
        </p:nvGraphicFramePr>
        <p:xfrm>
          <a:off x="1588116" y="3332056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0848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0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W’keitsvert</a:t>
                      </a:r>
                      <a:r>
                        <a:rPr lang="de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- 1 * log(0.7)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 ist binär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6" y="3119714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09" y="581901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  <a:p>
            <a:r>
              <a:rPr lang="de-CH" dirty="0">
                <a:solidFill>
                  <a:schemeClr val="tx1"/>
                </a:solidFill>
              </a:rPr>
              <a:t>GAN</a:t>
            </a:r>
          </a:p>
          <a:p>
            <a:r>
              <a:rPr lang="de-CH" dirty="0">
                <a:solidFill>
                  <a:schemeClr val="tx1"/>
                </a:solidFill>
              </a:rPr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</a:t>
            </a:r>
            <a:r>
              <a:rPr lang="de-CH" dirty="0" err="1"/>
              <a:t>FormeL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P(x) = {1, …, 1}</a:t>
            </a:r>
          </a:p>
          <a:p>
            <a:r>
              <a:rPr lang="de-CH" dirty="0">
                <a:solidFill>
                  <a:schemeClr val="tx1"/>
                </a:solidFill>
              </a:rPr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P(x) = {0, …, 0}</a:t>
            </a:r>
          </a:p>
          <a:p>
            <a:r>
              <a:rPr lang="de-CH" dirty="0">
                <a:solidFill>
                  <a:schemeClr val="tx1"/>
                </a:solidFill>
              </a:rPr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6" y="5040469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18" y="3963801"/>
            <a:ext cx="5924550" cy="80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85A459-DF9E-4404-8A0D-4A64C2C4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07" y="1791069"/>
            <a:ext cx="24669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77ED1E-7E07-40DD-9339-7EA2BB9E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7" y="2681015"/>
            <a:ext cx="2443158" cy="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2A43F-A960-430F-98E5-F9A3093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 beachten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C54F-9974-485A-AC10-D760334A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Simultanes Lernen notwendig</a:t>
            </a:r>
          </a:p>
          <a:p>
            <a:r>
              <a:rPr lang="de-CH" dirty="0">
                <a:solidFill>
                  <a:schemeClr val="tx1"/>
                </a:solidFill>
              </a:rPr>
              <a:t>D sollte mehrfach vor G trainiert werden, um Optimum für gegebenes G zu erreichen -&gt; Konvergenz von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r>
              <a:rPr lang="de-CH" dirty="0">
                <a:solidFill>
                  <a:schemeClr val="tx1"/>
                </a:solidFill>
              </a:rPr>
              <a:t> zu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 und G müssen ungefähr gleich stark sein</a:t>
            </a:r>
          </a:p>
        </p:txBody>
      </p:sp>
    </p:spTree>
    <p:extLst>
      <p:ext uri="{BB962C8B-B14F-4D97-AF65-F5344CB8AC3E}">
        <p14:creationId xmlns:p14="http://schemas.microsoft.com/office/powerpoint/2010/main" val="26815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Gute Möglichkeit für «</a:t>
            </a:r>
            <a:r>
              <a:rPr lang="de-CH" dirty="0" err="1">
                <a:solidFill>
                  <a:schemeClr val="tx1"/>
                </a:solidFill>
              </a:rPr>
              <a:t>Datenaugmentierung</a:t>
            </a:r>
            <a:r>
              <a:rPr lang="de-CH" dirty="0">
                <a:solidFill>
                  <a:schemeClr val="tx1"/>
                </a:solidFill>
              </a:rPr>
              <a:t>», Bildbearbeitungen usw.</a:t>
            </a:r>
          </a:p>
          <a:p>
            <a:r>
              <a:rPr lang="de-CH" dirty="0">
                <a:solidFill>
                  <a:schemeClr val="tx1"/>
                </a:solidFill>
              </a:rPr>
              <a:t>Generator kennt Originale nicht</a:t>
            </a:r>
          </a:p>
          <a:p>
            <a:r>
              <a:rPr lang="de-CH" dirty="0">
                <a:solidFill>
                  <a:schemeClr val="tx1"/>
                </a:solidFill>
              </a:rPr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Generiere Bilder anhand von Vorlagen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Diskriminator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CH" sz="36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</a:t>
            </a:r>
            <a:r>
              <a:rPr lang="de-DE" dirty="0" err="1"/>
              <a:t>DatenMengen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Rauschsamples</a:t>
            </a:r>
          </a:p>
          <a:p>
            <a:r>
              <a:rPr lang="de-CH" dirty="0">
                <a:solidFill>
                  <a:schemeClr val="tx1"/>
                </a:solidFill>
              </a:rPr>
              <a:t>Generierte Samples</a:t>
            </a:r>
          </a:p>
          <a:p>
            <a:r>
              <a:rPr lang="de-CH" dirty="0">
                <a:solidFill>
                  <a:schemeClr val="tx1"/>
                </a:solidFill>
              </a:rPr>
              <a:t>Originale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297</Words>
  <Application>Microsoft Office PowerPoint</Application>
  <PresentationFormat>Breitbild</PresentationFormat>
  <Paragraphs>98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Gan - DatenMengen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Fall 1</vt:lpstr>
      <vt:lpstr>Fall 2</vt:lpstr>
      <vt:lpstr>Minimax</vt:lpstr>
      <vt:lpstr>Loss-Function</vt:lpstr>
      <vt:lpstr>Entropie</vt:lpstr>
      <vt:lpstr>Kreuzentropie</vt:lpstr>
      <vt:lpstr>Binäre Kreuzentropie</vt:lpstr>
      <vt:lpstr>GAN-Formel</vt:lpstr>
      <vt:lpstr>GAN-FormeL</vt:lpstr>
      <vt:lpstr>Beziehung</vt:lpstr>
      <vt:lpstr>Zu beachten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75</cp:revision>
  <dcterms:created xsi:type="dcterms:W3CDTF">2021-04-21T13:12:51Z</dcterms:created>
  <dcterms:modified xsi:type="dcterms:W3CDTF">2021-05-21T08:57:45Z</dcterms:modified>
</cp:coreProperties>
</file>