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6" r:id="rId5"/>
    <p:sldId id="275" r:id="rId6"/>
    <p:sldId id="268" r:id="rId7"/>
    <p:sldId id="269" r:id="rId8"/>
    <p:sldId id="270" r:id="rId9"/>
    <p:sldId id="271" r:id="rId10"/>
    <p:sldId id="272" r:id="rId11"/>
    <p:sldId id="273" r:id="rId12"/>
    <p:sldId id="276" r:id="rId13"/>
    <p:sldId id="278" r:id="rId14"/>
    <p:sldId id="277" r:id="rId15"/>
    <p:sldId id="259" r:id="rId16"/>
    <p:sldId id="260" r:id="rId17"/>
    <p:sldId id="261" r:id="rId18"/>
    <p:sldId id="274" r:id="rId19"/>
    <p:sldId id="262" r:id="rId20"/>
    <p:sldId id="263" r:id="rId21"/>
    <p:sldId id="264" r:id="rId22"/>
    <p:sldId id="279" r:id="rId23"/>
    <p:sldId id="26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9EA53-476E-4D15-B156-E580EADDD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GAN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6A6C46-B0FB-4EB0-9477-0F62FB910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Generative </a:t>
            </a:r>
            <a:r>
              <a:rPr lang="de-CH" dirty="0" err="1">
                <a:solidFill>
                  <a:schemeClr val="tx1"/>
                </a:solidFill>
              </a:rPr>
              <a:t>Adversarial</a:t>
            </a:r>
            <a:r>
              <a:rPr lang="de-CH" dirty="0">
                <a:solidFill>
                  <a:schemeClr val="tx1"/>
                </a:solidFill>
              </a:rPr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90523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55699-1E6C-4654-B85E-903AB060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343FE-2A4C-4F2D-A130-09D9913A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71916A-4327-418A-BF23-BAB629D42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16368" y="-13256605"/>
            <a:ext cx="19805671" cy="196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2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7F61E-5705-45F5-8805-F012C295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506AA-3A16-4B8A-9A76-8F68F553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58A0B8FA-7A9F-48C1-A418-20B9DB979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148230"/>
            <a:ext cx="9497954" cy="8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8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4A34A-7246-48AE-8BC8-03FA7891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Fall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09B292-CEA0-4D81-8F0F-EBA00F7D1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Diskriminator macht alles richtig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89A785A-416B-4649-8801-8C3B41DBB602}"/>
              </a:ext>
            </a:extLst>
          </p:cNvPr>
          <p:cNvSpPr txBox="1">
            <a:spLocks/>
          </p:cNvSpPr>
          <p:nvPr/>
        </p:nvSpPr>
        <p:spPr>
          <a:xfrm>
            <a:off x="684212" y="1724488"/>
            <a:ext cx="4482277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1"/>
                </a:solidFill>
              </a:rPr>
              <a:t>D(x) = 1 wenn x ~ </a:t>
            </a:r>
            <a:r>
              <a:rPr lang="de-CH" dirty="0" err="1">
                <a:solidFill>
                  <a:schemeClr val="tx1"/>
                </a:solidFill>
              </a:rPr>
              <a:t>p_data</a:t>
            </a:r>
            <a:endParaRPr lang="de-CH" dirty="0">
              <a:solidFill>
                <a:schemeClr val="tx1"/>
              </a:solidFill>
            </a:endParaRPr>
          </a:p>
          <a:p>
            <a:r>
              <a:rPr lang="de-CH" dirty="0">
                <a:solidFill>
                  <a:schemeClr val="tx1"/>
                </a:solidFill>
              </a:rPr>
              <a:t>D(x) = 0 wenn x ~ </a:t>
            </a:r>
            <a:r>
              <a:rPr lang="de-CH" dirty="0" err="1">
                <a:solidFill>
                  <a:schemeClr val="tx1"/>
                </a:solidFill>
              </a:rPr>
              <a:t>p_g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C4C3D32-2729-4D7F-B3D6-4DC3D3C7C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3206082"/>
            <a:ext cx="63627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2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4A34A-7246-48AE-8BC8-03FA7891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Fall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09B292-CEA0-4D81-8F0F-EBA00F7D1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Diskriminator kann nicht unterscheiden -&gt; globales Minimum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89A785A-416B-4649-8801-8C3B41DBB602}"/>
              </a:ext>
            </a:extLst>
          </p:cNvPr>
          <p:cNvSpPr txBox="1">
            <a:spLocks/>
          </p:cNvSpPr>
          <p:nvPr/>
        </p:nvSpPr>
        <p:spPr>
          <a:xfrm>
            <a:off x="684212" y="1724488"/>
            <a:ext cx="4482277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1"/>
                </a:solidFill>
              </a:rPr>
              <a:t>D(x) = 0.5 wenn x ~ </a:t>
            </a:r>
            <a:r>
              <a:rPr lang="de-CH" dirty="0" err="1">
                <a:solidFill>
                  <a:schemeClr val="tx1"/>
                </a:solidFill>
              </a:rPr>
              <a:t>p_data</a:t>
            </a:r>
            <a:endParaRPr lang="de-CH" dirty="0">
              <a:solidFill>
                <a:schemeClr val="tx1"/>
              </a:solidFill>
            </a:endParaRPr>
          </a:p>
          <a:p>
            <a:r>
              <a:rPr lang="de-CH" dirty="0">
                <a:solidFill>
                  <a:schemeClr val="tx1"/>
                </a:solidFill>
              </a:rPr>
              <a:t>D(x) = 0.5 wenn x ~ </a:t>
            </a:r>
            <a:r>
              <a:rPr lang="de-CH" dirty="0" err="1">
                <a:solidFill>
                  <a:schemeClr val="tx1"/>
                </a:solidFill>
              </a:rPr>
              <a:t>p_g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F47F956-53C1-48C2-B9C1-6BB859B5F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3027296"/>
            <a:ext cx="6362700" cy="10096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1C5BD43-C72C-4496-BC3C-86CBE98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718" y="4392471"/>
            <a:ext cx="1456555" cy="68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9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4A34A-7246-48AE-8BC8-03FA7891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Fall 3 – Kann (Sollte) nicht eintreffen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09B292-CEA0-4D81-8F0F-EBA00F7D1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Diskriminator macht alles falsch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89A785A-416B-4649-8801-8C3B41DBB602}"/>
              </a:ext>
            </a:extLst>
          </p:cNvPr>
          <p:cNvSpPr txBox="1">
            <a:spLocks/>
          </p:cNvSpPr>
          <p:nvPr/>
        </p:nvSpPr>
        <p:spPr>
          <a:xfrm>
            <a:off x="684212" y="1724488"/>
            <a:ext cx="4482277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1"/>
                </a:solidFill>
              </a:rPr>
              <a:t>D(x) = 0.001 wenn x ~ </a:t>
            </a:r>
            <a:r>
              <a:rPr lang="de-CH" dirty="0" err="1">
                <a:solidFill>
                  <a:schemeClr val="tx1"/>
                </a:solidFill>
              </a:rPr>
              <a:t>p_data</a:t>
            </a:r>
            <a:endParaRPr lang="de-CH" dirty="0">
              <a:solidFill>
                <a:schemeClr val="tx1"/>
              </a:solidFill>
            </a:endParaRPr>
          </a:p>
          <a:p>
            <a:r>
              <a:rPr lang="de-CH" dirty="0">
                <a:solidFill>
                  <a:schemeClr val="tx1"/>
                </a:solidFill>
              </a:rPr>
              <a:t>D(x) = 0.999 wenn x ~ </a:t>
            </a:r>
            <a:r>
              <a:rPr lang="de-CH" dirty="0" err="1">
                <a:solidFill>
                  <a:schemeClr val="tx1"/>
                </a:solidFill>
              </a:rPr>
              <a:t>p_g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2D6EB21-51C8-4CD1-B484-9338492CE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3429000"/>
            <a:ext cx="71818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24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C4001-5270-4245-BE57-2BD6540E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Loss-</a:t>
            </a:r>
            <a:r>
              <a:rPr lang="de-CH" dirty="0" err="1"/>
              <a:t>Function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C0B1C-0F5D-49F5-B8C1-58F4356E3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715" y="158259"/>
            <a:ext cx="8534400" cy="3615267"/>
          </a:xfrm>
        </p:spPr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Beschreibt den Unterschied zwischen erwarteten und effektiven Werten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F4F1CDE-7EDF-4035-A248-C30213B11597}"/>
              </a:ext>
            </a:extLst>
          </p:cNvPr>
          <p:cNvSpPr/>
          <p:nvPr/>
        </p:nvSpPr>
        <p:spPr>
          <a:xfrm>
            <a:off x="5688674" y="4109914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9590150-DE6C-431E-BFE6-7A55DB0F89AC}"/>
              </a:ext>
            </a:extLst>
          </p:cNvPr>
          <p:cNvSpPr/>
          <p:nvPr/>
        </p:nvSpPr>
        <p:spPr>
          <a:xfrm>
            <a:off x="5688674" y="3060448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34B2EBE-2FCB-4E3A-8D7F-C73A43A90FC4}"/>
              </a:ext>
            </a:extLst>
          </p:cNvPr>
          <p:cNvSpPr/>
          <p:nvPr/>
        </p:nvSpPr>
        <p:spPr>
          <a:xfrm>
            <a:off x="5694177" y="2086619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 descr="Birne - Bösch Boden Spies">
            <a:extLst>
              <a:ext uri="{FF2B5EF4-FFF2-40B4-BE49-F238E27FC236}">
                <a16:creationId xmlns:a16="http://schemas.microsoft.com/office/drawing/2014/main" id="{72536049-FD65-4901-9893-251709A18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839" y="2324948"/>
            <a:ext cx="2276937" cy="227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78A5D0BE-74CD-4430-94E8-17405BAF4578}"/>
              </a:ext>
            </a:extLst>
          </p:cNvPr>
          <p:cNvSpPr/>
          <p:nvPr/>
        </p:nvSpPr>
        <p:spPr>
          <a:xfrm>
            <a:off x="4720275" y="3342613"/>
            <a:ext cx="701337" cy="375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A3E756E-6673-4C54-8297-9AAF19599441}"/>
              </a:ext>
            </a:extLst>
          </p:cNvPr>
          <p:cNvSpPr/>
          <p:nvPr/>
        </p:nvSpPr>
        <p:spPr>
          <a:xfrm>
            <a:off x="7802243" y="4136211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806D599-9209-4EAE-86FE-129E9A5AC61A}"/>
              </a:ext>
            </a:extLst>
          </p:cNvPr>
          <p:cNvSpPr/>
          <p:nvPr/>
        </p:nvSpPr>
        <p:spPr>
          <a:xfrm>
            <a:off x="7771086" y="3071647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0.7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62415A9-115F-4376-9CCD-BC528FC0EDB2}"/>
              </a:ext>
            </a:extLst>
          </p:cNvPr>
          <p:cNvSpPr/>
          <p:nvPr/>
        </p:nvSpPr>
        <p:spPr>
          <a:xfrm>
            <a:off x="7753797" y="2088724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0.2</a:t>
            </a:r>
            <a:endParaRPr lang="de-CH" sz="6000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A6690A5-0742-4410-8B95-94B199974E22}"/>
              </a:ext>
            </a:extLst>
          </p:cNvPr>
          <p:cNvCxnSpPr/>
          <p:nvPr/>
        </p:nvCxnSpPr>
        <p:spPr>
          <a:xfrm>
            <a:off x="6537432" y="2767814"/>
            <a:ext cx="182964" cy="195309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6625213-9660-44E1-AA79-6608C2C9747E}"/>
              </a:ext>
            </a:extLst>
          </p:cNvPr>
          <p:cNvCxnSpPr>
            <a:cxnSpLocks/>
          </p:cNvCxnSpPr>
          <p:nvPr/>
        </p:nvCxnSpPr>
        <p:spPr>
          <a:xfrm>
            <a:off x="6570237" y="3459141"/>
            <a:ext cx="174148" cy="4275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21C3FC3-9142-47C6-B791-F2488F448B66}"/>
              </a:ext>
            </a:extLst>
          </p:cNvPr>
          <p:cNvCxnSpPr>
            <a:cxnSpLocks/>
          </p:cNvCxnSpPr>
          <p:nvPr/>
        </p:nvCxnSpPr>
        <p:spPr>
          <a:xfrm rot="5400000">
            <a:off x="6603042" y="4061486"/>
            <a:ext cx="182964" cy="195309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38F1DC8-B0E2-45F5-AD81-F26C334B23B3}"/>
              </a:ext>
            </a:extLst>
          </p:cNvPr>
          <p:cNvCxnSpPr>
            <a:cxnSpLocks/>
          </p:cNvCxnSpPr>
          <p:nvPr/>
        </p:nvCxnSpPr>
        <p:spPr>
          <a:xfrm rot="5400000">
            <a:off x="7446139" y="2783969"/>
            <a:ext cx="182964" cy="195309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236824-6F52-476E-B716-3B31201690D1}"/>
              </a:ext>
            </a:extLst>
          </p:cNvPr>
          <p:cNvCxnSpPr/>
          <p:nvPr/>
        </p:nvCxnSpPr>
        <p:spPr>
          <a:xfrm>
            <a:off x="7479227" y="4067658"/>
            <a:ext cx="182964" cy="195309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27E45B3-327A-4D0D-B918-D02C3522FB73}"/>
              </a:ext>
            </a:extLst>
          </p:cNvPr>
          <p:cNvCxnSpPr>
            <a:cxnSpLocks/>
          </p:cNvCxnSpPr>
          <p:nvPr/>
        </p:nvCxnSpPr>
        <p:spPr>
          <a:xfrm>
            <a:off x="7470828" y="3459141"/>
            <a:ext cx="174148" cy="4275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F41235D-1576-48B5-8BC4-BA0D96C10D98}"/>
              </a:ext>
            </a:extLst>
          </p:cNvPr>
          <p:cNvSpPr txBox="1"/>
          <p:nvPr/>
        </p:nvSpPr>
        <p:spPr>
          <a:xfrm>
            <a:off x="6878340" y="3262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…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DD4E2D1-AA12-4C1B-B728-F2F636BD953B}"/>
              </a:ext>
            </a:extLst>
          </p:cNvPr>
          <p:cNvSpPr txBox="1"/>
          <p:nvPr/>
        </p:nvSpPr>
        <p:spPr>
          <a:xfrm>
            <a:off x="8610873" y="228944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Apfel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051AF9B-E93C-408B-98A8-2526911AF35D}"/>
              </a:ext>
            </a:extLst>
          </p:cNvPr>
          <p:cNvSpPr txBox="1"/>
          <p:nvPr/>
        </p:nvSpPr>
        <p:spPr>
          <a:xfrm>
            <a:off x="8610873" y="323872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Birne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95494D1-94B3-4B78-A3DE-201611A22F99}"/>
              </a:ext>
            </a:extLst>
          </p:cNvPr>
          <p:cNvSpPr txBox="1"/>
          <p:nvPr/>
        </p:nvSpPr>
        <p:spPr>
          <a:xfrm>
            <a:off x="8639727" y="433903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Zitrone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0A7BB20-D7D7-48CD-BFE9-0768E645D3D7}"/>
              </a:ext>
            </a:extLst>
          </p:cNvPr>
          <p:cNvSpPr/>
          <p:nvPr/>
        </p:nvSpPr>
        <p:spPr>
          <a:xfrm>
            <a:off x="9907985" y="2058550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0</a:t>
            </a:r>
            <a:endParaRPr lang="de-CH" sz="6000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58EBF78-E15C-40FC-AEAF-6C2849ABCC75}"/>
              </a:ext>
            </a:extLst>
          </p:cNvPr>
          <p:cNvSpPr/>
          <p:nvPr/>
        </p:nvSpPr>
        <p:spPr>
          <a:xfrm>
            <a:off x="9908853" y="3142752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1</a:t>
            </a:r>
            <a:endParaRPr lang="de-CH" sz="6000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87F2BB7-E87C-4BA3-AC38-C059A81F4A91}"/>
              </a:ext>
            </a:extLst>
          </p:cNvPr>
          <p:cNvSpPr/>
          <p:nvPr/>
        </p:nvSpPr>
        <p:spPr>
          <a:xfrm>
            <a:off x="9908853" y="4214391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0</a:t>
            </a:r>
            <a:endParaRPr lang="de-CH" sz="6000" dirty="0"/>
          </a:p>
        </p:txBody>
      </p:sp>
    </p:spTree>
    <p:extLst>
      <p:ext uri="{BB962C8B-B14F-4D97-AF65-F5344CB8AC3E}">
        <p14:creationId xmlns:p14="http://schemas.microsoft.com/office/powerpoint/2010/main" val="1276548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E6C68-7576-4241-91E9-F348D7EB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Entropie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AB0CB2-D30E-4DA8-A2E4-C7FAE0901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Gibt den Informationsgehalt an</a:t>
            </a:r>
          </a:p>
          <a:p>
            <a:r>
              <a:rPr lang="de-CH" dirty="0">
                <a:solidFill>
                  <a:schemeClr val="tx1"/>
                </a:solidFill>
              </a:rPr>
              <a:t>Sollte 0 ergeben, wenn die Wahrscheinlichkeiten «schlecht» verteilt sind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E815AB4-1E36-4C91-8655-E9651BE44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178" y="1201794"/>
            <a:ext cx="5034455" cy="101501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9FD331D-3CA4-4C51-94CD-9EBBB2A04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699522"/>
            <a:ext cx="10150136" cy="945246"/>
          </a:xfrm>
          <a:prstGeom prst="rect">
            <a:avLst/>
          </a:prstGeom>
        </p:spPr>
      </p:pic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19E4FA08-DE90-46FD-9B76-E821220D8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95200"/>
              </p:ext>
            </p:extLst>
          </p:nvPr>
        </p:nvGraphicFramePr>
        <p:xfrm>
          <a:off x="2555782" y="2864710"/>
          <a:ext cx="8127999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219862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198046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88957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Apfel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Birne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Zitrone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1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266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728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93231-A11A-4BF6-A7E9-F5BFE711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Kreuzentropie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C75305-FAE5-43F7-9E64-C27EC8D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45439"/>
            <a:ext cx="8534400" cy="3615267"/>
          </a:xfrm>
        </p:spPr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Beschreibt den Informationsunterschied zwischen zwei </a:t>
            </a:r>
            <a:r>
              <a:rPr lang="de-CH" dirty="0" err="1">
                <a:solidFill>
                  <a:schemeClr val="tx1"/>
                </a:solidFill>
              </a:rPr>
              <a:t>W’keitsverteilungen</a:t>
            </a:r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F13309-FB92-4417-93B3-52096CFB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48" y="2230120"/>
            <a:ext cx="4099935" cy="838623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E41AC0C-058C-4B12-BC3D-1DA135791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576071"/>
              </p:ext>
            </p:extLst>
          </p:nvPr>
        </p:nvGraphicFramePr>
        <p:xfrm>
          <a:off x="1588116" y="3332056"/>
          <a:ext cx="8128000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108489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19862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198046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889576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2003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W’keitsvert</a:t>
                      </a:r>
                      <a:r>
                        <a:rPr lang="de-CH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Apfel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Birne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Zitrone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1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26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3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- 0 * log(0.2)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- 1 * log(0.7)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- 0 * log(0.1)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0.5145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980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966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98305-3088-49C7-988F-14F8482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Kreuzentropie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99113B-9E6C-48FF-8BBD-7240D9512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P ist binär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3DCEA1-6D63-4D80-987E-546E3D812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86" y="3119714"/>
            <a:ext cx="8669969" cy="84965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53C1B0D-4B8B-4546-BE35-109EA51BC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109" y="581901"/>
            <a:ext cx="4479525" cy="91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30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BF438-E803-4E34-8562-BF77E429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GAN-Formel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0A5761-EA37-47F4-A30A-6D53FF8D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4736E820-958D-4466-B263-3E1DEDE29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89" y="845265"/>
            <a:ext cx="11143618" cy="96578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98ADB12-963E-409A-A8FC-52888195A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89" y="2118255"/>
            <a:ext cx="11149152" cy="12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0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2702C-2E3B-447E-9F7B-A49B8F35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D63E5-396A-4E40-8720-F8D138EDB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Ziel</a:t>
            </a:r>
          </a:p>
          <a:p>
            <a:r>
              <a:rPr lang="de-CH" dirty="0">
                <a:solidFill>
                  <a:schemeClr val="tx1"/>
                </a:solidFill>
              </a:rPr>
              <a:t>GAN</a:t>
            </a:r>
          </a:p>
          <a:p>
            <a:r>
              <a:rPr lang="de-CH" dirty="0">
                <a:solidFill>
                  <a:schemeClr val="tx1"/>
                </a:solidFill>
              </a:rPr>
              <a:t>Fazit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63662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701AB-7362-4E89-97E2-1CBA1948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GAN-</a:t>
            </a:r>
            <a:r>
              <a:rPr lang="de-CH" dirty="0" err="1"/>
              <a:t>FormeL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5BA774-0D83-4ADD-B254-6E769E0D1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482277" cy="3615267"/>
          </a:xfrm>
        </p:spPr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P(x) = {1, …, 1}</a:t>
            </a:r>
          </a:p>
          <a:p>
            <a:r>
              <a:rPr lang="de-CH" dirty="0">
                <a:solidFill>
                  <a:schemeClr val="tx1"/>
                </a:solidFill>
              </a:rPr>
              <a:t>Q(x) = D(x)</a:t>
            </a:r>
          </a:p>
          <a:p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3FE448E-7CAB-40D1-A45F-66400B351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0" r="48437"/>
          <a:stretch/>
        </p:blipFill>
        <p:spPr>
          <a:xfrm>
            <a:off x="518289" y="3017422"/>
            <a:ext cx="3133725" cy="82315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DD72B9C-39C6-4FA6-A01B-0EE4BBE36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575" y="673101"/>
            <a:ext cx="6965997" cy="756553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3F544CD-D8D5-4BAB-A2C3-0138C014A614}"/>
              </a:ext>
            </a:extLst>
          </p:cNvPr>
          <p:cNvSpPr txBox="1">
            <a:spLocks/>
          </p:cNvSpPr>
          <p:nvPr/>
        </p:nvSpPr>
        <p:spPr>
          <a:xfrm>
            <a:off x="7191434" y="673101"/>
            <a:ext cx="4482277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1"/>
                </a:solidFill>
              </a:rPr>
              <a:t>P(x) = {0, …, 0}</a:t>
            </a:r>
          </a:p>
          <a:p>
            <a:r>
              <a:rPr lang="de-CH" dirty="0">
                <a:solidFill>
                  <a:schemeClr val="tx1"/>
                </a:solidFill>
              </a:rPr>
              <a:t>Q(x) = D(G(z))</a:t>
            </a:r>
          </a:p>
          <a:p>
            <a:endParaRPr lang="de-CH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128EC211-1563-435E-958C-EB2DF5364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30" r="-374"/>
          <a:stretch/>
        </p:blipFill>
        <p:spPr>
          <a:xfrm>
            <a:off x="7191434" y="3017422"/>
            <a:ext cx="4316354" cy="8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07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30D02-F385-4314-AD29-FC1E7AD6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Beziehung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9C0BAC6-F269-46D6-985D-59DAC3631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756" y="5040469"/>
            <a:ext cx="2276475" cy="5619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6317B30-BF35-4955-B03E-73A9CEB10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1" y="656907"/>
            <a:ext cx="6429375" cy="8096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54D6BA7-050E-4E94-9335-C764F2E4A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718" y="3963801"/>
            <a:ext cx="5924550" cy="8001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D85A459-DF9E-4404-8A0D-4A64C2C48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507" y="1791069"/>
            <a:ext cx="2466975" cy="7905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277ED1E-7E07-40DD-9339-7EA2BB9E19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507" y="2681015"/>
            <a:ext cx="2443158" cy="91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45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2A43F-A960-430F-98E5-F9A3093F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 beachten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2C54F-9974-485A-AC10-D760334AA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Simultanes Lernen notwendig</a:t>
            </a:r>
          </a:p>
          <a:p>
            <a:r>
              <a:rPr lang="de-CH" dirty="0">
                <a:solidFill>
                  <a:schemeClr val="tx1"/>
                </a:solidFill>
              </a:rPr>
              <a:t>D sollte mehrfach vor G trainiert werden, um Optimum für gegebenes G zu erreichen -&gt; Konvergenz von </a:t>
            </a:r>
            <a:r>
              <a:rPr lang="de-CH" dirty="0" err="1">
                <a:solidFill>
                  <a:schemeClr val="tx1"/>
                </a:solidFill>
              </a:rPr>
              <a:t>p_g</a:t>
            </a:r>
            <a:r>
              <a:rPr lang="de-CH" dirty="0">
                <a:solidFill>
                  <a:schemeClr val="tx1"/>
                </a:solidFill>
              </a:rPr>
              <a:t> zu </a:t>
            </a:r>
            <a:r>
              <a:rPr lang="de-CH" dirty="0" err="1">
                <a:solidFill>
                  <a:schemeClr val="tx1"/>
                </a:solidFill>
              </a:rPr>
              <a:t>p_data</a:t>
            </a:r>
            <a:endParaRPr lang="de-CH" dirty="0">
              <a:solidFill>
                <a:schemeClr val="tx1"/>
              </a:solidFill>
            </a:endParaRPr>
          </a:p>
          <a:p>
            <a:r>
              <a:rPr lang="de-CH" dirty="0">
                <a:solidFill>
                  <a:schemeClr val="tx1"/>
                </a:solidFill>
              </a:rPr>
              <a:t>D und G müssen ungefähr gleich stark sein</a:t>
            </a:r>
          </a:p>
        </p:txBody>
      </p:sp>
    </p:spTree>
    <p:extLst>
      <p:ext uri="{BB962C8B-B14F-4D97-AF65-F5344CB8AC3E}">
        <p14:creationId xmlns:p14="http://schemas.microsoft.com/office/powerpoint/2010/main" val="2681525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87995-9ABA-4794-AF72-45F2C38E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16787-4832-47CA-9264-E5ACE4723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Gute Möglichkeit für </a:t>
            </a:r>
            <a:r>
              <a:rPr lang="de-CH" dirty="0" err="1">
                <a:solidFill>
                  <a:schemeClr val="tx1"/>
                </a:solidFill>
              </a:rPr>
              <a:t>Datenaugmentierung</a:t>
            </a:r>
            <a:r>
              <a:rPr lang="de-CH" dirty="0">
                <a:solidFill>
                  <a:schemeClr val="tx1"/>
                </a:solidFill>
              </a:rPr>
              <a:t>, Bildbearbeitungen usw.</a:t>
            </a:r>
          </a:p>
          <a:p>
            <a:r>
              <a:rPr lang="de-CH" dirty="0">
                <a:solidFill>
                  <a:schemeClr val="tx1"/>
                </a:solidFill>
              </a:rPr>
              <a:t>Wohl eher weniger geeignet als «Künstler»</a:t>
            </a:r>
          </a:p>
        </p:txBody>
      </p:sp>
    </p:spTree>
    <p:extLst>
      <p:ext uri="{BB962C8B-B14F-4D97-AF65-F5344CB8AC3E}">
        <p14:creationId xmlns:p14="http://schemas.microsoft.com/office/powerpoint/2010/main" val="177671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99923-166A-458F-869C-A9144D88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678394-6B48-4BFE-B0B2-32CD8CC2B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Generiere Bilder anhand von Vorlagen</a:t>
            </a:r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27DDC0-FEA6-4D13-8C8E-0FB9FACDF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891" y="763479"/>
            <a:ext cx="4070491" cy="40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EF2B5-F2B0-46CA-BE12-D2C53C9C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AEAB6-8382-470E-A3A7-B0A632E13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Generator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chemeClr val="tx1"/>
                </a:solidFill>
              </a:rPr>
              <a:t>Diskriminator</a:t>
            </a:r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EBF0A5-B8DD-4983-8CB4-C64BEC9A4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43" y="685800"/>
            <a:ext cx="1631698" cy="1608635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8EF8EB51-7BFE-4FFB-84D0-BBE66CE78129}"/>
              </a:ext>
            </a:extLst>
          </p:cNvPr>
          <p:cNvSpPr/>
          <p:nvPr/>
        </p:nvSpPr>
        <p:spPr>
          <a:xfrm>
            <a:off x="5227783" y="1306319"/>
            <a:ext cx="2363789" cy="488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57E3230-C807-4791-B192-48B4D4731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130" y="685235"/>
            <a:ext cx="1609200" cy="16092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4E0A49-EF1E-4EA4-A4D2-AFB3DB66E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337" y="2778038"/>
            <a:ext cx="1609200" cy="1609200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8E11CFBA-AA50-4379-802A-839ACB7EBF89}"/>
              </a:ext>
            </a:extLst>
          </p:cNvPr>
          <p:cNvSpPr/>
          <p:nvPr/>
        </p:nvSpPr>
        <p:spPr>
          <a:xfrm>
            <a:off x="5175873" y="3184864"/>
            <a:ext cx="2363789" cy="488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4B488162-E7B3-47F3-BE80-1ED5BC13974C}"/>
                  </a:ext>
                </a:extLst>
              </p:cNvPr>
              <p:cNvSpPr txBox="1"/>
              <p:nvPr/>
            </p:nvSpPr>
            <p:spPr>
              <a:xfrm>
                <a:off x="8324039" y="3308796"/>
                <a:ext cx="73257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de-CH" sz="36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4B488162-E7B3-47F3-BE80-1ED5BC139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039" y="3308796"/>
                <a:ext cx="73257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69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1AB17-4BDC-47FD-B8E4-1C4CFBA3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 - Datenräume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7C6DAB-CB14-486C-80D5-9096B99A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Rauschsamples</a:t>
            </a:r>
          </a:p>
          <a:p>
            <a:r>
              <a:rPr lang="de-CH" dirty="0">
                <a:solidFill>
                  <a:schemeClr val="tx1"/>
                </a:solidFill>
              </a:rPr>
              <a:t>Generierte Samples</a:t>
            </a:r>
          </a:p>
          <a:p>
            <a:r>
              <a:rPr lang="de-CH" dirty="0">
                <a:solidFill>
                  <a:schemeClr val="tx1"/>
                </a:solidFill>
              </a:rPr>
              <a:t>Originale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B3DD6BA-0231-4570-ADCA-A3F5749DDC6B}"/>
                  </a:ext>
                </a:extLst>
              </p:cNvPr>
              <p:cNvSpPr txBox="1"/>
              <p:nvPr/>
            </p:nvSpPr>
            <p:spPr>
              <a:xfrm>
                <a:off x="5880421" y="1678678"/>
                <a:ext cx="6304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de-CH" sz="28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B3DD6BA-0231-4570-ADCA-A3F5749DD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421" y="1678678"/>
                <a:ext cx="63049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BFC3368-C875-4182-A789-8CC858196BA0}"/>
                  </a:ext>
                </a:extLst>
              </p:cNvPr>
              <p:cNvSpPr txBox="1"/>
              <p:nvPr/>
            </p:nvSpPr>
            <p:spPr>
              <a:xfrm>
                <a:off x="5864230" y="2697560"/>
                <a:ext cx="11050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de-CH" sz="2400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BFC3368-C875-4182-A789-8CC858196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230" y="2697560"/>
                <a:ext cx="110504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CB7CCD6-4DD9-4A8D-B927-611AD4344A55}"/>
                  </a:ext>
                </a:extLst>
              </p:cNvPr>
              <p:cNvSpPr txBox="1"/>
              <p:nvPr/>
            </p:nvSpPr>
            <p:spPr>
              <a:xfrm>
                <a:off x="5864230" y="2201898"/>
                <a:ext cx="662874" cy="5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de-CH" sz="2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CB7CCD6-4DD9-4A8D-B927-611AD4344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230" y="2201898"/>
                <a:ext cx="662874" cy="558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60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AEEBB-D6BC-4B81-8FCE-A48554E9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F4FDD6-BC7B-4233-9C7B-77BCBDB3E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291F7B-92EA-490B-8D16-70BF6E7B8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225" y="127602"/>
            <a:ext cx="6774859" cy="67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6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E37AE-A5DF-41ED-B15A-54ADF36F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A1B98-F28B-40FE-B74A-F47F6ABA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E57AD0-40CA-43E6-A3DA-935A91A2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45" y="-2413263"/>
            <a:ext cx="9332509" cy="927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3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95B82-7328-4C02-BF01-01B8AD5C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C1896-A149-4292-882A-D94A2E5C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9F0CA90-9D45-4F56-9D7A-C4C85C8E3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2545" y="-7308472"/>
            <a:ext cx="14260056" cy="141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7FD4F-E389-444E-B87C-7834E15D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80A232-1AF9-4DAE-9272-443268BE1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190452-92FE-427D-9E69-4B4A922F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4024" y="-10065244"/>
            <a:ext cx="17035039" cy="1692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69311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322</Words>
  <Application>Microsoft Office PowerPoint</Application>
  <PresentationFormat>Breitbild</PresentationFormat>
  <Paragraphs>93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Cambria Math</vt:lpstr>
      <vt:lpstr>Century Gothic</vt:lpstr>
      <vt:lpstr>Wingdings 3</vt:lpstr>
      <vt:lpstr>Segment</vt:lpstr>
      <vt:lpstr>GAN</vt:lpstr>
      <vt:lpstr>Inhalt</vt:lpstr>
      <vt:lpstr>Ziel</vt:lpstr>
      <vt:lpstr>GAN</vt:lpstr>
      <vt:lpstr>Gan - Datenräume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GAN</vt:lpstr>
      <vt:lpstr>Fall 1</vt:lpstr>
      <vt:lpstr>Fall 2</vt:lpstr>
      <vt:lpstr>Fall 3 – Kann (Sollte) nicht eintreffen</vt:lpstr>
      <vt:lpstr>Loss-Function</vt:lpstr>
      <vt:lpstr>Entropie</vt:lpstr>
      <vt:lpstr>Kreuzentropie</vt:lpstr>
      <vt:lpstr>Binäre Kreuzentropie</vt:lpstr>
      <vt:lpstr>GAN-Formel</vt:lpstr>
      <vt:lpstr>GAN-FormeL</vt:lpstr>
      <vt:lpstr>Beziehung</vt:lpstr>
      <vt:lpstr>Zu beachten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</dc:title>
  <dc:creator>Luca Ritz</dc:creator>
  <cp:lastModifiedBy>Luca Ritz</cp:lastModifiedBy>
  <cp:revision>62</cp:revision>
  <dcterms:created xsi:type="dcterms:W3CDTF">2021-04-21T13:12:51Z</dcterms:created>
  <dcterms:modified xsi:type="dcterms:W3CDTF">2021-05-18T16:00:40Z</dcterms:modified>
</cp:coreProperties>
</file>