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9" r:id="rId12"/>
    <p:sldId id="268" r:id="rId13"/>
    <p:sldId id="265" r:id="rId14"/>
    <p:sldId id="267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ca\Dropbox\A_Universita\IN_CORSO\InternetWeb\project\reliableUDP\docs\ta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ca\Dropbox\A_Universita\IN_CORSO\InternetWeb\project\reliableUDP\docs\ta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ca\Dropbox\A_Universita\IN_CORSO\InternetWeb\project\reliableUDP\docs\ta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win=4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Foglio1!$C$3:$J$3</c:f>
              <c:strCache>
                <c:ptCount val="8"/>
                <c:pt idx="0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25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</c:strCache>
            </c:strRef>
          </c:cat>
          <c:val>
            <c:numRef>
              <c:f>Foglio1!$C$4:$J$4</c:f>
              <c:numCache>
                <c:formatCode>General</c:formatCode>
                <c:ptCount val="8"/>
                <c:pt idx="0">
                  <c:v>24263.97</c:v>
                </c:pt>
                <c:pt idx="1">
                  <c:v>7415.01</c:v>
                </c:pt>
                <c:pt idx="2">
                  <c:v>3710.29</c:v>
                </c:pt>
                <c:pt idx="3">
                  <c:v>1574.02</c:v>
                </c:pt>
                <c:pt idx="4">
                  <c:v>516.5</c:v>
                </c:pt>
                <c:pt idx="5">
                  <c:v>256.49</c:v>
                </c:pt>
                <c:pt idx="6">
                  <c:v>166.05</c:v>
                </c:pt>
                <c:pt idx="7">
                  <c:v>57.22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53-4E15-9D71-2AD79D9A6269}"/>
            </c:ext>
          </c:extLst>
        </c:ser>
        <c:ser>
          <c:idx val="1"/>
          <c:order val="1"/>
          <c:tx>
            <c:v>win=8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Foglio1!$C$3:$J$3</c:f>
              <c:strCache>
                <c:ptCount val="8"/>
                <c:pt idx="0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25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</c:strCache>
            </c:strRef>
          </c:cat>
          <c:val>
            <c:numRef>
              <c:f>Foglio1!$C$5:$J$5</c:f>
              <c:numCache>
                <c:formatCode>General</c:formatCode>
                <c:ptCount val="8"/>
                <c:pt idx="0">
                  <c:v>52485.71</c:v>
                </c:pt>
                <c:pt idx="1">
                  <c:v>13643.92</c:v>
                </c:pt>
                <c:pt idx="2">
                  <c:v>3806.04</c:v>
                </c:pt>
                <c:pt idx="3">
                  <c:v>1611.43</c:v>
                </c:pt>
                <c:pt idx="4">
                  <c:v>509.78</c:v>
                </c:pt>
                <c:pt idx="5">
                  <c:v>255.94</c:v>
                </c:pt>
                <c:pt idx="6">
                  <c:v>167.37</c:v>
                </c:pt>
                <c:pt idx="7">
                  <c:v>58.33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53-4E15-9D71-2AD79D9A6269}"/>
            </c:ext>
          </c:extLst>
        </c:ser>
        <c:ser>
          <c:idx val="2"/>
          <c:order val="2"/>
          <c:tx>
            <c:v>win=16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Foglio1!$C$3:$J$3</c:f>
              <c:strCache>
                <c:ptCount val="8"/>
                <c:pt idx="0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25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</c:strCache>
            </c:strRef>
          </c:cat>
          <c:val>
            <c:numRef>
              <c:f>Foglio1!$C$6:$J$6</c:f>
              <c:numCache>
                <c:formatCode>General</c:formatCode>
                <c:ptCount val="8"/>
                <c:pt idx="0">
                  <c:v>62646.42</c:v>
                </c:pt>
                <c:pt idx="1">
                  <c:v>12665.95</c:v>
                </c:pt>
                <c:pt idx="2">
                  <c:v>3835.31</c:v>
                </c:pt>
                <c:pt idx="3">
                  <c:v>1591.98</c:v>
                </c:pt>
                <c:pt idx="4">
                  <c:v>506.58</c:v>
                </c:pt>
                <c:pt idx="5">
                  <c:v>257.85000000000002</c:v>
                </c:pt>
                <c:pt idx="6">
                  <c:v>172.9</c:v>
                </c:pt>
                <c:pt idx="7">
                  <c:v>57.94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653-4E15-9D71-2AD79D9A6269}"/>
            </c:ext>
          </c:extLst>
        </c:ser>
        <c:ser>
          <c:idx val="3"/>
          <c:order val="3"/>
          <c:tx>
            <c:v>win=32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55825725-6641-43FE-AC1A-92CCA3AFB390}" type="VALUE">
                      <a:rPr lang="en-US" baseline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653-4E15-9D71-2AD79D9A6269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Foglio1!$C$3:$J$3</c:f>
              <c:strCache>
                <c:ptCount val="8"/>
                <c:pt idx="0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25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</c:strCache>
            </c:strRef>
          </c:cat>
          <c:val>
            <c:numRef>
              <c:f>Foglio1!$C$7:$J$7</c:f>
              <c:numCache>
                <c:formatCode>General</c:formatCode>
                <c:ptCount val="8"/>
                <c:pt idx="0">
                  <c:v>88151.65</c:v>
                </c:pt>
                <c:pt idx="1">
                  <c:v>13045.65</c:v>
                </c:pt>
                <c:pt idx="2">
                  <c:v>3740.02</c:v>
                </c:pt>
                <c:pt idx="3">
                  <c:v>1635.43</c:v>
                </c:pt>
                <c:pt idx="4">
                  <c:v>514.59</c:v>
                </c:pt>
                <c:pt idx="5">
                  <c:v>256.67</c:v>
                </c:pt>
                <c:pt idx="6">
                  <c:v>169.58</c:v>
                </c:pt>
                <c:pt idx="7">
                  <c:v>58.48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653-4E15-9D71-2AD79D9A6269}"/>
            </c:ext>
          </c:extLst>
        </c:ser>
        <c:ser>
          <c:idx val="4"/>
          <c:order val="4"/>
          <c:tx>
            <c:v>win=64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Lbl>
              <c:idx val="1"/>
              <c:tx>
                <c:rich>
                  <a:bodyPr/>
                  <a:lstStyle/>
                  <a:p>
                    <a:fld id="{DD71EC3E-4701-4E2B-A6EA-74155FF83A81}" type="VALUE">
                      <a:rPr lang="en-US" baseline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653-4E15-9D71-2AD79D9A6269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Foglio1!$C$3:$J$3</c:f>
              <c:strCache>
                <c:ptCount val="8"/>
                <c:pt idx="0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25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</c:strCache>
            </c:strRef>
          </c:cat>
          <c:val>
            <c:numRef>
              <c:f>Foglio1!$C$8:$J$8</c:f>
              <c:numCache>
                <c:formatCode>General</c:formatCode>
                <c:ptCount val="8"/>
                <c:pt idx="0">
                  <c:v>86211.36</c:v>
                </c:pt>
                <c:pt idx="1">
                  <c:v>12763.6</c:v>
                </c:pt>
                <c:pt idx="2">
                  <c:v>3850.71</c:v>
                </c:pt>
                <c:pt idx="3">
                  <c:v>1637.18</c:v>
                </c:pt>
                <c:pt idx="4">
                  <c:v>519.76</c:v>
                </c:pt>
                <c:pt idx="5">
                  <c:v>257.99</c:v>
                </c:pt>
                <c:pt idx="6">
                  <c:v>172.27</c:v>
                </c:pt>
                <c:pt idx="7">
                  <c:v>57.26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653-4E15-9D71-2AD79D9A62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7721679"/>
        <c:axId val="607712527"/>
      </c:lineChart>
      <c:catAx>
        <c:axId val="6077216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%</a:t>
                </a:r>
                <a:r>
                  <a:rPr lang="it-IT" baseline="0"/>
                  <a:t> errors</a:t>
                </a:r>
                <a:endParaRPr lang="it-I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07712527"/>
        <c:crosses val="autoZero"/>
        <c:auto val="1"/>
        <c:lblAlgn val="ctr"/>
        <c:lblOffset val="100"/>
        <c:noMultiLvlLbl val="0"/>
      </c:catAx>
      <c:valAx>
        <c:axId val="607712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kbps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07721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t=4000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5920396346833145E-2"/>
                  <c:y val="-2.6552864692694654E-2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 </a:t>
                    </a:r>
                    <a:fld id="{4F4ECFAE-F508-408E-9C47-F5D4F18E867D}" type="VALUE">
                      <a:rPr lang="en-US" baseline="0"/>
                      <a:pPr/>
                      <a:t>[VALORE]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EFE-4B48-AA1F-B427AD97CB56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Foglio2!$C$3:$J$3</c:f>
              <c:strCache>
                <c:ptCount val="8"/>
                <c:pt idx="0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25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</c:strCache>
            </c:strRef>
          </c:cat>
          <c:val>
            <c:numRef>
              <c:f>Foglio2!$C$4:$J$4</c:f>
              <c:numCache>
                <c:formatCode>General</c:formatCode>
                <c:ptCount val="8"/>
                <c:pt idx="0">
                  <c:v>53567.28</c:v>
                </c:pt>
                <c:pt idx="1">
                  <c:v>19148.61</c:v>
                </c:pt>
                <c:pt idx="2">
                  <c:v>6460.52</c:v>
                </c:pt>
                <c:pt idx="3">
                  <c:v>2932.52</c:v>
                </c:pt>
                <c:pt idx="4">
                  <c:v>891.42</c:v>
                </c:pt>
                <c:pt idx="5">
                  <c:v>460.2</c:v>
                </c:pt>
                <c:pt idx="6">
                  <c:v>312.18</c:v>
                </c:pt>
                <c:pt idx="7">
                  <c:v>114.68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FE-4B48-AA1F-B427AD97CB56}"/>
            </c:ext>
          </c:extLst>
        </c:ser>
        <c:ser>
          <c:idx val="1"/>
          <c:order val="1"/>
          <c:tx>
            <c:v>t=16000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Foglio2!$C$3:$J$3</c:f>
              <c:strCache>
                <c:ptCount val="8"/>
                <c:pt idx="0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25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</c:strCache>
            </c:strRef>
          </c:cat>
          <c:val>
            <c:numRef>
              <c:f>Foglio2!$C$5:$J$5</c:f>
              <c:numCache>
                <c:formatCode>General</c:formatCode>
                <c:ptCount val="8"/>
                <c:pt idx="0">
                  <c:v>48918.6</c:v>
                </c:pt>
                <c:pt idx="1">
                  <c:v>8323.4500000000007</c:v>
                </c:pt>
                <c:pt idx="2">
                  <c:v>2031.64</c:v>
                </c:pt>
                <c:pt idx="3">
                  <c:v>863.95</c:v>
                </c:pt>
                <c:pt idx="4">
                  <c:v>268.45999999999998</c:v>
                </c:pt>
                <c:pt idx="5">
                  <c:v>135.66999999999999</c:v>
                </c:pt>
                <c:pt idx="6">
                  <c:v>87.57</c:v>
                </c:pt>
                <c:pt idx="7">
                  <c:v>30.2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EFE-4B48-AA1F-B427AD97CB56}"/>
            </c:ext>
          </c:extLst>
        </c:ser>
        <c:ser>
          <c:idx val="2"/>
          <c:order val="2"/>
          <c:tx>
            <c:v>t=32000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Foglio2!$C$3:$J$3</c:f>
              <c:strCache>
                <c:ptCount val="8"/>
                <c:pt idx="0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25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</c:strCache>
            </c:strRef>
          </c:cat>
          <c:val>
            <c:numRef>
              <c:f>Foglio2!$C$6:$J$6</c:f>
              <c:numCache>
                <c:formatCode>General</c:formatCode>
                <c:ptCount val="8"/>
                <c:pt idx="0">
                  <c:v>44813.07</c:v>
                </c:pt>
                <c:pt idx="1">
                  <c:v>4573.72</c:v>
                </c:pt>
                <c:pt idx="2">
                  <c:v>1071.69</c:v>
                </c:pt>
                <c:pt idx="3">
                  <c:v>452.21</c:v>
                </c:pt>
                <c:pt idx="4">
                  <c:v>141.52000000000001</c:v>
                </c:pt>
                <c:pt idx="5">
                  <c:v>67.28</c:v>
                </c:pt>
                <c:pt idx="6">
                  <c:v>48.35</c:v>
                </c:pt>
                <c:pt idx="7">
                  <c:v>15.85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EFE-4B48-AA1F-B427AD97CB56}"/>
            </c:ext>
          </c:extLst>
        </c:ser>
        <c:ser>
          <c:idx val="3"/>
          <c:order val="3"/>
          <c:tx>
            <c:v>t=80000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Foglio2!$C$3:$J$3</c:f>
              <c:strCache>
                <c:ptCount val="8"/>
                <c:pt idx="0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25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</c:strCache>
            </c:strRef>
          </c:cat>
          <c:val>
            <c:numRef>
              <c:f>Foglio2!$C$7:$J$7</c:f>
              <c:numCache>
                <c:formatCode>General</c:formatCode>
                <c:ptCount val="8"/>
                <c:pt idx="0">
                  <c:v>45292.61</c:v>
                </c:pt>
                <c:pt idx="1">
                  <c:v>1933.07</c:v>
                </c:pt>
                <c:pt idx="2">
                  <c:v>424.7</c:v>
                </c:pt>
                <c:pt idx="3">
                  <c:v>183.02</c:v>
                </c:pt>
                <c:pt idx="4">
                  <c:v>58.62</c:v>
                </c:pt>
                <c:pt idx="5">
                  <c:v>28.33</c:v>
                </c:pt>
                <c:pt idx="6">
                  <c:v>19.760000000000002</c:v>
                </c:pt>
                <c:pt idx="7">
                  <c:v>6.39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EFE-4B48-AA1F-B427AD97CB56}"/>
            </c:ext>
          </c:extLst>
        </c:ser>
        <c:ser>
          <c:idx val="4"/>
          <c:order val="4"/>
          <c:tx>
            <c:v>t=160000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Foglio2!$C$3:$J$3</c:f>
              <c:strCache>
                <c:ptCount val="8"/>
                <c:pt idx="0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25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</c:strCache>
            </c:strRef>
          </c:cat>
          <c:val>
            <c:numRef>
              <c:f>Foglio2!$C$8:$J$8</c:f>
              <c:numCache>
                <c:formatCode>General</c:formatCode>
                <c:ptCount val="8"/>
                <c:pt idx="0">
                  <c:v>42628.11</c:v>
                </c:pt>
                <c:pt idx="1">
                  <c:v>915.08</c:v>
                </c:pt>
                <c:pt idx="2">
                  <c:v>225.65</c:v>
                </c:pt>
                <c:pt idx="3">
                  <c:v>96.66</c:v>
                </c:pt>
                <c:pt idx="4">
                  <c:v>28.31</c:v>
                </c:pt>
                <c:pt idx="5">
                  <c:v>14.88</c:v>
                </c:pt>
                <c:pt idx="6">
                  <c:v>9.66</c:v>
                </c:pt>
                <c:pt idx="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EFE-4B48-AA1F-B427AD97CB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9600592"/>
        <c:axId val="349601008"/>
      </c:lineChart>
      <c:catAx>
        <c:axId val="349600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% errors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9601008"/>
        <c:crosses val="autoZero"/>
        <c:auto val="1"/>
        <c:lblAlgn val="ctr"/>
        <c:lblOffset val="100"/>
        <c:noMultiLvlLbl val="0"/>
      </c:catAx>
      <c:valAx>
        <c:axId val="349601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Kbps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960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Foglio3!$C$3</c:f>
              <c:strCache>
                <c:ptCount val="1"/>
                <c:pt idx="0">
                  <c:v>static 32.000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0.13978494623655915"/>
                  <c:y val="-3.6641215500997297E-2"/>
                </c:manualLayout>
              </c:layout>
              <c:tx>
                <c:rich>
                  <a:bodyPr/>
                  <a:lstStyle/>
                  <a:p>
                    <a:fld id="{233D8EC7-D48B-46FD-9E85-B380EA8A2FCF}" type="VALUE">
                      <a:rPr lang="en-US" baseline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DF27-4B9D-8515-6EF71EC5FA65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numRef>
              <c:f>Foglio3!$B$4:$B$11</c:f>
              <c:numCache>
                <c:formatCode>General</c:formatCode>
                <c:ptCount val="8"/>
                <c:pt idx="0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25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</c:numCache>
            </c:numRef>
          </c:cat>
          <c:val>
            <c:numRef>
              <c:f>Foglio3!$C$4:$C$11</c:f>
              <c:numCache>
                <c:formatCode>General</c:formatCode>
                <c:ptCount val="8"/>
                <c:pt idx="0">
                  <c:v>44813.07</c:v>
                </c:pt>
                <c:pt idx="1">
                  <c:v>4573.72</c:v>
                </c:pt>
                <c:pt idx="2">
                  <c:v>1071.69</c:v>
                </c:pt>
                <c:pt idx="3">
                  <c:v>452.21</c:v>
                </c:pt>
                <c:pt idx="4">
                  <c:v>141.52000000000001</c:v>
                </c:pt>
                <c:pt idx="5">
                  <c:v>67.28</c:v>
                </c:pt>
                <c:pt idx="6">
                  <c:v>48.35</c:v>
                </c:pt>
                <c:pt idx="7">
                  <c:v>15.85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27-4B9D-8515-6EF71EC5FA65}"/>
            </c:ext>
          </c:extLst>
        </c:ser>
        <c:ser>
          <c:idx val="1"/>
          <c:order val="1"/>
          <c:tx>
            <c:strRef>
              <c:f>Foglio3!$D$3</c:f>
              <c:strCache>
                <c:ptCount val="1"/>
                <c:pt idx="0">
                  <c:v>adaptive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1"/>
              <c:tx>
                <c:rich>
                  <a:bodyPr/>
                  <a:lstStyle/>
                  <a:p>
                    <a:fld id="{2AA919A2-F569-4E83-B5C4-6D60DBE4A021}" type="VALUE">
                      <a:rPr lang="en-US" baseline="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DF27-4B9D-8515-6EF71EC5FA65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numRef>
              <c:f>Foglio3!$B$4:$B$11</c:f>
              <c:numCache>
                <c:formatCode>General</c:formatCode>
                <c:ptCount val="8"/>
                <c:pt idx="0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25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</c:numCache>
            </c:numRef>
          </c:cat>
          <c:val>
            <c:numRef>
              <c:f>Foglio3!$D$4:$D$11</c:f>
              <c:numCache>
                <c:formatCode>General</c:formatCode>
                <c:ptCount val="8"/>
                <c:pt idx="0">
                  <c:v>46252.53</c:v>
                </c:pt>
                <c:pt idx="1">
                  <c:v>16297.35</c:v>
                </c:pt>
                <c:pt idx="2">
                  <c:v>3023.93</c:v>
                </c:pt>
                <c:pt idx="3">
                  <c:v>421.76</c:v>
                </c:pt>
                <c:pt idx="4">
                  <c:v>11.24</c:v>
                </c:pt>
                <c:pt idx="5">
                  <c:v>5.47</c:v>
                </c:pt>
                <c:pt idx="6">
                  <c:v>3.84</c:v>
                </c:pt>
                <c:pt idx="7">
                  <c:v>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F27-4B9D-8515-6EF71EC5FA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252383"/>
        <c:axId val="302274431"/>
      </c:lineChart>
      <c:catAx>
        <c:axId val="302252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02274431"/>
        <c:crosses val="autoZero"/>
        <c:auto val="1"/>
        <c:lblAlgn val="ctr"/>
        <c:lblOffset val="100"/>
        <c:noMultiLvlLbl val="0"/>
      </c:catAx>
      <c:valAx>
        <c:axId val="302274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02252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1391AA-F9F1-4EBD-BDB3-987C329CE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6609" y="3429000"/>
            <a:ext cx="7222434" cy="1646302"/>
          </a:xfrm>
        </p:spPr>
        <p:txBody>
          <a:bodyPr/>
          <a:lstStyle/>
          <a:p>
            <a:r>
              <a:rPr lang="it-IT" sz="4000" dirty="0"/>
              <a:t>Trasferimento File affidabile su protocollo UDP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EF5AA9F-583D-4A11-9F6A-B06301648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2107" y="5189835"/>
            <a:ext cx="7766936" cy="1096899"/>
          </a:xfrm>
        </p:spPr>
        <p:txBody>
          <a:bodyPr/>
          <a:lstStyle/>
          <a:p>
            <a:r>
              <a:rPr lang="it-IT" dirty="0"/>
              <a:t>Luca Santopadre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775592C-EDE6-42B2-AA04-A21E3AF85EE5}"/>
              </a:ext>
            </a:extLst>
          </p:cNvPr>
          <p:cNvSpPr txBox="1"/>
          <p:nvPr/>
        </p:nvSpPr>
        <p:spPr>
          <a:xfrm>
            <a:off x="2338136" y="2259449"/>
            <a:ext cx="63748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000" b="1" dirty="0">
                <a:solidFill>
                  <a:srgbClr val="5FCBEF"/>
                </a:solidFill>
                <a:latin typeface="Trebuchet MS" panose="020B0603020202020204"/>
                <a:ea typeface="+mj-ea"/>
                <a:cs typeface="+mj-cs"/>
              </a:rPr>
              <a:t>RELIABLE UDP</a:t>
            </a:r>
            <a:endParaRPr lang="it-IT" sz="7000" b="1" dirty="0"/>
          </a:p>
        </p:txBody>
      </p:sp>
    </p:spTree>
    <p:extLst>
      <p:ext uri="{BB962C8B-B14F-4D97-AF65-F5344CB8AC3E}">
        <p14:creationId xmlns:p14="http://schemas.microsoft.com/office/powerpoint/2010/main" val="2511740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EF97C8-53A0-45F4-BC6A-EEE27B87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654083" cy="1320800"/>
          </a:xfrm>
        </p:spPr>
        <p:txBody>
          <a:bodyPr/>
          <a:lstStyle/>
          <a:p>
            <a:r>
              <a:rPr lang="it-IT" dirty="0" err="1"/>
              <a:t>GoBack</a:t>
            </a:r>
            <a:r>
              <a:rPr lang="it-IT" dirty="0"/>
              <a:t>-N </a:t>
            </a:r>
            <a:r>
              <a:rPr lang="it-IT" dirty="0" err="1"/>
              <a:t>protocol</a:t>
            </a:r>
            <a:br>
              <a:rPr lang="it-IT" dirty="0"/>
            </a:br>
            <a:r>
              <a:rPr lang="it-IT" dirty="0"/>
              <a:t>implementazione(3)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6B7D9B-C211-4B41-ADC7-54152EC74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4654083" cy="4430644"/>
          </a:xfrm>
        </p:spPr>
        <p:txBody>
          <a:bodyPr>
            <a:normAutofit lnSpcReduction="10000"/>
          </a:bodyPr>
          <a:lstStyle/>
          <a:p>
            <a:r>
              <a:rPr lang="it-IT" dirty="0"/>
              <a:t>Il </a:t>
            </a:r>
            <a:r>
              <a:rPr lang="it-IT" b="1" dirty="0" err="1"/>
              <a:t>receiver</a:t>
            </a:r>
            <a:r>
              <a:rPr lang="it-IT" dirty="0"/>
              <a:t>, in un ciclo che termina alla ricezione del pacchetto «-1», esegue la funzione </a:t>
            </a:r>
            <a:r>
              <a:rPr lang="it-IT" b="1" dirty="0" err="1">
                <a:solidFill>
                  <a:srgbClr val="C00000"/>
                </a:solidFill>
              </a:rPr>
              <a:t>recvPkt</a:t>
            </a:r>
            <a:r>
              <a:rPr lang="it-IT" b="1" dirty="0">
                <a:solidFill>
                  <a:srgbClr val="C00000"/>
                </a:solidFill>
              </a:rPr>
              <a:t>() </a:t>
            </a:r>
            <a:r>
              <a:rPr lang="it-IT" dirty="0"/>
              <a:t>che in base al </a:t>
            </a:r>
            <a:r>
              <a:rPr lang="it-IT" b="1" dirty="0" err="1"/>
              <a:t>seq_num</a:t>
            </a:r>
            <a:r>
              <a:rPr lang="it-IT" b="1" dirty="0"/>
              <a:t> </a:t>
            </a:r>
            <a:r>
              <a:rPr lang="it-IT" dirty="0"/>
              <a:t>ricevuto:</a:t>
            </a:r>
          </a:p>
          <a:p>
            <a:pPr lvl="1"/>
            <a:r>
              <a:rPr lang="it-IT" dirty="0" err="1">
                <a:solidFill>
                  <a:srgbClr val="0070C0"/>
                </a:solidFill>
              </a:rPr>
              <a:t>Seq_num</a:t>
            </a:r>
            <a:r>
              <a:rPr lang="it-IT" dirty="0">
                <a:solidFill>
                  <a:srgbClr val="0070C0"/>
                </a:solidFill>
              </a:rPr>
              <a:t>=-1 </a:t>
            </a:r>
            <a:r>
              <a:rPr lang="it-IT" dirty="0"/>
              <a:t>– termina la ricezione</a:t>
            </a:r>
          </a:p>
          <a:p>
            <a:pPr lvl="1"/>
            <a:r>
              <a:rPr lang="it-IT" dirty="0" err="1">
                <a:solidFill>
                  <a:srgbClr val="0070C0"/>
                </a:solidFill>
              </a:rPr>
              <a:t>Seq_num</a:t>
            </a:r>
            <a:r>
              <a:rPr lang="it-IT" dirty="0">
                <a:solidFill>
                  <a:srgbClr val="0070C0"/>
                </a:solidFill>
              </a:rPr>
              <a:t>=</a:t>
            </a:r>
            <a:r>
              <a:rPr lang="it-IT" dirty="0" err="1">
                <a:solidFill>
                  <a:srgbClr val="0070C0"/>
                </a:solidFill>
              </a:rPr>
              <a:t>expected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/>
              <a:t>– azzera gli errori consecutivi ed incrementa di 1 </a:t>
            </a:r>
            <a:r>
              <a:rPr lang="it-IT" dirty="0" err="1"/>
              <a:t>ilnumero</a:t>
            </a:r>
            <a:r>
              <a:rPr lang="it-IT" dirty="0"/>
              <a:t> del prossimo pacchetto da ricevere</a:t>
            </a:r>
          </a:p>
          <a:p>
            <a:pPr lvl="1"/>
            <a:r>
              <a:rPr lang="it-IT" dirty="0" err="1">
                <a:solidFill>
                  <a:srgbClr val="0070C0"/>
                </a:solidFill>
              </a:rPr>
              <a:t>Seq_num</a:t>
            </a:r>
            <a:r>
              <a:rPr lang="it-IT" dirty="0">
                <a:solidFill>
                  <a:srgbClr val="0070C0"/>
                </a:solidFill>
              </a:rPr>
              <a:t>!=</a:t>
            </a:r>
            <a:r>
              <a:rPr lang="it-IT" dirty="0" err="1">
                <a:solidFill>
                  <a:srgbClr val="0070C0"/>
                </a:solidFill>
              </a:rPr>
              <a:t>expected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/>
              <a:t>– imposta il </a:t>
            </a:r>
            <a:r>
              <a:rPr lang="it-IT" dirty="0" err="1"/>
              <a:t>seq_num</a:t>
            </a:r>
            <a:r>
              <a:rPr lang="it-IT" dirty="0"/>
              <a:t> al pacchetto expected_seq_num-1, ed il flag </a:t>
            </a:r>
            <a:r>
              <a:rPr lang="it-IT" dirty="0" err="1"/>
              <a:t>toWrite</a:t>
            </a:r>
            <a:r>
              <a:rPr lang="it-IT" dirty="0"/>
              <a:t>=false per non scrivere il pacchetto nel file</a:t>
            </a:r>
          </a:p>
          <a:p>
            <a:r>
              <a:rPr lang="it-IT" dirty="0"/>
              <a:t>Viene quindi inviato l’</a:t>
            </a:r>
            <a:r>
              <a:rPr lang="it-IT" dirty="0" err="1"/>
              <a:t>ack</a:t>
            </a:r>
            <a:r>
              <a:rPr lang="it-IT" dirty="0"/>
              <a:t> al </a:t>
            </a:r>
            <a:r>
              <a:rPr lang="it-IT" dirty="0" err="1"/>
              <a:t>sender</a:t>
            </a:r>
            <a:r>
              <a:rPr lang="it-IT" dirty="0"/>
              <a:t> e se il pacchetto ricevuto è corretto viene scritto sul file in ricezione.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0F40216-C21B-4B39-B004-6105FE2D5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417" y="1115531"/>
            <a:ext cx="6696075" cy="524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6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7AA111-2647-45F6-AEF1-05039B048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7409"/>
          </a:xfrm>
        </p:spPr>
        <p:txBody>
          <a:bodyPr/>
          <a:lstStyle/>
          <a:p>
            <a:r>
              <a:rPr lang="it-IT" dirty="0" err="1"/>
              <a:t>Timeout</a:t>
            </a:r>
            <a:r>
              <a:rPr lang="it-IT" dirty="0"/>
              <a:t> nel </a:t>
            </a:r>
            <a:r>
              <a:rPr lang="it-IT" dirty="0" err="1"/>
              <a:t>sender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78D3C5-3231-4487-A36A-CB0A016D2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5702"/>
            <a:ext cx="5047605" cy="5117301"/>
          </a:xfrm>
        </p:spPr>
        <p:txBody>
          <a:bodyPr/>
          <a:lstStyle/>
          <a:p>
            <a:r>
              <a:rPr lang="it-IT" dirty="0"/>
              <a:t>Il timer per il «più vecchio pacchetto non </a:t>
            </a:r>
            <a:r>
              <a:rPr lang="it-IT" dirty="0" err="1"/>
              <a:t>acked</a:t>
            </a:r>
            <a:r>
              <a:rPr lang="it-IT" dirty="0"/>
              <a:t>» viene impostato con la funzione </a:t>
            </a:r>
            <a:r>
              <a:rPr lang="it-IT" dirty="0" err="1">
                <a:solidFill>
                  <a:srgbClr val="C00000"/>
                </a:solidFill>
              </a:rPr>
              <a:t>startTimer</a:t>
            </a:r>
            <a:r>
              <a:rPr lang="it-IT" dirty="0">
                <a:solidFill>
                  <a:srgbClr val="C00000"/>
                </a:solidFill>
              </a:rPr>
              <a:t>()</a:t>
            </a:r>
          </a:p>
          <a:p>
            <a:pPr marL="0" indent="0">
              <a:buNone/>
            </a:pPr>
            <a:endParaRPr lang="it-IT" dirty="0">
              <a:solidFill>
                <a:srgbClr val="C00000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Se si verifica un </a:t>
            </a:r>
            <a:r>
              <a:rPr lang="it-IT" dirty="0" err="1">
                <a:solidFill>
                  <a:schemeClr val="tx1"/>
                </a:solidFill>
              </a:rPr>
              <a:t>timeout</a:t>
            </a:r>
            <a:r>
              <a:rPr lang="it-IT" dirty="0">
                <a:solidFill>
                  <a:schemeClr val="tx1"/>
                </a:solidFill>
              </a:rPr>
              <a:t>, viene </a:t>
            </a:r>
            <a:r>
              <a:rPr lang="it-IT" dirty="0" err="1">
                <a:solidFill>
                  <a:schemeClr val="tx1"/>
                </a:solidFill>
              </a:rPr>
              <a:t>triggerato</a:t>
            </a:r>
            <a:r>
              <a:rPr lang="it-IT" dirty="0">
                <a:solidFill>
                  <a:schemeClr val="tx1"/>
                </a:solidFill>
              </a:rPr>
              <a:t> il segnale </a:t>
            </a:r>
            <a:r>
              <a:rPr lang="it-IT" dirty="0" err="1">
                <a:solidFill>
                  <a:schemeClr val="tx1"/>
                </a:solidFill>
              </a:rPr>
              <a:t>alarm</a:t>
            </a:r>
            <a:r>
              <a:rPr lang="it-IT" dirty="0">
                <a:solidFill>
                  <a:schemeClr val="tx1"/>
                </a:solidFill>
              </a:rPr>
              <a:t> e viene eseguita la funzione </a:t>
            </a:r>
            <a:r>
              <a:rPr lang="it-IT" dirty="0" err="1">
                <a:solidFill>
                  <a:srgbClr val="C00000"/>
                </a:solidFill>
              </a:rPr>
              <a:t>timeoutRoutine</a:t>
            </a:r>
            <a:r>
              <a:rPr lang="it-IT" dirty="0">
                <a:solidFill>
                  <a:srgbClr val="C00000"/>
                </a:solidFill>
              </a:rPr>
              <a:t>() </a:t>
            </a:r>
            <a:r>
              <a:rPr lang="it-IT" dirty="0">
                <a:solidFill>
                  <a:schemeClr val="tx1"/>
                </a:solidFill>
              </a:rPr>
              <a:t>che permette il </a:t>
            </a:r>
            <a:r>
              <a:rPr lang="it-IT" dirty="0" err="1">
                <a:solidFill>
                  <a:schemeClr val="tx1"/>
                </a:solidFill>
              </a:rPr>
              <a:t>reinvio</a:t>
            </a:r>
            <a:r>
              <a:rPr lang="it-IT" dirty="0">
                <a:solidFill>
                  <a:schemeClr val="tx1"/>
                </a:solidFill>
              </a:rPr>
              <a:t> di tutti i pacchetti nella finestra inviati ma non ancora </a:t>
            </a:r>
            <a:r>
              <a:rPr lang="it-IT" dirty="0" err="1">
                <a:solidFill>
                  <a:schemeClr val="tx1"/>
                </a:solidFill>
              </a:rPr>
              <a:t>acked</a:t>
            </a:r>
            <a:r>
              <a:rPr lang="it-IT" dirty="0">
                <a:solidFill>
                  <a:schemeClr val="tx1"/>
                </a:solidFill>
              </a:rPr>
              <a:t>.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Il </a:t>
            </a:r>
            <a:r>
              <a:rPr lang="it-IT" dirty="0" err="1">
                <a:solidFill>
                  <a:schemeClr val="tx1"/>
                </a:solidFill>
              </a:rPr>
              <a:t>timeout</a:t>
            </a:r>
            <a:r>
              <a:rPr lang="it-IT" dirty="0">
                <a:solidFill>
                  <a:schemeClr val="tx1"/>
                </a:solidFill>
              </a:rPr>
              <a:t> di tipo adattivo viene eseguito attraverso le funzioni di aumento o decremento del valore del timer. I valori </a:t>
            </a:r>
            <a:r>
              <a:rPr lang="it-IT" dirty="0">
                <a:solidFill>
                  <a:srgbClr val="0070C0"/>
                </a:solidFill>
              </a:rPr>
              <a:t>MIN_TIMEOUT</a:t>
            </a:r>
            <a:r>
              <a:rPr lang="it-IT" dirty="0">
                <a:solidFill>
                  <a:schemeClr val="tx1"/>
                </a:solidFill>
              </a:rPr>
              <a:t>, </a:t>
            </a:r>
            <a:r>
              <a:rPr lang="it-IT" dirty="0">
                <a:solidFill>
                  <a:srgbClr val="0070C0"/>
                </a:solidFill>
              </a:rPr>
              <a:t>MAX_TIMEOUT </a:t>
            </a:r>
            <a:r>
              <a:rPr lang="it-IT" dirty="0">
                <a:solidFill>
                  <a:schemeClr val="tx1"/>
                </a:solidFill>
              </a:rPr>
              <a:t>e </a:t>
            </a:r>
            <a:r>
              <a:rPr lang="it-IT" dirty="0">
                <a:solidFill>
                  <a:srgbClr val="0070C0"/>
                </a:solidFill>
              </a:rPr>
              <a:t>TIME_UNIT </a:t>
            </a:r>
            <a:r>
              <a:rPr lang="it-IT" dirty="0">
                <a:solidFill>
                  <a:schemeClr val="tx1"/>
                </a:solidFill>
              </a:rPr>
              <a:t>sono configurabili.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102E173-9F25-4E82-862A-D2A8CC39B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991" y="260861"/>
            <a:ext cx="4836264" cy="212968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043BAF8-985F-4E1A-AF2F-CAF159AE6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991" y="2515886"/>
            <a:ext cx="4718591" cy="212968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EDD8689-C0A5-4AA2-86A6-260B3B1D5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991" y="4826574"/>
            <a:ext cx="4608025" cy="191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1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496BD3-57F8-423B-B901-640F1CDD9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021101" cy="887896"/>
          </a:xfrm>
        </p:spPr>
        <p:txBody>
          <a:bodyPr/>
          <a:lstStyle/>
          <a:p>
            <a:r>
              <a:rPr lang="it-IT" dirty="0"/>
              <a:t>Struttura dati «</a:t>
            </a:r>
            <a:r>
              <a:rPr lang="it-IT" dirty="0" err="1"/>
              <a:t>packet</a:t>
            </a:r>
            <a:r>
              <a:rPr lang="it-IT" dirty="0"/>
              <a:t>»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CD391C-5B92-48D4-B666-DB4C5F7AE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206631" cy="3880773"/>
          </a:xfrm>
        </p:spPr>
        <p:txBody>
          <a:bodyPr/>
          <a:lstStyle/>
          <a:p>
            <a:r>
              <a:rPr lang="it-IT" dirty="0"/>
              <a:t>L’unità di dati scambiata tra client e server tramite le funzioni </a:t>
            </a:r>
            <a:r>
              <a:rPr lang="it-IT" dirty="0" err="1">
                <a:solidFill>
                  <a:srgbClr val="C00000"/>
                </a:solidFill>
              </a:rPr>
              <a:t>sendToGBN</a:t>
            </a:r>
            <a:r>
              <a:rPr lang="it-IT" dirty="0">
                <a:solidFill>
                  <a:srgbClr val="C00000"/>
                </a:solidFill>
              </a:rPr>
              <a:t>() </a:t>
            </a:r>
            <a:r>
              <a:rPr lang="it-IT" dirty="0"/>
              <a:t>e </a:t>
            </a:r>
            <a:r>
              <a:rPr lang="it-IT" dirty="0" err="1">
                <a:solidFill>
                  <a:srgbClr val="C00000"/>
                </a:solidFill>
              </a:rPr>
              <a:t>recvFromGBN</a:t>
            </a:r>
            <a:r>
              <a:rPr lang="it-IT" dirty="0">
                <a:solidFill>
                  <a:srgbClr val="C00000"/>
                </a:solidFill>
              </a:rPr>
              <a:t>() </a:t>
            </a:r>
            <a:r>
              <a:rPr lang="it-IT" dirty="0"/>
              <a:t>viene definita attraverso la struttura </a:t>
            </a:r>
            <a:r>
              <a:rPr lang="it-IT" b="1" dirty="0" err="1">
                <a:solidFill>
                  <a:srgbClr val="0070C0"/>
                </a:solidFill>
              </a:rPr>
              <a:t>packet</a:t>
            </a:r>
            <a:r>
              <a:rPr lang="it-IT" b="1" dirty="0">
                <a:solidFill>
                  <a:srgbClr val="0070C0"/>
                </a:solidFill>
              </a:rPr>
              <a:t>:</a:t>
            </a:r>
            <a:endParaRPr lang="it-IT" dirty="0"/>
          </a:p>
          <a:p>
            <a:pPr lvl="1"/>
            <a:r>
              <a:rPr lang="it-IT" dirty="0" err="1">
                <a:solidFill>
                  <a:srgbClr val="0070C0"/>
                </a:solidFill>
              </a:rPr>
              <a:t>Seq_num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/>
              <a:t>– numero di sequenza del pacchetto</a:t>
            </a:r>
          </a:p>
          <a:p>
            <a:pPr lvl="1"/>
            <a:r>
              <a:rPr lang="it-IT" dirty="0" err="1">
                <a:solidFill>
                  <a:srgbClr val="0070C0"/>
                </a:solidFill>
              </a:rPr>
              <a:t>Pkt_dim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/>
              <a:t>– dimensione del pacchetto</a:t>
            </a:r>
          </a:p>
          <a:p>
            <a:pPr lvl="1"/>
            <a:r>
              <a:rPr lang="it-IT" dirty="0">
                <a:solidFill>
                  <a:srgbClr val="0070C0"/>
                </a:solidFill>
              </a:rPr>
              <a:t>Data[PAYLOAD] </a:t>
            </a:r>
            <a:r>
              <a:rPr lang="it-IT" dirty="0"/>
              <a:t>– array di caratteri che rappresenta il payload da inviare.</a:t>
            </a:r>
          </a:p>
          <a:p>
            <a:pPr lvl="1"/>
            <a:r>
              <a:rPr lang="it-IT" dirty="0">
                <a:solidFill>
                  <a:srgbClr val="0070C0"/>
                </a:solidFill>
              </a:rPr>
              <a:t>PAYLOAD</a:t>
            </a:r>
            <a:r>
              <a:rPr lang="it-IT" dirty="0"/>
              <a:t> – viene definito come (dimensione del pacchetto – dimensione </a:t>
            </a:r>
            <a:r>
              <a:rPr lang="it-IT" dirty="0" err="1"/>
              <a:t>var</a:t>
            </a:r>
            <a:r>
              <a:rPr lang="it-IT" dirty="0"/>
              <a:t> </a:t>
            </a:r>
            <a:r>
              <a:rPr lang="it-IT" dirty="0" err="1"/>
              <a:t>seq_num</a:t>
            </a:r>
            <a:r>
              <a:rPr lang="it-IT" dirty="0"/>
              <a:t> – dimensione </a:t>
            </a:r>
            <a:r>
              <a:rPr lang="it-IT" dirty="0" err="1"/>
              <a:t>var</a:t>
            </a:r>
            <a:r>
              <a:rPr lang="it-IT" dirty="0"/>
              <a:t> </a:t>
            </a:r>
            <a:r>
              <a:rPr lang="it-IT" dirty="0" err="1"/>
              <a:t>pkt_dim</a:t>
            </a:r>
            <a:r>
              <a:rPr lang="it-IT" dirty="0"/>
              <a:t>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031A582-CB60-48EC-86FE-A93E622BE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801" y="2160589"/>
            <a:ext cx="5370432" cy="169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53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79B049-2B1A-4FAB-8251-1694EC786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941161" cy="847241"/>
          </a:xfrm>
        </p:spPr>
        <p:txBody>
          <a:bodyPr/>
          <a:lstStyle/>
          <a:p>
            <a:r>
              <a:rPr lang="it-IT" dirty="0"/>
              <a:t>Comandi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9E13DD-349E-4D3E-A256-23243CEBE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765" y="1456841"/>
            <a:ext cx="4776645" cy="4791559"/>
          </a:xfrm>
        </p:spPr>
        <p:txBody>
          <a:bodyPr/>
          <a:lstStyle/>
          <a:p>
            <a:r>
              <a:rPr lang="it-IT" dirty="0"/>
              <a:t>Il client, una volta connesso al server, mostrerà all’utente </a:t>
            </a:r>
            <a:r>
              <a:rPr lang="it-IT" i="1" dirty="0"/>
              <a:t>la lista dei file locali </a:t>
            </a:r>
            <a:r>
              <a:rPr lang="it-IT" dirty="0"/>
              <a:t>e la lista dei </a:t>
            </a:r>
            <a:r>
              <a:rPr lang="it-IT" i="1" dirty="0"/>
              <a:t>comandi</a:t>
            </a:r>
            <a:r>
              <a:rPr lang="it-IT" dirty="0"/>
              <a:t> disponibili:</a:t>
            </a:r>
          </a:p>
          <a:p>
            <a:pPr lvl="1"/>
            <a:r>
              <a:rPr lang="it-IT" dirty="0"/>
              <a:t>LIST – Permette di ricevere la lista dei file disponibili sul server.</a:t>
            </a:r>
          </a:p>
          <a:p>
            <a:pPr lvl="1"/>
            <a:r>
              <a:rPr lang="it-IT" dirty="0"/>
              <a:t>GET – Una volta inviato il comando, viene chiesto all’utente di inserire il nome del file che vuole scaricare dal server.</a:t>
            </a:r>
          </a:p>
          <a:p>
            <a:pPr lvl="1"/>
            <a:r>
              <a:rPr lang="it-IT" dirty="0"/>
              <a:t>PUT – Con questo comando il client invierà al server un file presente nella sua directory.</a:t>
            </a:r>
          </a:p>
          <a:p>
            <a:pPr lvl="1"/>
            <a:r>
              <a:rPr lang="it-IT" dirty="0"/>
              <a:t>CLOSE – Il comando chiude la connessione con il server in maniera affidabile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D86AF78-F187-457F-8E0F-3F259DE18E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93410" y="1456841"/>
            <a:ext cx="6448719" cy="422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9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849427-F811-4567-A501-64D1F7AB0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4068"/>
            <a:ext cx="8596668" cy="715619"/>
          </a:xfrm>
        </p:spPr>
        <p:txBody>
          <a:bodyPr/>
          <a:lstStyle/>
          <a:p>
            <a:r>
              <a:rPr lang="it-IT" dirty="0"/>
              <a:t>Parametri di configurazione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4ABD84-8D72-4A78-8431-8857DF516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4779"/>
            <a:ext cx="8596668" cy="4921551"/>
          </a:xfrm>
        </p:spPr>
        <p:txBody>
          <a:bodyPr>
            <a:normAutofit fontScale="85000" lnSpcReduction="20000"/>
          </a:bodyPr>
          <a:lstStyle/>
          <a:p>
            <a:pPr marL="342900" lvl="0" indent="-342900">
              <a:lnSpc>
                <a:spcPct val="130000"/>
              </a:lnSpc>
              <a:buFont typeface="Constantia" panose="02030602050306030303" pitchFamily="18" charset="0"/>
              <a:buChar char="-"/>
            </a:pPr>
            <a:r>
              <a:rPr lang="it-IT" sz="1800" dirty="0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SERVER_PORT - porta del server </a:t>
            </a:r>
            <a:r>
              <a:rPr lang="it-IT" sz="1800" dirty="0" err="1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dispatcher</a:t>
            </a:r>
            <a:r>
              <a:rPr lang="it-IT" sz="1800" dirty="0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[default 25440]</a:t>
            </a:r>
          </a:p>
          <a:p>
            <a:pPr marL="342900" lvl="0" indent="-342900">
              <a:lnSpc>
                <a:spcPct val="130000"/>
              </a:lnSpc>
              <a:buFont typeface="Constantia" panose="02030602050306030303" pitchFamily="18" charset="0"/>
              <a:buChar char="-"/>
            </a:pPr>
            <a:r>
              <a:rPr lang="it-IT" sz="1800" dirty="0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SERVER_IP - indirizzo </a:t>
            </a:r>
            <a:r>
              <a:rPr lang="it-IT" sz="1800" dirty="0" err="1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it-IT" sz="1800" dirty="0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del server </a:t>
            </a:r>
            <a:r>
              <a:rPr lang="it-IT" sz="1800" dirty="0" err="1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dispatcher</a:t>
            </a:r>
            <a:r>
              <a:rPr lang="it-IT" sz="1800" dirty="0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[default “127.0.0.1”]</a:t>
            </a:r>
          </a:p>
          <a:p>
            <a:pPr marL="342900" lvl="0" indent="-342900">
              <a:lnSpc>
                <a:spcPct val="130000"/>
              </a:lnSpc>
              <a:buFont typeface="Constantia" panose="02030602050306030303" pitchFamily="18" charset="0"/>
              <a:buChar char="-"/>
            </a:pPr>
            <a:r>
              <a:rPr lang="it-IT" sz="1800" dirty="0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LOST_PROB - percentuale di perdita di un pacchetto [range 0 – 100]</a:t>
            </a:r>
          </a:p>
          <a:p>
            <a:pPr marL="342900" lvl="0" indent="-342900">
              <a:lnSpc>
                <a:spcPct val="130000"/>
              </a:lnSpc>
              <a:buFont typeface="Constantia" panose="02030602050306030303" pitchFamily="18" charset="0"/>
              <a:buChar char="-"/>
            </a:pPr>
            <a:r>
              <a:rPr lang="it-IT" sz="1800" dirty="0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 - dimensione della finestra del </a:t>
            </a:r>
            <a:r>
              <a:rPr lang="it-IT" sz="1800" dirty="0" err="1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sender</a:t>
            </a:r>
            <a:r>
              <a:rPr lang="it-IT" sz="1800" dirty="0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[default 8]</a:t>
            </a:r>
          </a:p>
          <a:p>
            <a:pPr marL="342900" lvl="0" indent="-342900">
              <a:lnSpc>
                <a:spcPct val="130000"/>
              </a:lnSpc>
              <a:buFont typeface="Constantia" panose="02030602050306030303" pitchFamily="18" charset="0"/>
              <a:buChar char="-"/>
            </a:pPr>
            <a:r>
              <a:rPr lang="it-IT" sz="1800" dirty="0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PKT_SIZE - dimensione del pacchetto [default 1500]</a:t>
            </a:r>
          </a:p>
          <a:p>
            <a:pPr marL="342900" lvl="0" indent="-342900">
              <a:lnSpc>
                <a:spcPct val="130000"/>
              </a:lnSpc>
              <a:buFont typeface="Constantia" panose="02030602050306030303" pitchFamily="18" charset="0"/>
              <a:buChar char="-"/>
            </a:pPr>
            <a:r>
              <a:rPr lang="it-IT" sz="1800" dirty="0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MAX_ERR - numero massimo di errori in ricezione [default 25]</a:t>
            </a:r>
          </a:p>
          <a:p>
            <a:pPr marL="342900" lvl="0" indent="-342900">
              <a:lnSpc>
                <a:spcPct val="130000"/>
              </a:lnSpc>
              <a:buFont typeface="Constantia" panose="02030602050306030303" pitchFamily="18" charset="0"/>
              <a:buChar char="-"/>
            </a:pPr>
            <a:r>
              <a:rPr lang="it-IT" sz="1800" dirty="0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TIMEOUT_PKT - </a:t>
            </a:r>
            <a:r>
              <a:rPr lang="it-IT" sz="1800" dirty="0" err="1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r>
              <a:rPr lang="it-IT" sz="1800" dirty="0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 la </a:t>
            </a:r>
            <a:r>
              <a:rPr lang="it-IT" sz="1800" dirty="0" err="1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it-IT" sz="1800" dirty="0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dedicata in </a:t>
            </a:r>
            <a:r>
              <a:rPr lang="it-IT" sz="1800" dirty="0" err="1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endParaRPr lang="it-IT" sz="1800" dirty="0">
              <a:effectLst/>
              <a:latin typeface="Constantia" panose="0203060205030603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buFont typeface="Constantia" panose="02030602050306030303" pitchFamily="18" charset="0"/>
              <a:buChar char="-"/>
            </a:pPr>
            <a:r>
              <a:rPr lang="it-IT" sz="1800" dirty="0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TIME_UNIT - unità minima di </a:t>
            </a:r>
            <a:r>
              <a:rPr lang="it-IT" sz="1800" dirty="0" err="1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r>
              <a:rPr lang="it-IT" sz="1800" dirty="0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 incrementare o decrementare in </a:t>
            </a:r>
            <a:r>
              <a:rPr lang="it-IT" sz="1800" dirty="0" err="1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endParaRPr lang="it-IT" sz="1800" dirty="0">
              <a:effectLst/>
              <a:latin typeface="Constantia" panose="0203060205030603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buFont typeface="Constantia" panose="02030602050306030303" pitchFamily="18" charset="0"/>
              <a:buChar char="-"/>
            </a:pPr>
            <a:r>
              <a:rPr lang="it-IT" sz="1800" dirty="0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MAX_TIMEOUT - valore massimo </a:t>
            </a:r>
            <a:r>
              <a:rPr lang="it-IT" sz="1800" dirty="0" err="1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r>
              <a:rPr lang="it-IT" sz="1800" dirty="0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it-IT" sz="1800" dirty="0" err="1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it-IT" sz="1800" dirty="0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[default 400000]</a:t>
            </a:r>
          </a:p>
          <a:p>
            <a:pPr marL="342900" lvl="0" indent="-342900">
              <a:lnSpc>
                <a:spcPct val="130000"/>
              </a:lnSpc>
              <a:buFont typeface="Constantia" panose="02030602050306030303" pitchFamily="18" charset="0"/>
              <a:buChar char="-"/>
            </a:pPr>
            <a:r>
              <a:rPr lang="it-IT" sz="1800" dirty="0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MIN_TIMEOUT - valore minimo </a:t>
            </a:r>
            <a:r>
              <a:rPr lang="it-IT" sz="1800" dirty="0" err="1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r>
              <a:rPr lang="it-IT" sz="1800" dirty="0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it-IT" sz="1800" dirty="0" err="1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it-IT" sz="1800" dirty="0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[default 4000]</a:t>
            </a:r>
          </a:p>
          <a:p>
            <a:pPr marL="342900" lvl="0" indent="-342900">
              <a:lnSpc>
                <a:spcPct val="130000"/>
              </a:lnSpc>
              <a:buFont typeface="Constantia" panose="02030602050306030303" pitchFamily="18" charset="0"/>
              <a:buChar char="-"/>
            </a:pPr>
            <a:r>
              <a:rPr lang="it-IT" sz="1800" dirty="0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ADAPTIVE - tipo di </a:t>
            </a:r>
            <a:r>
              <a:rPr lang="it-IT" sz="1800" dirty="0" err="1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r>
              <a:rPr lang="it-IT" sz="1800" dirty="0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0=</a:t>
            </a:r>
            <a:r>
              <a:rPr lang="it-IT" sz="1800" dirty="0" err="1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it-IT" sz="1800" dirty="0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1=</a:t>
            </a:r>
            <a:r>
              <a:rPr lang="it-IT" sz="1800" dirty="0" err="1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adaptive</a:t>
            </a:r>
            <a:endParaRPr lang="it-IT" sz="1800" dirty="0">
              <a:effectLst/>
              <a:latin typeface="Constantia" panose="0203060205030603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buFont typeface="Constantia" panose="02030602050306030303" pitchFamily="18" charset="0"/>
              <a:buChar char="-"/>
            </a:pPr>
            <a:r>
              <a:rPr lang="it-IT" sz="1800" dirty="0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REQUEST_SEC - secondi di attesa per digitare il comando dal client</a:t>
            </a:r>
          </a:p>
          <a:p>
            <a:pPr marL="342900" lvl="0" indent="-342900">
              <a:lnSpc>
                <a:spcPct val="130000"/>
              </a:lnSpc>
              <a:buFont typeface="Constantia" panose="02030602050306030303" pitchFamily="18" charset="0"/>
              <a:buChar char="-"/>
            </a:pPr>
            <a:r>
              <a:rPr lang="it-IT" sz="1800" dirty="0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SELECT_FILE_SEC - secondi di attesa per digitare nome file in “GET”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54E4A55B-A6D0-4937-9A81-53E9A0DF2D1C}"/>
              </a:ext>
            </a:extLst>
          </p:cNvPr>
          <p:cNvSpPr txBox="1">
            <a:spLocks/>
          </p:cNvSpPr>
          <p:nvPr/>
        </p:nvSpPr>
        <p:spPr>
          <a:xfrm>
            <a:off x="563756" y="1213754"/>
            <a:ext cx="8898296" cy="632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 parametri configurabili per l’esecuzione del software sono i seguenti:</a:t>
            </a:r>
          </a:p>
        </p:txBody>
      </p:sp>
    </p:spTree>
    <p:extLst>
      <p:ext uri="{BB962C8B-B14F-4D97-AF65-F5344CB8AC3E}">
        <p14:creationId xmlns:p14="http://schemas.microsoft.com/office/powerpoint/2010/main" val="1386698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4B3E7A-1874-419B-8AAE-BC31B01AA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64974"/>
          </a:xfrm>
        </p:spPr>
        <p:txBody>
          <a:bodyPr/>
          <a:lstStyle/>
          <a:p>
            <a:r>
              <a:rPr lang="it-IT" dirty="0"/>
              <a:t>Analisi delle prestazioni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673A0B-60DF-4DB1-83E2-E0FCF1F4D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l’analisi delle prestazioni della soluzione si è effettuato un trasferimento di uno stesso file ripetuto.</a:t>
            </a:r>
          </a:p>
          <a:p>
            <a:pPr lvl="1"/>
            <a:r>
              <a:rPr lang="it-IT" dirty="0"/>
              <a:t>Dimensione File: 2.013KB</a:t>
            </a:r>
          </a:p>
          <a:p>
            <a:pPr lvl="1"/>
            <a:r>
              <a:rPr lang="it-IT" dirty="0"/>
              <a:t>Trasmissioni ripetute su casi diversi: [50 – 500]</a:t>
            </a:r>
          </a:p>
          <a:p>
            <a:r>
              <a:rPr lang="it-IT" dirty="0"/>
              <a:t>Al variare di </a:t>
            </a:r>
            <a:r>
              <a:rPr lang="it-IT" b="1" dirty="0">
                <a:solidFill>
                  <a:srgbClr val="002060"/>
                </a:solidFill>
              </a:rPr>
              <a:t>finestra di trasmissione</a:t>
            </a:r>
            <a:r>
              <a:rPr lang="it-IT" dirty="0"/>
              <a:t>, </a:t>
            </a:r>
            <a:r>
              <a:rPr lang="it-IT" b="1" dirty="0">
                <a:solidFill>
                  <a:srgbClr val="002060"/>
                </a:solidFill>
              </a:rPr>
              <a:t>probabilità di errore </a:t>
            </a:r>
            <a:r>
              <a:rPr lang="it-IT" dirty="0"/>
              <a:t>e </a:t>
            </a:r>
            <a:r>
              <a:rPr lang="it-IT" dirty="0">
                <a:solidFill>
                  <a:srgbClr val="002060"/>
                </a:solidFill>
              </a:rPr>
              <a:t>valore del </a:t>
            </a:r>
            <a:r>
              <a:rPr lang="it-IT" b="1" dirty="0" err="1">
                <a:solidFill>
                  <a:srgbClr val="002060"/>
                </a:solidFill>
              </a:rPr>
              <a:t>timeout</a:t>
            </a:r>
            <a:r>
              <a:rPr lang="it-IT" dirty="0"/>
              <a:t>, è stato calcolato il throughput medio per ogni caso</a:t>
            </a:r>
          </a:p>
          <a:p>
            <a:r>
              <a:rPr lang="it-IT" dirty="0" err="1"/>
              <a:t>E’stato</a:t>
            </a:r>
            <a:r>
              <a:rPr lang="it-IT" dirty="0"/>
              <a:t> anche analizzato e messo a confronto l’andamento nel caso di </a:t>
            </a:r>
            <a:r>
              <a:rPr lang="it-IT" b="1" dirty="0" err="1">
                <a:solidFill>
                  <a:srgbClr val="002060"/>
                </a:solidFill>
              </a:rPr>
              <a:t>timeout</a:t>
            </a:r>
            <a:r>
              <a:rPr lang="it-IT" b="1" dirty="0">
                <a:solidFill>
                  <a:srgbClr val="002060"/>
                </a:solidFill>
              </a:rPr>
              <a:t> adattivo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/>
              <a:t>e </a:t>
            </a:r>
            <a:r>
              <a:rPr lang="it-IT" b="1" dirty="0">
                <a:solidFill>
                  <a:srgbClr val="002060"/>
                </a:solidFill>
              </a:rPr>
              <a:t>statico</a:t>
            </a:r>
            <a:r>
              <a:rPr lang="it-IT" dirty="0"/>
              <a:t>, mantenendo una finestra fissa di dimensione 8.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1618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629DA1-8B43-43BF-B4E7-5720497C7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287476"/>
            <a:ext cx="8596668" cy="1457739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Timeout</a:t>
            </a:r>
            <a:r>
              <a:rPr lang="it-IT" dirty="0"/>
              <a:t>: 8ms</a:t>
            </a:r>
            <a:br>
              <a:rPr lang="it-IT" dirty="0"/>
            </a:br>
            <a:r>
              <a:rPr lang="it-IT" dirty="0"/>
              <a:t>% di errori: [0% - 75%]</a:t>
            </a:r>
            <a:br>
              <a:rPr lang="it-IT" dirty="0"/>
            </a:br>
            <a:r>
              <a:rPr lang="it-IT" dirty="0"/>
              <a:t>dimensione finestra: [4 – 64]</a:t>
            </a:r>
            <a:br>
              <a:rPr lang="it-IT" dirty="0"/>
            </a:br>
            <a:endParaRPr lang="it-IT" dirty="0"/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088E0B51-1F04-49DF-AFA2-5E20425BBA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2201742"/>
              </p:ext>
            </p:extLst>
          </p:nvPr>
        </p:nvGraphicFramePr>
        <p:xfrm>
          <a:off x="187058" y="3482767"/>
          <a:ext cx="5433336" cy="2812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EF2998D5-6C7E-4615-8E2B-BAEA4B3437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050778"/>
              </p:ext>
            </p:extLst>
          </p:nvPr>
        </p:nvGraphicFramePr>
        <p:xfrm>
          <a:off x="677863" y="1933920"/>
          <a:ext cx="6716851" cy="126841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81334">
                  <a:extLst>
                    <a:ext uri="{9D8B030D-6E8A-4147-A177-3AD203B41FA5}">
                      <a16:colId xmlns:a16="http://schemas.microsoft.com/office/drawing/2014/main" val="2203878413"/>
                    </a:ext>
                  </a:extLst>
                </a:gridCol>
                <a:gridCol w="972947">
                  <a:extLst>
                    <a:ext uri="{9D8B030D-6E8A-4147-A177-3AD203B41FA5}">
                      <a16:colId xmlns:a16="http://schemas.microsoft.com/office/drawing/2014/main" val="2608645446"/>
                    </a:ext>
                  </a:extLst>
                </a:gridCol>
                <a:gridCol w="972947">
                  <a:extLst>
                    <a:ext uri="{9D8B030D-6E8A-4147-A177-3AD203B41FA5}">
                      <a16:colId xmlns:a16="http://schemas.microsoft.com/office/drawing/2014/main" val="1283051112"/>
                    </a:ext>
                  </a:extLst>
                </a:gridCol>
                <a:gridCol w="855724">
                  <a:extLst>
                    <a:ext uri="{9D8B030D-6E8A-4147-A177-3AD203B41FA5}">
                      <a16:colId xmlns:a16="http://schemas.microsoft.com/office/drawing/2014/main" val="2216863163"/>
                    </a:ext>
                  </a:extLst>
                </a:gridCol>
                <a:gridCol w="855724">
                  <a:extLst>
                    <a:ext uri="{9D8B030D-6E8A-4147-A177-3AD203B41FA5}">
                      <a16:colId xmlns:a16="http://schemas.microsoft.com/office/drawing/2014/main" val="1026108580"/>
                    </a:ext>
                  </a:extLst>
                </a:gridCol>
                <a:gridCol w="726780">
                  <a:extLst>
                    <a:ext uri="{9D8B030D-6E8A-4147-A177-3AD203B41FA5}">
                      <a16:colId xmlns:a16="http://schemas.microsoft.com/office/drawing/2014/main" val="3394895740"/>
                    </a:ext>
                  </a:extLst>
                </a:gridCol>
                <a:gridCol w="726780">
                  <a:extLst>
                    <a:ext uri="{9D8B030D-6E8A-4147-A177-3AD203B41FA5}">
                      <a16:colId xmlns:a16="http://schemas.microsoft.com/office/drawing/2014/main" val="2507781078"/>
                    </a:ext>
                  </a:extLst>
                </a:gridCol>
                <a:gridCol w="726780">
                  <a:extLst>
                    <a:ext uri="{9D8B030D-6E8A-4147-A177-3AD203B41FA5}">
                      <a16:colId xmlns:a16="http://schemas.microsoft.com/office/drawing/2014/main" val="686004865"/>
                    </a:ext>
                  </a:extLst>
                </a:gridCol>
                <a:gridCol w="597835">
                  <a:extLst>
                    <a:ext uri="{9D8B030D-6E8A-4147-A177-3AD203B41FA5}">
                      <a16:colId xmlns:a16="http://schemas.microsoft.com/office/drawing/2014/main" val="964128773"/>
                    </a:ext>
                  </a:extLst>
                </a:gridCol>
              </a:tblGrid>
              <a:tr h="211402"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.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 dirty="0">
                          <a:effectLst/>
                        </a:rPr>
                        <a:t>0</a:t>
                      </a:r>
                      <a:endParaRPr lang="it-IT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2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5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10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 dirty="0">
                          <a:effectLst/>
                        </a:rPr>
                        <a:t>25</a:t>
                      </a:r>
                      <a:endParaRPr lang="it-IT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40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50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75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extLst>
                  <a:ext uri="{0D108BD9-81ED-4DB2-BD59-A6C34878D82A}">
                    <a16:rowId xmlns:a16="http://schemas.microsoft.com/office/drawing/2014/main" val="659200453"/>
                  </a:ext>
                </a:extLst>
              </a:tr>
              <a:tr h="211402"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4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24263,97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7415,01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3710,29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1574,02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516,5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256,49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166,05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57,22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extLst>
                  <a:ext uri="{0D108BD9-81ED-4DB2-BD59-A6C34878D82A}">
                    <a16:rowId xmlns:a16="http://schemas.microsoft.com/office/drawing/2014/main" val="183676503"/>
                  </a:ext>
                </a:extLst>
              </a:tr>
              <a:tr h="211402"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8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52485,71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13643,92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3806,04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1611,43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509,78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255,94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167,37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58,33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extLst>
                  <a:ext uri="{0D108BD9-81ED-4DB2-BD59-A6C34878D82A}">
                    <a16:rowId xmlns:a16="http://schemas.microsoft.com/office/drawing/2014/main" val="958874343"/>
                  </a:ext>
                </a:extLst>
              </a:tr>
              <a:tr h="211402"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16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62646,42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12665,95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3835,31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 dirty="0">
                          <a:effectLst/>
                        </a:rPr>
                        <a:t>1591,98</a:t>
                      </a:r>
                      <a:endParaRPr lang="it-IT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506,58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257,85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172,9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57,94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extLst>
                  <a:ext uri="{0D108BD9-81ED-4DB2-BD59-A6C34878D82A}">
                    <a16:rowId xmlns:a16="http://schemas.microsoft.com/office/drawing/2014/main" val="3883058487"/>
                  </a:ext>
                </a:extLst>
              </a:tr>
              <a:tr h="211402"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32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88151,65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13045,65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3740,02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1635,43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514,59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256,67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169,58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58,48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extLst>
                  <a:ext uri="{0D108BD9-81ED-4DB2-BD59-A6C34878D82A}">
                    <a16:rowId xmlns:a16="http://schemas.microsoft.com/office/drawing/2014/main" val="1698648657"/>
                  </a:ext>
                </a:extLst>
              </a:tr>
              <a:tr h="211402"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64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86211,36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12763,6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3850,71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1637,18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519,76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257,99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172,27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 dirty="0">
                          <a:effectLst/>
                        </a:rPr>
                        <a:t>57,26</a:t>
                      </a:r>
                      <a:endParaRPr lang="it-IT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extLst>
                  <a:ext uri="{0D108BD9-81ED-4DB2-BD59-A6C34878D82A}">
                    <a16:rowId xmlns:a16="http://schemas.microsoft.com/office/drawing/2014/main" val="1056667356"/>
                  </a:ext>
                </a:extLst>
              </a:tr>
            </a:tbl>
          </a:graphicData>
        </a:graphic>
      </p:graphicFrame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625FD670-373B-4B33-9F7B-3AED3B5A2F7C}"/>
              </a:ext>
            </a:extLst>
          </p:cNvPr>
          <p:cNvSpPr txBox="1">
            <a:spLocks/>
          </p:cNvSpPr>
          <p:nvPr/>
        </p:nvSpPr>
        <p:spPr>
          <a:xfrm>
            <a:off x="5620394" y="3482767"/>
            <a:ext cx="5935501" cy="3087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Si può notare che </a:t>
            </a:r>
            <a:r>
              <a:rPr lang="it-IT" dirty="0">
                <a:solidFill>
                  <a:srgbClr val="C00000"/>
                </a:solidFill>
              </a:rPr>
              <a:t>aumentando la percentuale di errori</a:t>
            </a:r>
            <a:r>
              <a:rPr lang="it-IT" dirty="0"/>
              <a:t>, il throughput diminuisce notevolmente.</a:t>
            </a:r>
          </a:p>
          <a:p>
            <a:pPr lvl="1"/>
            <a:r>
              <a:rPr lang="it-IT" dirty="0"/>
              <a:t>Si evidenzia l’inefficienza in termini di prestazioni del protocollo GBN se deve </a:t>
            </a:r>
            <a:r>
              <a:rPr lang="it-IT" dirty="0" err="1"/>
              <a:t>reinviare</a:t>
            </a:r>
            <a:r>
              <a:rPr lang="it-IT" dirty="0"/>
              <a:t> pacchetti persi.</a:t>
            </a:r>
          </a:p>
          <a:p>
            <a:r>
              <a:rPr lang="it-IT" dirty="0"/>
              <a:t>All’assenza di errori</a:t>
            </a:r>
            <a:r>
              <a:rPr lang="it-IT" dirty="0">
                <a:solidFill>
                  <a:srgbClr val="C00000"/>
                </a:solidFill>
              </a:rPr>
              <a:t>, aumentando la finestra di trasmissione</a:t>
            </a:r>
            <a:r>
              <a:rPr lang="it-IT" dirty="0"/>
              <a:t> si ha un aumento del throughput</a:t>
            </a:r>
          </a:p>
          <a:p>
            <a:pPr lvl="1"/>
            <a:r>
              <a:rPr lang="it-IT" dirty="0"/>
              <a:t>Il valore massimo si è raggiunto con una finestra di 32 pacchetti, che ha registrato un throughput di circa 88MB al secondo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743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3B8523-1289-48B3-9C4E-C64C9F06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4556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Timeout</a:t>
            </a:r>
            <a:r>
              <a:rPr lang="it-IT" dirty="0"/>
              <a:t>: [ 4ms – 160ms ]</a:t>
            </a:r>
            <a:br>
              <a:rPr lang="it-IT" dirty="0"/>
            </a:br>
            <a:r>
              <a:rPr lang="it-IT" dirty="0"/>
              <a:t>% errori: [ 0% - 75% ]</a:t>
            </a:r>
            <a:br>
              <a:rPr lang="it-IT" dirty="0"/>
            </a:br>
            <a:r>
              <a:rPr lang="it-IT" dirty="0"/>
              <a:t>dimensione finestra: 8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66CFF9-21C1-473A-9CA8-501E28B2E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474268"/>
            <a:ext cx="5300870" cy="3039176"/>
          </a:xfrm>
        </p:spPr>
        <p:txBody>
          <a:bodyPr/>
          <a:lstStyle/>
          <a:p>
            <a:r>
              <a:rPr lang="it-IT" dirty="0"/>
              <a:t>Analizzando l’andamento al </a:t>
            </a:r>
            <a:r>
              <a:rPr lang="it-IT" dirty="0">
                <a:solidFill>
                  <a:srgbClr val="C00000"/>
                </a:solidFill>
              </a:rPr>
              <a:t>diminuire del valore di </a:t>
            </a:r>
            <a:r>
              <a:rPr lang="it-IT" dirty="0" err="1">
                <a:solidFill>
                  <a:srgbClr val="C00000"/>
                </a:solidFill>
              </a:rPr>
              <a:t>timeout</a:t>
            </a:r>
            <a:endParaRPr lang="it-IT" dirty="0">
              <a:solidFill>
                <a:srgbClr val="C00000"/>
              </a:solidFill>
            </a:endParaRPr>
          </a:p>
          <a:p>
            <a:pPr lvl="1"/>
            <a:r>
              <a:rPr lang="it-IT" dirty="0"/>
              <a:t>Se non ci sono errori, questo non comporta un notevole beneficio per il throughput</a:t>
            </a:r>
          </a:p>
          <a:p>
            <a:pPr lvl="1"/>
            <a:r>
              <a:rPr lang="it-IT" dirty="0"/>
              <a:t>Altrimenti si può notare un throughput più elevato per valori minori di </a:t>
            </a:r>
            <a:r>
              <a:rPr lang="it-IT" dirty="0" err="1"/>
              <a:t>timeout</a:t>
            </a:r>
            <a:r>
              <a:rPr lang="it-IT" dirty="0"/>
              <a:t>, naturalmente i pacchetti verranno </a:t>
            </a:r>
            <a:r>
              <a:rPr lang="it-IT" dirty="0" err="1"/>
              <a:t>reinviati</a:t>
            </a:r>
            <a:r>
              <a:rPr lang="it-IT" dirty="0"/>
              <a:t> attendendo meno tempo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2E976B30-828F-4869-BE07-1C6A84F926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5386504"/>
              </p:ext>
            </p:extLst>
          </p:nvPr>
        </p:nvGraphicFramePr>
        <p:xfrm>
          <a:off x="677334" y="1909413"/>
          <a:ext cx="6796890" cy="132079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29568">
                  <a:extLst>
                    <a:ext uri="{9D8B030D-6E8A-4147-A177-3AD203B41FA5}">
                      <a16:colId xmlns:a16="http://schemas.microsoft.com/office/drawing/2014/main" val="4135702768"/>
                    </a:ext>
                  </a:extLst>
                </a:gridCol>
                <a:gridCol w="904516">
                  <a:extLst>
                    <a:ext uri="{9D8B030D-6E8A-4147-A177-3AD203B41FA5}">
                      <a16:colId xmlns:a16="http://schemas.microsoft.com/office/drawing/2014/main" val="2608160455"/>
                    </a:ext>
                  </a:extLst>
                </a:gridCol>
                <a:gridCol w="904516">
                  <a:extLst>
                    <a:ext uri="{9D8B030D-6E8A-4147-A177-3AD203B41FA5}">
                      <a16:colId xmlns:a16="http://schemas.microsoft.com/office/drawing/2014/main" val="3607733489"/>
                    </a:ext>
                  </a:extLst>
                </a:gridCol>
                <a:gridCol w="789125">
                  <a:extLst>
                    <a:ext uri="{9D8B030D-6E8A-4147-A177-3AD203B41FA5}">
                      <a16:colId xmlns:a16="http://schemas.microsoft.com/office/drawing/2014/main" val="3255353907"/>
                    </a:ext>
                  </a:extLst>
                </a:gridCol>
                <a:gridCol w="789125">
                  <a:extLst>
                    <a:ext uri="{9D8B030D-6E8A-4147-A177-3AD203B41FA5}">
                      <a16:colId xmlns:a16="http://schemas.microsoft.com/office/drawing/2014/main" val="1429542138"/>
                    </a:ext>
                  </a:extLst>
                </a:gridCol>
                <a:gridCol w="670010">
                  <a:extLst>
                    <a:ext uri="{9D8B030D-6E8A-4147-A177-3AD203B41FA5}">
                      <a16:colId xmlns:a16="http://schemas.microsoft.com/office/drawing/2014/main" val="235013405"/>
                    </a:ext>
                  </a:extLst>
                </a:gridCol>
                <a:gridCol w="670010">
                  <a:extLst>
                    <a:ext uri="{9D8B030D-6E8A-4147-A177-3AD203B41FA5}">
                      <a16:colId xmlns:a16="http://schemas.microsoft.com/office/drawing/2014/main" val="3998141213"/>
                    </a:ext>
                  </a:extLst>
                </a:gridCol>
                <a:gridCol w="670010">
                  <a:extLst>
                    <a:ext uri="{9D8B030D-6E8A-4147-A177-3AD203B41FA5}">
                      <a16:colId xmlns:a16="http://schemas.microsoft.com/office/drawing/2014/main" val="1508867667"/>
                    </a:ext>
                  </a:extLst>
                </a:gridCol>
                <a:gridCol w="670010">
                  <a:extLst>
                    <a:ext uri="{9D8B030D-6E8A-4147-A177-3AD203B41FA5}">
                      <a16:colId xmlns:a16="http://schemas.microsoft.com/office/drawing/2014/main" val="910105926"/>
                    </a:ext>
                  </a:extLst>
                </a:gridCol>
              </a:tblGrid>
              <a:tr h="220133"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V1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0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2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5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10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25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40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50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75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extLst>
                  <a:ext uri="{0D108BD9-81ED-4DB2-BD59-A6C34878D82A}">
                    <a16:rowId xmlns:a16="http://schemas.microsoft.com/office/drawing/2014/main" val="1986893786"/>
                  </a:ext>
                </a:extLst>
              </a:tr>
              <a:tr h="220133"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 dirty="0">
                          <a:effectLst/>
                        </a:rPr>
                        <a:t>4000</a:t>
                      </a:r>
                      <a:endParaRPr lang="it-IT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53567,28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19148,61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6460,52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2932,52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891,42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460,2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312,18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114,68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extLst>
                  <a:ext uri="{0D108BD9-81ED-4DB2-BD59-A6C34878D82A}">
                    <a16:rowId xmlns:a16="http://schemas.microsoft.com/office/drawing/2014/main" val="352786093"/>
                  </a:ext>
                </a:extLst>
              </a:tr>
              <a:tr h="220133"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16000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48918,6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8323,45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2031,64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863,95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268,46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135,67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87,57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30,2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extLst>
                  <a:ext uri="{0D108BD9-81ED-4DB2-BD59-A6C34878D82A}">
                    <a16:rowId xmlns:a16="http://schemas.microsoft.com/office/drawing/2014/main" val="1176328689"/>
                  </a:ext>
                </a:extLst>
              </a:tr>
              <a:tr h="220133"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32000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44813,07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4573,72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1071,69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452,21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141,52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 dirty="0">
                          <a:effectLst/>
                        </a:rPr>
                        <a:t>67,28</a:t>
                      </a:r>
                      <a:endParaRPr lang="it-IT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 dirty="0">
                          <a:effectLst/>
                        </a:rPr>
                        <a:t>48,35</a:t>
                      </a:r>
                      <a:endParaRPr lang="it-IT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15,85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extLst>
                  <a:ext uri="{0D108BD9-81ED-4DB2-BD59-A6C34878D82A}">
                    <a16:rowId xmlns:a16="http://schemas.microsoft.com/office/drawing/2014/main" val="2626825356"/>
                  </a:ext>
                </a:extLst>
              </a:tr>
              <a:tr h="220133"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80000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45292,61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1933,07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424,7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183,02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58,62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28,33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19,76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6,39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extLst>
                  <a:ext uri="{0D108BD9-81ED-4DB2-BD59-A6C34878D82A}">
                    <a16:rowId xmlns:a16="http://schemas.microsoft.com/office/drawing/2014/main" val="3632847009"/>
                  </a:ext>
                </a:extLst>
              </a:tr>
              <a:tr h="220133"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160000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42628,11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 dirty="0">
                          <a:effectLst/>
                        </a:rPr>
                        <a:t>915,08</a:t>
                      </a:r>
                      <a:endParaRPr lang="it-IT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225,65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96,66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28,31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14,88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9,66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 dirty="0">
                          <a:effectLst/>
                        </a:rPr>
                        <a:t>3</a:t>
                      </a:r>
                      <a:endParaRPr lang="it-IT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extLst>
                  <a:ext uri="{0D108BD9-81ED-4DB2-BD59-A6C34878D82A}">
                    <a16:rowId xmlns:a16="http://schemas.microsoft.com/office/drawing/2014/main" val="1610101828"/>
                  </a:ext>
                </a:extLst>
              </a:tr>
            </a:tbl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11F360E1-6269-4DC7-B164-FCE95FB11A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9463058"/>
              </p:ext>
            </p:extLst>
          </p:nvPr>
        </p:nvGraphicFramePr>
        <p:xfrm>
          <a:off x="110530" y="3627790"/>
          <a:ext cx="5605642" cy="2885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2352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DA5917-8CD1-4D51-823B-F03EEF5C8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4883"/>
            <a:ext cx="8596668" cy="1431235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Timeout</a:t>
            </a:r>
            <a:r>
              <a:rPr lang="it-IT" dirty="0"/>
              <a:t>: statico vs adattivo</a:t>
            </a:r>
            <a:br>
              <a:rPr lang="it-IT" dirty="0"/>
            </a:br>
            <a:r>
              <a:rPr lang="it-IT" dirty="0"/>
              <a:t>% errori: [ 0% - 75% ]</a:t>
            </a:r>
            <a:br>
              <a:rPr lang="it-IT" dirty="0"/>
            </a:br>
            <a:r>
              <a:rPr lang="it-IT" dirty="0"/>
              <a:t>dimensione finestra: 8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EC704B-553C-4F62-9985-B6A27B44A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6170" y="1120500"/>
            <a:ext cx="4391141" cy="4524847"/>
          </a:xfrm>
        </p:spPr>
        <p:txBody>
          <a:bodyPr/>
          <a:lstStyle/>
          <a:p>
            <a:r>
              <a:rPr lang="it-IT" dirty="0"/>
              <a:t>Per una </a:t>
            </a:r>
            <a:r>
              <a:rPr lang="it-IT" dirty="0">
                <a:solidFill>
                  <a:srgbClr val="C00000"/>
                </a:solidFill>
              </a:rPr>
              <a:t>bassa percentuale di perdita </a:t>
            </a:r>
            <a:r>
              <a:rPr lang="it-IT" dirty="0"/>
              <a:t>[2% - 10%], il </a:t>
            </a:r>
            <a:r>
              <a:rPr lang="it-IT" dirty="0" err="1"/>
              <a:t>timeout</a:t>
            </a:r>
            <a:r>
              <a:rPr lang="it-IT" dirty="0"/>
              <a:t> adattivo permette di avere throughput più elevato</a:t>
            </a:r>
          </a:p>
          <a:p>
            <a:pPr lvl="1"/>
            <a:r>
              <a:rPr lang="it-IT" dirty="0"/>
              <a:t>Perdendo pochi pacchetti si tenderà maggiormente a </a:t>
            </a:r>
            <a:r>
              <a:rPr lang="it-IT" dirty="0">
                <a:solidFill>
                  <a:srgbClr val="0070C0"/>
                </a:solidFill>
              </a:rPr>
              <a:t>diminuire il valore del </a:t>
            </a:r>
            <a:r>
              <a:rPr lang="it-IT" dirty="0" err="1">
                <a:solidFill>
                  <a:srgbClr val="0070C0"/>
                </a:solidFill>
              </a:rPr>
              <a:t>timeout</a:t>
            </a:r>
            <a:endParaRPr lang="it-IT" dirty="0">
              <a:solidFill>
                <a:srgbClr val="0070C0"/>
              </a:solidFill>
            </a:endParaRPr>
          </a:p>
          <a:p>
            <a:r>
              <a:rPr lang="it-IT" dirty="0"/>
              <a:t>Per tassi più </a:t>
            </a:r>
            <a:r>
              <a:rPr lang="it-IT" dirty="0">
                <a:solidFill>
                  <a:srgbClr val="C00000"/>
                </a:solidFill>
              </a:rPr>
              <a:t>elevati di perdita </a:t>
            </a:r>
            <a:r>
              <a:rPr lang="it-IT" dirty="0"/>
              <a:t>(&gt;10%) il </a:t>
            </a:r>
            <a:r>
              <a:rPr lang="it-IT" dirty="0" err="1"/>
              <a:t>timeout</a:t>
            </a:r>
            <a:r>
              <a:rPr lang="it-IT" dirty="0"/>
              <a:t> di tipo adattivo ha un effetto negativo sul throughput</a:t>
            </a:r>
          </a:p>
          <a:p>
            <a:pPr lvl="1"/>
            <a:r>
              <a:rPr lang="it-IT" dirty="0"/>
              <a:t>Si tenderà maggiormente ad </a:t>
            </a:r>
            <a:r>
              <a:rPr lang="it-IT" dirty="0">
                <a:solidFill>
                  <a:srgbClr val="0070C0"/>
                </a:solidFill>
              </a:rPr>
              <a:t>aumentare il valore del </a:t>
            </a:r>
            <a:r>
              <a:rPr lang="it-IT" dirty="0" err="1">
                <a:solidFill>
                  <a:srgbClr val="0070C0"/>
                </a:solidFill>
              </a:rPr>
              <a:t>timeout</a:t>
            </a:r>
            <a:r>
              <a:rPr lang="it-IT" dirty="0"/>
              <a:t>, portando la ritrasmissione dei pacchetti in un tempo maggiore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BFC0493F-E999-45C9-A480-A1025F949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130254"/>
              </p:ext>
            </p:extLst>
          </p:nvPr>
        </p:nvGraphicFramePr>
        <p:xfrm>
          <a:off x="1354689" y="1933432"/>
          <a:ext cx="4077670" cy="198973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75560">
                  <a:extLst>
                    <a:ext uri="{9D8B030D-6E8A-4147-A177-3AD203B41FA5}">
                      <a16:colId xmlns:a16="http://schemas.microsoft.com/office/drawing/2014/main" val="91490177"/>
                    </a:ext>
                  </a:extLst>
                </a:gridCol>
                <a:gridCol w="2084367">
                  <a:extLst>
                    <a:ext uri="{9D8B030D-6E8A-4147-A177-3AD203B41FA5}">
                      <a16:colId xmlns:a16="http://schemas.microsoft.com/office/drawing/2014/main" val="3133673812"/>
                    </a:ext>
                  </a:extLst>
                </a:gridCol>
                <a:gridCol w="1517743">
                  <a:extLst>
                    <a:ext uri="{9D8B030D-6E8A-4147-A177-3AD203B41FA5}">
                      <a16:colId xmlns:a16="http://schemas.microsoft.com/office/drawing/2014/main" val="1788807792"/>
                    </a:ext>
                  </a:extLst>
                </a:gridCol>
              </a:tblGrid>
              <a:tr h="221082"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 dirty="0">
                          <a:effectLst/>
                        </a:rPr>
                        <a:t>V</a:t>
                      </a:r>
                      <a:endParaRPr lang="it-IT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static 32.000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adaptive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extLst>
                  <a:ext uri="{0D108BD9-81ED-4DB2-BD59-A6C34878D82A}">
                    <a16:rowId xmlns:a16="http://schemas.microsoft.com/office/drawing/2014/main" val="3273444288"/>
                  </a:ext>
                </a:extLst>
              </a:tr>
              <a:tr h="221082"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0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44813,07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46252,53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extLst>
                  <a:ext uri="{0D108BD9-81ED-4DB2-BD59-A6C34878D82A}">
                    <a16:rowId xmlns:a16="http://schemas.microsoft.com/office/drawing/2014/main" val="81171116"/>
                  </a:ext>
                </a:extLst>
              </a:tr>
              <a:tr h="221082"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2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 dirty="0">
                          <a:effectLst/>
                        </a:rPr>
                        <a:t>4573,72</a:t>
                      </a:r>
                      <a:endParaRPr lang="it-IT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 dirty="0">
                          <a:effectLst/>
                        </a:rPr>
                        <a:t>16297,35</a:t>
                      </a:r>
                      <a:endParaRPr lang="it-IT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extLst>
                  <a:ext uri="{0D108BD9-81ED-4DB2-BD59-A6C34878D82A}">
                    <a16:rowId xmlns:a16="http://schemas.microsoft.com/office/drawing/2014/main" val="1189116641"/>
                  </a:ext>
                </a:extLst>
              </a:tr>
              <a:tr h="221082"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5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1071,69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3023,93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extLst>
                  <a:ext uri="{0D108BD9-81ED-4DB2-BD59-A6C34878D82A}">
                    <a16:rowId xmlns:a16="http://schemas.microsoft.com/office/drawing/2014/main" val="1047302787"/>
                  </a:ext>
                </a:extLst>
              </a:tr>
              <a:tr h="221082"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10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452,21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421,76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extLst>
                  <a:ext uri="{0D108BD9-81ED-4DB2-BD59-A6C34878D82A}">
                    <a16:rowId xmlns:a16="http://schemas.microsoft.com/office/drawing/2014/main" val="724828590"/>
                  </a:ext>
                </a:extLst>
              </a:tr>
              <a:tr h="221082"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25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141,52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11,24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extLst>
                  <a:ext uri="{0D108BD9-81ED-4DB2-BD59-A6C34878D82A}">
                    <a16:rowId xmlns:a16="http://schemas.microsoft.com/office/drawing/2014/main" val="3569502469"/>
                  </a:ext>
                </a:extLst>
              </a:tr>
              <a:tr h="221082"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40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67,28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5,47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extLst>
                  <a:ext uri="{0D108BD9-81ED-4DB2-BD59-A6C34878D82A}">
                    <a16:rowId xmlns:a16="http://schemas.microsoft.com/office/drawing/2014/main" val="2845967345"/>
                  </a:ext>
                </a:extLst>
              </a:tr>
              <a:tr h="221082"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50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48,35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3,84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extLst>
                  <a:ext uri="{0D108BD9-81ED-4DB2-BD59-A6C34878D82A}">
                    <a16:rowId xmlns:a16="http://schemas.microsoft.com/office/drawing/2014/main" val="4251913237"/>
                  </a:ext>
                </a:extLst>
              </a:tr>
              <a:tr h="221082"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75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>
                          <a:effectLst/>
                        </a:rPr>
                        <a:t>15,85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100" u="none" strike="noStrike" dirty="0">
                          <a:effectLst/>
                        </a:rPr>
                        <a:t>0,85</a:t>
                      </a:r>
                      <a:endParaRPr lang="it-IT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extLst>
                  <a:ext uri="{0D108BD9-81ED-4DB2-BD59-A6C34878D82A}">
                    <a16:rowId xmlns:a16="http://schemas.microsoft.com/office/drawing/2014/main" val="3404371009"/>
                  </a:ext>
                </a:extLst>
              </a:tr>
            </a:tbl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E8308FC8-0D97-4E77-9937-EB658E0F45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4638255"/>
              </p:ext>
            </p:extLst>
          </p:nvPr>
        </p:nvGraphicFramePr>
        <p:xfrm>
          <a:off x="677334" y="4020484"/>
          <a:ext cx="6348626" cy="2863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7601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B71E6C-25BB-4840-A731-4A99514C4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020023" cy="662609"/>
          </a:xfrm>
        </p:spPr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413F84-D802-46AA-B828-53DB94596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38471"/>
            <a:ext cx="4345240" cy="4530614"/>
          </a:xfrm>
        </p:spPr>
        <p:txBody>
          <a:bodyPr/>
          <a:lstStyle/>
          <a:p>
            <a:r>
              <a:rPr lang="it-IT" dirty="0"/>
              <a:t>Non riuscendo a </a:t>
            </a:r>
            <a:r>
              <a:rPr lang="it-IT" dirty="0">
                <a:solidFill>
                  <a:srgbClr val="C00000"/>
                </a:solidFill>
              </a:rPr>
              <a:t>simulare il ritardo </a:t>
            </a:r>
            <a:r>
              <a:rPr lang="it-IT" dirty="0"/>
              <a:t>di pacchetti dovuti a congestione della rete, in locale, non si è in grado di analizzare l’effetto sul throughput per questa soluzione</a:t>
            </a:r>
          </a:p>
          <a:p>
            <a:r>
              <a:rPr lang="it-IT" dirty="0"/>
              <a:t>Utilizzare </a:t>
            </a:r>
            <a:r>
              <a:rPr lang="it-IT" dirty="0" err="1">
                <a:solidFill>
                  <a:srgbClr val="C00000"/>
                </a:solidFill>
              </a:rPr>
              <a:t>timeout</a:t>
            </a:r>
            <a:r>
              <a:rPr lang="it-IT" dirty="0">
                <a:solidFill>
                  <a:srgbClr val="C00000"/>
                </a:solidFill>
              </a:rPr>
              <a:t> adattivo </a:t>
            </a:r>
            <a:r>
              <a:rPr lang="it-IT" dirty="0"/>
              <a:t>per tassi di perdita superiori al 10% risulta essere controproducente, diminuendo in modo significativo il throughput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2BFD1D95-3413-4478-8D46-A4CCE07C21E6}"/>
              </a:ext>
            </a:extLst>
          </p:cNvPr>
          <p:cNvSpPr txBox="1">
            <a:spLocks/>
          </p:cNvSpPr>
          <p:nvPr/>
        </p:nvSpPr>
        <p:spPr>
          <a:xfrm>
            <a:off x="677334" y="1338471"/>
            <a:ext cx="4345240" cy="4530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Il </a:t>
            </a:r>
            <a:r>
              <a:rPr lang="it-IT" dirty="0" err="1">
                <a:solidFill>
                  <a:srgbClr val="C00000"/>
                </a:solidFill>
              </a:rPr>
              <a:t>timeout</a:t>
            </a:r>
            <a:r>
              <a:rPr lang="it-IT" dirty="0">
                <a:solidFill>
                  <a:srgbClr val="C00000"/>
                </a:solidFill>
              </a:rPr>
              <a:t> di tipo adattivo </a:t>
            </a:r>
            <a:r>
              <a:rPr lang="it-IT" dirty="0"/>
              <a:t>risulta essere un’ottima soluzione per bassi tassi di perdita, aumentando notevolmente il valore del throughput</a:t>
            </a:r>
          </a:p>
          <a:p>
            <a:r>
              <a:rPr lang="it-IT" dirty="0"/>
              <a:t>Impostare la </a:t>
            </a:r>
            <a:r>
              <a:rPr lang="it-IT" dirty="0">
                <a:solidFill>
                  <a:srgbClr val="C00000"/>
                </a:solidFill>
              </a:rPr>
              <a:t>dimensione della finestra</a:t>
            </a:r>
            <a:r>
              <a:rPr lang="it-IT" dirty="0"/>
              <a:t> in modo corretto risulta essere decisivo per avere un throughput elevato</a:t>
            </a:r>
          </a:p>
          <a:p>
            <a:r>
              <a:rPr lang="it-IT" dirty="0"/>
              <a:t>Il throughput massimo registrato di </a:t>
            </a:r>
            <a:r>
              <a:rPr lang="it-IT" dirty="0">
                <a:solidFill>
                  <a:srgbClr val="C00000"/>
                </a:solidFill>
              </a:rPr>
              <a:t>88MB/s</a:t>
            </a:r>
            <a:r>
              <a:rPr lang="it-IT" dirty="0">
                <a:solidFill>
                  <a:schemeClr val="tx1"/>
                </a:solidFill>
              </a:rPr>
              <a:t>, con una finestra di 32 pacchetti, </a:t>
            </a:r>
            <a:r>
              <a:rPr lang="it-IT" dirty="0" err="1">
                <a:solidFill>
                  <a:schemeClr val="tx1"/>
                </a:solidFill>
              </a:rPr>
              <a:t>timeout</a:t>
            </a:r>
            <a:r>
              <a:rPr lang="it-IT" dirty="0">
                <a:solidFill>
                  <a:schemeClr val="tx1"/>
                </a:solidFill>
              </a:rPr>
              <a:t> 4ms e in assenza di errori, </a:t>
            </a:r>
            <a:r>
              <a:rPr lang="it-IT" dirty="0"/>
              <a:t>risulta essere un buon </a:t>
            </a:r>
            <a:r>
              <a:rPr lang="it-IT" dirty="0" err="1"/>
              <a:t>upper-bound</a:t>
            </a:r>
            <a:r>
              <a:rPr lang="it-IT" dirty="0"/>
              <a:t> per il protocollo GBN della soluzione presentata.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794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6DBAE8-B14A-4488-A84F-734225BA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Specifica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F3C7E7-925D-4D33-803B-B521F8A18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Lo scopo del progetto è quello di sviluppare un’applicazione </a:t>
            </a:r>
            <a:r>
              <a:rPr lang="it-IT" dirty="0" err="1"/>
              <a:t>client-server</a:t>
            </a:r>
            <a:r>
              <a:rPr lang="it-IT" dirty="0"/>
              <a:t> per il trasferimento di file in modo affidabile. </a:t>
            </a:r>
          </a:p>
          <a:p>
            <a:r>
              <a:rPr lang="it-IT" dirty="0"/>
              <a:t>L’affidabilità è implementata a livello applicativo tramite protocollo   </a:t>
            </a:r>
            <a:r>
              <a:rPr lang="it-IT" dirty="0" err="1"/>
              <a:t>GoBack</a:t>
            </a:r>
            <a:r>
              <a:rPr lang="it-IT" dirty="0"/>
              <a:t>-N, utilizzando il servizio di trasporto non affidabile UDP.</a:t>
            </a:r>
          </a:p>
          <a:p>
            <a:r>
              <a:rPr lang="it-IT" dirty="0"/>
              <a:t>Le operazioni disponibili all’utente del client sono:</a:t>
            </a:r>
          </a:p>
          <a:p>
            <a:pPr lvl="1"/>
            <a:r>
              <a:rPr lang="it-IT" dirty="0"/>
              <a:t>La visualizzazione dei file disponibili sul server (comando </a:t>
            </a:r>
            <a:r>
              <a:rPr lang="it-IT" b="1" dirty="0"/>
              <a:t>LIST</a:t>
            </a:r>
            <a:r>
              <a:rPr lang="it-IT" dirty="0"/>
              <a:t>);</a:t>
            </a:r>
          </a:p>
          <a:p>
            <a:pPr lvl="1"/>
            <a:r>
              <a:rPr lang="it-IT" dirty="0"/>
              <a:t>Il download di un file dal server (comando </a:t>
            </a:r>
            <a:r>
              <a:rPr lang="it-IT" b="1" dirty="0"/>
              <a:t>GET</a:t>
            </a:r>
            <a:r>
              <a:rPr lang="it-IT" dirty="0"/>
              <a:t>);</a:t>
            </a:r>
          </a:p>
          <a:p>
            <a:pPr lvl="1"/>
            <a:r>
              <a:rPr lang="it-IT" dirty="0"/>
              <a:t>L’upload di un file sul server (comando </a:t>
            </a:r>
            <a:r>
              <a:rPr lang="it-IT" b="1" dirty="0"/>
              <a:t>PUT</a:t>
            </a:r>
            <a:r>
              <a:rPr lang="it-IT" dirty="0"/>
              <a:t>);</a:t>
            </a:r>
          </a:p>
          <a:p>
            <a:pPr lvl="1"/>
            <a:r>
              <a:rPr lang="it-IT" dirty="0"/>
              <a:t>La chiusura della connessione (comando </a:t>
            </a:r>
            <a:r>
              <a:rPr lang="it-IT" b="1" dirty="0"/>
              <a:t>CLOSE</a:t>
            </a:r>
            <a:r>
              <a:rPr lang="it-IT" dirty="0"/>
              <a:t>).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905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4E0C6D-B150-4D10-8117-08F08086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UDP, protocollo non affidabile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4AA4AF-9125-4E80-B78A-408BD221C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5418666" cy="3855898"/>
          </a:xfrm>
        </p:spPr>
        <p:txBody>
          <a:bodyPr/>
          <a:lstStyle/>
          <a:p>
            <a:r>
              <a:rPr lang="it-IT" dirty="0"/>
              <a:t>Il protocollo a livello di trasporto UDP, è un protocollo che non garantisce l’affidabilità sul corretto trasferimento di pacchetti.</a:t>
            </a:r>
          </a:p>
          <a:p>
            <a:r>
              <a:rPr lang="it-IT" dirty="0"/>
              <a:t>UDP identifica una </a:t>
            </a:r>
            <a:r>
              <a:rPr lang="it-IT" dirty="0" err="1"/>
              <a:t>socket</a:t>
            </a:r>
            <a:r>
              <a:rPr lang="it-IT" dirty="0"/>
              <a:t> con la sola coppia </a:t>
            </a:r>
            <a:r>
              <a:rPr lang="it-IT" b="1" dirty="0">
                <a:solidFill>
                  <a:srgbClr val="0070C0"/>
                </a:solidFill>
              </a:rPr>
              <a:t>[IP,PORT]</a:t>
            </a:r>
          </a:p>
          <a:p>
            <a:pPr lvl="1"/>
            <a:r>
              <a:rPr lang="it-IT" dirty="0"/>
              <a:t>Ad ogni processo in esecuzione su un </a:t>
            </a:r>
            <a:r>
              <a:rPr lang="it-IT" dirty="0" err="1"/>
              <a:t>host</a:t>
            </a:r>
            <a:r>
              <a:rPr lang="it-IT" dirty="0"/>
              <a:t> remoto, è associata una sola </a:t>
            </a:r>
            <a:r>
              <a:rPr lang="it-IT" dirty="0" err="1"/>
              <a:t>socket</a:t>
            </a:r>
            <a:r>
              <a:rPr lang="it-IT" dirty="0"/>
              <a:t> UDP.</a:t>
            </a:r>
          </a:p>
          <a:p>
            <a:r>
              <a:rPr lang="it-IT" dirty="0"/>
              <a:t>La funzione </a:t>
            </a:r>
            <a:r>
              <a:rPr lang="it-IT" b="1" dirty="0" err="1">
                <a:solidFill>
                  <a:srgbClr val="C00000"/>
                </a:solidFill>
              </a:rPr>
              <a:t>socket</a:t>
            </a:r>
            <a:r>
              <a:rPr lang="it-IT" b="1" dirty="0">
                <a:solidFill>
                  <a:srgbClr val="C00000"/>
                </a:solidFill>
              </a:rPr>
              <a:t>() </a:t>
            </a:r>
            <a:r>
              <a:rPr lang="it-IT" dirty="0"/>
              <a:t>crea una </a:t>
            </a:r>
            <a:r>
              <a:rPr lang="it-IT" dirty="0" err="1"/>
              <a:t>socket</a:t>
            </a:r>
            <a:endParaRPr lang="it-IT" dirty="0"/>
          </a:p>
          <a:p>
            <a:pPr lvl="1"/>
            <a:r>
              <a:rPr lang="it-IT" dirty="0"/>
              <a:t>Il tipo </a:t>
            </a:r>
            <a:r>
              <a:rPr lang="it-IT" i="1" dirty="0">
                <a:solidFill>
                  <a:schemeClr val="accent1">
                    <a:lumMod val="50000"/>
                  </a:schemeClr>
                </a:solidFill>
              </a:rPr>
              <a:t>SOCK_DGRAM </a:t>
            </a:r>
            <a:r>
              <a:rPr lang="it-IT" dirty="0"/>
              <a:t>per il protocollo UDP</a:t>
            </a:r>
          </a:p>
          <a:p>
            <a:r>
              <a:rPr lang="it-IT" dirty="0"/>
              <a:t>La funzione </a:t>
            </a:r>
            <a:r>
              <a:rPr lang="it-IT" dirty="0" err="1">
                <a:solidFill>
                  <a:srgbClr val="C00000"/>
                </a:solidFill>
              </a:rPr>
              <a:t>bind</a:t>
            </a:r>
            <a:r>
              <a:rPr lang="it-IT" dirty="0">
                <a:solidFill>
                  <a:srgbClr val="C00000"/>
                </a:solidFill>
              </a:rPr>
              <a:t>() </a:t>
            </a:r>
            <a:r>
              <a:rPr lang="it-IT" dirty="0"/>
              <a:t>avvisa il SO su quale processo devono essere inviati i dati ricevuti</a:t>
            </a: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E1599AD-8A91-45FF-BC77-38C9129A5F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2" t="24791" r="5531"/>
          <a:stretch/>
        </p:blipFill>
        <p:spPr>
          <a:xfrm>
            <a:off x="6253969" y="2022496"/>
            <a:ext cx="5144812" cy="399399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29046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91F8EC-2823-4FD1-ACB9-6177AC97A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it-IT" dirty="0"/>
              <a:t>Gestione della connessione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81666E-E66F-405C-8415-795E1EA5D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4146457" cy="41164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dirty="0"/>
              <a:t>In UDP non è prevista connessione tra client e server, per implementarla si è sfruttata la logica di connessione «</a:t>
            </a:r>
            <a:r>
              <a:rPr lang="it-IT" dirty="0" err="1"/>
              <a:t>handshake</a:t>
            </a:r>
            <a:r>
              <a:rPr lang="it-IT" dirty="0"/>
              <a:t> a 3 vie».</a:t>
            </a:r>
          </a:p>
          <a:p>
            <a:pPr>
              <a:lnSpc>
                <a:spcPct val="90000"/>
              </a:lnSpc>
            </a:pPr>
            <a:r>
              <a:rPr lang="it-IT" dirty="0"/>
              <a:t>Per avere un server di tipo concorrente, il client</a:t>
            </a:r>
          </a:p>
          <a:p>
            <a:pPr lvl="1">
              <a:lnSpc>
                <a:spcPct val="90000"/>
              </a:lnSpc>
            </a:pPr>
            <a:r>
              <a:rPr lang="it-IT" dirty="0"/>
              <a:t>1.Contatta il server </a:t>
            </a:r>
            <a:r>
              <a:rPr lang="it-IT" dirty="0" err="1"/>
              <a:t>dispatcher</a:t>
            </a:r>
            <a:r>
              <a:rPr lang="it-IT" dirty="0"/>
              <a:t> su una </a:t>
            </a:r>
            <a:r>
              <a:rPr lang="it-IT" dirty="0" err="1"/>
              <a:t>socket</a:t>
            </a:r>
            <a:r>
              <a:rPr lang="it-IT" dirty="0"/>
              <a:t> fissa</a:t>
            </a:r>
          </a:p>
          <a:p>
            <a:pPr lvl="1">
              <a:lnSpc>
                <a:spcPct val="90000"/>
              </a:lnSpc>
            </a:pPr>
            <a:r>
              <a:rPr lang="it-IT" dirty="0"/>
              <a:t>2.Viene eseguito l’</a:t>
            </a:r>
            <a:r>
              <a:rPr lang="it-IT" dirty="0" err="1"/>
              <a:t>handshake</a:t>
            </a:r>
            <a:endParaRPr lang="it-IT" dirty="0"/>
          </a:p>
          <a:p>
            <a:pPr lvl="1">
              <a:lnSpc>
                <a:spcPct val="90000"/>
              </a:lnSpc>
            </a:pPr>
            <a:r>
              <a:rPr lang="it-IT" dirty="0"/>
              <a:t>3.Il server tramite </a:t>
            </a:r>
            <a:r>
              <a:rPr lang="it-IT" dirty="0" err="1">
                <a:solidFill>
                  <a:srgbClr val="C00000"/>
                </a:solidFill>
              </a:rPr>
              <a:t>fork</a:t>
            </a:r>
            <a:r>
              <a:rPr lang="it-IT" dirty="0">
                <a:solidFill>
                  <a:srgbClr val="C00000"/>
                </a:solidFill>
              </a:rPr>
              <a:t>() </a:t>
            </a:r>
            <a:r>
              <a:rPr lang="it-IT" dirty="0"/>
              <a:t>genera un nuovo processo, ed una nuova </a:t>
            </a:r>
            <a:r>
              <a:rPr lang="it-IT" dirty="0" err="1"/>
              <a:t>socket</a:t>
            </a:r>
            <a:r>
              <a:rPr lang="it-IT" dirty="0"/>
              <a:t> dedicata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7E677B5-3844-40C5-BB5C-9D5AA0A715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9792" y="2208598"/>
            <a:ext cx="4944654" cy="24408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5910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7FFAF-ED86-4999-849A-9283FD72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Connessione,</a:t>
            </a:r>
            <a:br>
              <a:rPr lang="it-IT" dirty="0"/>
            </a:br>
            <a:r>
              <a:rPr lang="it-IT" dirty="0"/>
              <a:t>implementazione(1)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EB0C3B-F460-4CC6-A263-CE8145CEA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9303"/>
            <a:ext cx="4174885" cy="4449097"/>
          </a:xfrm>
        </p:spPr>
        <p:txBody>
          <a:bodyPr>
            <a:normAutofit fontScale="92500"/>
          </a:bodyPr>
          <a:lstStyle/>
          <a:p>
            <a:r>
              <a:rPr lang="it-IT" dirty="0"/>
              <a:t>Il server, all’avvio, crea la </a:t>
            </a:r>
            <a:r>
              <a:rPr lang="it-IT" dirty="0" err="1"/>
              <a:t>socket</a:t>
            </a:r>
            <a:r>
              <a:rPr lang="it-IT" dirty="0"/>
              <a:t> ed effettua la </a:t>
            </a:r>
            <a:r>
              <a:rPr lang="it-IT" dirty="0" err="1"/>
              <a:t>bind</a:t>
            </a:r>
            <a:r>
              <a:rPr lang="it-IT" dirty="0"/>
              <a:t> del </a:t>
            </a:r>
            <a:r>
              <a:rPr lang="it-IT" dirty="0" err="1"/>
              <a:t>dispatcher</a:t>
            </a:r>
            <a:r>
              <a:rPr lang="it-IT" dirty="0"/>
              <a:t> con la funzione </a:t>
            </a:r>
            <a:r>
              <a:rPr lang="it-IT" b="1" dirty="0" err="1">
                <a:solidFill>
                  <a:srgbClr val="C00000"/>
                </a:solidFill>
              </a:rPr>
              <a:t>createSocketAndBind</a:t>
            </a:r>
            <a:r>
              <a:rPr lang="it-IT" b="1" dirty="0">
                <a:solidFill>
                  <a:srgbClr val="C00000"/>
                </a:solidFill>
              </a:rPr>
              <a:t>(), </a:t>
            </a:r>
            <a:r>
              <a:rPr lang="it-IT" dirty="0"/>
              <a:t>questa </a:t>
            </a:r>
            <a:r>
              <a:rPr lang="it-IT" dirty="0" err="1"/>
              <a:t>socket</a:t>
            </a:r>
            <a:r>
              <a:rPr lang="it-IT" dirty="0"/>
              <a:t> è sempre in ascolto di nuove richieste di connessione dai client, che avverrà con la funzione </a:t>
            </a:r>
            <a:r>
              <a:rPr lang="it-IT" b="1" dirty="0" err="1">
                <a:solidFill>
                  <a:srgbClr val="C00000"/>
                </a:solidFill>
              </a:rPr>
              <a:t>handshake</a:t>
            </a:r>
            <a:r>
              <a:rPr lang="it-IT" b="1" dirty="0">
                <a:solidFill>
                  <a:srgbClr val="C00000"/>
                </a:solidFill>
              </a:rPr>
              <a:t>().</a:t>
            </a:r>
          </a:p>
          <a:p>
            <a:r>
              <a:rPr lang="it-IT" dirty="0"/>
              <a:t>Avvenuto l’</a:t>
            </a:r>
            <a:r>
              <a:rPr lang="it-IT" dirty="0" err="1"/>
              <a:t>handshake</a:t>
            </a:r>
            <a:r>
              <a:rPr lang="it-IT" dirty="0"/>
              <a:t>, il server effettua la </a:t>
            </a:r>
            <a:r>
              <a:rPr lang="it-IT" b="1" dirty="0" err="1">
                <a:solidFill>
                  <a:srgbClr val="C00000"/>
                </a:solidFill>
              </a:rPr>
              <a:t>fork</a:t>
            </a:r>
            <a:r>
              <a:rPr lang="it-IT" b="1" dirty="0">
                <a:solidFill>
                  <a:srgbClr val="C00000"/>
                </a:solidFill>
              </a:rPr>
              <a:t>() </a:t>
            </a:r>
            <a:r>
              <a:rPr lang="it-IT" dirty="0"/>
              <a:t>di un nuovo processo, e crea una nuova </a:t>
            </a:r>
            <a:r>
              <a:rPr lang="it-IT" dirty="0" err="1"/>
              <a:t>socket</a:t>
            </a:r>
            <a:r>
              <a:rPr lang="it-IT" dirty="0"/>
              <a:t> con la funzione </a:t>
            </a:r>
            <a:r>
              <a:rPr lang="it-IT" b="1" dirty="0" err="1">
                <a:solidFill>
                  <a:srgbClr val="C00000"/>
                </a:solidFill>
              </a:rPr>
              <a:t>createSocketAndBind</a:t>
            </a:r>
            <a:r>
              <a:rPr lang="it-IT" b="1" dirty="0">
                <a:solidFill>
                  <a:srgbClr val="C00000"/>
                </a:solidFill>
              </a:rPr>
              <a:t>().</a:t>
            </a:r>
          </a:p>
          <a:p>
            <a:r>
              <a:rPr lang="it-IT" dirty="0"/>
              <a:t>Infine viene inviato il messaggio </a:t>
            </a:r>
            <a:r>
              <a:rPr lang="it-IT" b="1" dirty="0">
                <a:solidFill>
                  <a:srgbClr val="0070C0"/>
                </a:solidFill>
              </a:rPr>
              <a:t>READY</a:t>
            </a:r>
            <a:r>
              <a:rPr lang="it-IT" dirty="0"/>
              <a:t> al client per notificarlo dell’</a:t>
            </a:r>
            <a:r>
              <a:rPr lang="it-IT" dirty="0" err="1"/>
              <a:t>avventua</a:t>
            </a:r>
            <a:r>
              <a:rPr lang="it-IT" dirty="0"/>
              <a:t> creazione della </a:t>
            </a:r>
            <a:r>
              <a:rPr lang="it-IT" dirty="0" err="1"/>
              <a:t>socket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3A1BB48-367C-4C78-93AD-2177637EC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195" y="1108128"/>
            <a:ext cx="6252317" cy="51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9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A3D9C4-C335-4148-945C-94BA9C24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Connessione, </a:t>
            </a:r>
            <a:br>
              <a:rPr lang="it-IT" dirty="0"/>
            </a:br>
            <a:r>
              <a:rPr lang="it-IT" dirty="0"/>
              <a:t>implementazione(2)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2ABC02-04C2-4831-893B-341D10364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543595" cy="3880773"/>
          </a:xfrm>
        </p:spPr>
        <p:txBody>
          <a:bodyPr/>
          <a:lstStyle/>
          <a:p>
            <a:r>
              <a:rPr lang="it-IT" dirty="0"/>
              <a:t>La connessione avviene tramite la funzione </a:t>
            </a:r>
            <a:r>
              <a:rPr lang="it-IT" b="1" dirty="0" err="1">
                <a:solidFill>
                  <a:srgbClr val="C00000"/>
                </a:solidFill>
              </a:rPr>
              <a:t>handshake</a:t>
            </a:r>
            <a:r>
              <a:rPr lang="it-IT" b="1" dirty="0">
                <a:solidFill>
                  <a:srgbClr val="C00000"/>
                </a:solidFill>
              </a:rPr>
              <a:t>() </a:t>
            </a:r>
            <a:r>
              <a:rPr lang="it-IT" dirty="0"/>
              <a:t>sulla </a:t>
            </a:r>
            <a:r>
              <a:rPr lang="it-IT" dirty="0" err="1"/>
              <a:t>socket</a:t>
            </a:r>
            <a:r>
              <a:rPr lang="it-IT" dirty="0"/>
              <a:t> del </a:t>
            </a:r>
            <a:r>
              <a:rPr lang="it-IT" dirty="0" err="1"/>
              <a:t>dispatcher</a:t>
            </a:r>
            <a:r>
              <a:rPr lang="it-IT" dirty="0"/>
              <a:t>, che effettuerà la sequenza di chiamate SYN-SYNACK-ACK con il client, per entrare nello stato ESTAB al termine dello scambio.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D179161-2F58-4F16-91D7-CE5FF1D34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929" y="609600"/>
            <a:ext cx="6578600" cy="597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24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5F6F73-BCD1-4F56-96F8-1F6DCC01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Trasferimento dati affidabile,</a:t>
            </a:r>
            <a:br>
              <a:rPr lang="it-IT" dirty="0"/>
            </a:br>
            <a:r>
              <a:rPr lang="it-IT" dirty="0" err="1"/>
              <a:t>GoBack</a:t>
            </a:r>
            <a:r>
              <a:rPr lang="it-IT" dirty="0"/>
              <a:t>-N </a:t>
            </a:r>
            <a:r>
              <a:rPr lang="it-IT" dirty="0" err="1"/>
              <a:t>protocol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29520B-62DD-4B0E-8E64-A25F67BB9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320800"/>
          </a:xfrm>
        </p:spPr>
        <p:txBody>
          <a:bodyPr/>
          <a:lstStyle/>
          <a:p>
            <a:r>
              <a:rPr lang="it-IT" dirty="0"/>
              <a:t>Il trasferimento dati affidabile a livello applicativo è implementato con il protocollo GBN.</a:t>
            </a:r>
          </a:p>
          <a:p>
            <a:r>
              <a:rPr lang="it-IT" dirty="0"/>
              <a:t>Il </a:t>
            </a:r>
            <a:r>
              <a:rPr lang="it-IT" b="1" dirty="0" err="1"/>
              <a:t>sender</a:t>
            </a:r>
            <a:r>
              <a:rPr lang="it-IT" dirty="0"/>
              <a:t> mantiene informazioni per una finestra di trasmissione di dimensione N, ed un numero di sequenza, gli </a:t>
            </a:r>
            <a:r>
              <a:rPr lang="it-IT" dirty="0" err="1"/>
              <a:t>ack</a:t>
            </a:r>
            <a:r>
              <a:rPr lang="it-IT" dirty="0"/>
              <a:t> ricevuti sono cumulativi</a:t>
            </a:r>
          </a:p>
        </p:txBody>
      </p:sp>
      <p:pic>
        <p:nvPicPr>
          <p:cNvPr id="1026" name="Picture 2" descr="Go-Back-N Protocol | Baeldung on Computer Science">
            <a:extLst>
              <a:ext uri="{FF2B5EF4-FFF2-40B4-BE49-F238E27FC236}">
                <a16:creationId xmlns:a16="http://schemas.microsoft.com/office/drawing/2014/main" id="{AF27F834-D324-4D06-B118-13C3F817A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33" y="3563798"/>
            <a:ext cx="69151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E5B206A0-2D7F-4E67-86D1-3CFAEF36F372}"/>
              </a:ext>
            </a:extLst>
          </p:cNvPr>
          <p:cNvSpPr txBox="1">
            <a:spLocks/>
          </p:cNvSpPr>
          <p:nvPr/>
        </p:nvSpPr>
        <p:spPr>
          <a:xfrm>
            <a:off x="802972" y="5389281"/>
            <a:ext cx="8596668" cy="1203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Il </a:t>
            </a:r>
            <a:r>
              <a:rPr lang="it-IT" dirty="0" err="1"/>
              <a:t>receiver</a:t>
            </a:r>
            <a:r>
              <a:rPr lang="it-IT" dirty="0"/>
              <a:t> si limita a riscontrare che il pacchetto ricevuto sia corretto nella sequenza, e non mantiene nessuna finestra di ricezione.</a:t>
            </a:r>
          </a:p>
        </p:txBody>
      </p:sp>
    </p:spTree>
    <p:extLst>
      <p:ext uri="{BB962C8B-B14F-4D97-AF65-F5344CB8AC3E}">
        <p14:creationId xmlns:p14="http://schemas.microsoft.com/office/powerpoint/2010/main" val="2808897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977883-6B5C-445D-B9F2-751DE474F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GoBack</a:t>
            </a:r>
            <a:r>
              <a:rPr lang="it-IT" dirty="0"/>
              <a:t>-N </a:t>
            </a:r>
            <a:r>
              <a:rPr lang="it-IT" dirty="0" err="1"/>
              <a:t>protocol</a:t>
            </a:r>
            <a:br>
              <a:rPr lang="it-IT" dirty="0"/>
            </a:br>
            <a:r>
              <a:rPr lang="it-IT" dirty="0"/>
              <a:t>implementazione(1)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5FA4FF-9212-41B7-ADC3-0E4D13A6A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668" y="277487"/>
            <a:ext cx="3167597" cy="2295231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1.La funzione </a:t>
            </a:r>
            <a:r>
              <a:rPr lang="it-IT" b="1" dirty="0" err="1">
                <a:solidFill>
                  <a:srgbClr val="C00000"/>
                </a:solidFill>
              </a:rPr>
              <a:t>sendToGBN</a:t>
            </a:r>
            <a:r>
              <a:rPr lang="it-IT" b="1" dirty="0">
                <a:solidFill>
                  <a:srgbClr val="C00000"/>
                </a:solidFill>
              </a:rPr>
              <a:t>() </a:t>
            </a:r>
            <a:r>
              <a:rPr lang="it-IT" dirty="0"/>
              <a:t>è la funzione che implementa il lato </a:t>
            </a:r>
            <a:r>
              <a:rPr lang="it-IT" dirty="0" err="1"/>
              <a:t>sender</a:t>
            </a:r>
            <a:r>
              <a:rPr lang="it-IT" dirty="0"/>
              <a:t> del protocollo, la quale dopo aver inizializzato i numeri di sequenza, inizia la trasmissione con la funzione </a:t>
            </a:r>
            <a:r>
              <a:rPr lang="it-IT" b="1" dirty="0" err="1">
                <a:solidFill>
                  <a:srgbClr val="C00000"/>
                </a:solidFill>
              </a:rPr>
              <a:t>sendWindow</a:t>
            </a:r>
            <a:r>
              <a:rPr lang="it-IT" b="1" dirty="0">
                <a:solidFill>
                  <a:srgbClr val="C00000"/>
                </a:solidFill>
              </a:rPr>
              <a:t>()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D71C917-C59E-45A8-8984-668234D37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539" y="277488"/>
            <a:ext cx="3734517" cy="256018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92C78D0-2D5A-4BE6-8570-D715121E9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126" y="2679633"/>
            <a:ext cx="3167597" cy="214105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65C737C-4084-4A64-9D99-ADE057107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927600"/>
            <a:ext cx="5910056" cy="1798663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A94575DC-8F75-49D7-BAE5-68EDF857242C}"/>
              </a:ext>
            </a:extLst>
          </p:cNvPr>
          <p:cNvSpPr txBox="1">
            <a:spLocks/>
          </p:cNvSpPr>
          <p:nvPr/>
        </p:nvSpPr>
        <p:spPr>
          <a:xfrm>
            <a:off x="577436" y="2525454"/>
            <a:ext cx="3235416" cy="2295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2.Con la funzione </a:t>
            </a:r>
            <a:r>
              <a:rPr lang="it-IT" b="1" dirty="0" err="1">
                <a:solidFill>
                  <a:srgbClr val="C00000"/>
                </a:solidFill>
              </a:rPr>
              <a:t>sendWindow</a:t>
            </a:r>
            <a:r>
              <a:rPr lang="it-IT" b="1" dirty="0">
                <a:solidFill>
                  <a:srgbClr val="C00000"/>
                </a:solidFill>
              </a:rPr>
              <a:t>() </a:t>
            </a:r>
            <a:r>
              <a:rPr lang="it-IT" dirty="0"/>
              <a:t>viene settato il timer per l’ultimo pacchetto non </a:t>
            </a:r>
            <a:r>
              <a:rPr lang="it-IT" dirty="0" err="1"/>
              <a:t>acked</a:t>
            </a:r>
            <a:r>
              <a:rPr lang="it-IT" dirty="0"/>
              <a:t>, e vengono inviati i pacchetti nella finestra con la funzione </a:t>
            </a:r>
            <a:r>
              <a:rPr lang="it-IT" b="1" dirty="0" err="1">
                <a:solidFill>
                  <a:srgbClr val="C00000"/>
                </a:solidFill>
              </a:rPr>
              <a:t>sendPkt</a:t>
            </a:r>
            <a:r>
              <a:rPr lang="it-IT" b="1" dirty="0">
                <a:solidFill>
                  <a:srgbClr val="C00000"/>
                </a:solidFill>
              </a:rPr>
              <a:t>() 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808EB6B4-E4AE-443A-A0CA-652A96C89CD0}"/>
              </a:ext>
            </a:extLst>
          </p:cNvPr>
          <p:cNvSpPr txBox="1">
            <a:spLocks/>
          </p:cNvSpPr>
          <p:nvPr/>
        </p:nvSpPr>
        <p:spPr>
          <a:xfrm>
            <a:off x="418165" y="4927600"/>
            <a:ext cx="5424696" cy="1652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3. viene simulata la perdita del pacchetto semplicemente non inviandolo, se la funzione </a:t>
            </a:r>
            <a:r>
              <a:rPr lang="it-IT" b="1" dirty="0" err="1">
                <a:solidFill>
                  <a:srgbClr val="C00000"/>
                </a:solidFill>
              </a:rPr>
              <a:t>packet_lost</a:t>
            </a:r>
            <a:r>
              <a:rPr lang="it-IT" b="1" dirty="0">
                <a:solidFill>
                  <a:srgbClr val="C00000"/>
                </a:solidFill>
              </a:rPr>
              <a:t>(), </a:t>
            </a:r>
            <a:r>
              <a:rPr lang="it-IT" dirty="0"/>
              <a:t>che prende come parametro configurabile la percentuale di perdita, ritorna valore </a:t>
            </a:r>
            <a:r>
              <a:rPr lang="it-IT" dirty="0" err="1"/>
              <a:t>true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6535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9610F8-AC8A-485A-91A2-33299F33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871059" cy="1320800"/>
          </a:xfrm>
        </p:spPr>
        <p:txBody>
          <a:bodyPr/>
          <a:lstStyle/>
          <a:p>
            <a:r>
              <a:rPr lang="it-IT" dirty="0" err="1"/>
              <a:t>GoBack</a:t>
            </a:r>
            <a:r>
              <a:rPr lang="it-IT" dirty="0"/>
              <a:t>-N </a:t>
            </a:r>
            <a:r>
              <a:rPr lang="it-IT" dirty="0" err="1"/>
              <a:t>protocol</a:t>
            </a:r>
            <a:r>
              <a:rPr lang="it-IT" dirty="0"/>
              <a:t>,</a:t>
            </a:r>
            <a:br>
              <a:rPr lang="it-IT" dirty="0"/>
            </a:br>
            <a:r>
              <a:rPr lang="it-IT" dirty="0"/>
              <a:t>implementazione(2)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746F23-9F28-42EB-8B69-56D97EB4B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3132"/>
            <a:ext cx="4700578" cy="4995323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Gli </a:t>
            </a:r>
            <a:r>
              <a:rPr lang="it-IT" b="1" dirty="0" err="1"/>
              <a:t>acks</a:t>
            </a:r>
            <a:r>
              <a:rPr lang="it-IT" dirty="0"/>
              <a:t> vengono gestiti tramite un apposito </a:t>
            </a:r>
            <a:r>
              <a:rPr lang="it-IT" b="1" dirty="0" err="1"/>
              <a:t>thread</a:t>
            </a:r>
            <a:endParaRPr lang="it-IT" dirty="0"/>
          </a:p>
          <a:p>
            <a:r>
              <a:rPr lang="it-IT" dirty="0"/>
              <a:t>Se l’</a:t>
            </a:r>
            <a:r>
              <a:rPr lang="it-IT" dirty="0" err="1"/>
              <a:t>ack</a:t>
            </a:r>
            <a:r>
              <a:rPr lang="it-IT" dirty="0"/>
              <a:t> ricevuto è nella finestra, viene riscontrato, aggiornata la finestra, ed avviato il timer per il pacchetto successivo</a:t>
            </a:r>
          </a:p>
          <a:p>
            <a:r>
              <a:rPr lang="it-IT" dirty="0"/>
              <a:t>Il controllo </a:t>
            </a:r>
            <a:r>
              <a:rPr lang="it-IT" i="1" dirty="0" err="1">
                <a:solidFill>
                  <a:srgbClr val="0070C0"/>
                </a:solidFill>
              </a:rPr>
              <a:t>if</a:t>
            </a:r>
            <a:r>
              <a:rPr lang="it-IT" i="1" dirty="0">
                <a:solidFill>
                  <a:srgbClr val="0070C0"/>
                </a:solidFill>
              </a:rPr>
              <a:t>(ADAPTIVE) </a:t>
            </a:r>
            <a:r>
              <a:rPr lang="it-IT" dirty="0"/>
              <a:t>permette di avere un </a:t>
            </a:r>
            <a:r>
              <a:rPr lang="it-IT" dirty="0" err="1"/>
              <a:t>timeout</a:t>
            </a:r>
            <a:r>
              <a:rPr lang="it-IT" dirty="0"/>
              <a:t> «adattivo», quindi aumentato con </a:t>
            </a:r>
            <a:r>
              <a:rPr lang="it-IT" b="1" dirty="0" err="1">
                <a:solidFill>
                  <a:srgbClr val="C00000"/>
                </a:solidFill>
              </a:rPr>
              <a:t>increase_timeout</a:t>
            </a:r>
            <a:r>
              <a:rPr lang="it-IT" b="1" dirty="0">
                <a:solidFill>
                  <a:srgbClr val="C00000"/>
                </a:solidFill>
              </a:rPr>
              <a:t>() </a:t>
            </a:r>
            <a:r>
              <a:rPr lang="it-IT" dirty="0"/>
              <a:t>o </a:t>
            </a:r>
            <a:r>
              <a:rPr lang="it-IT" dirty="0" err="1"/>
              <a:t>diminutito</a:t>
            </a:r>
            <a:r>
              <a:rPr lang="it-IT" dirty="0"/>
              <a:t> con </a:t>
            </a:r>
            <a:r>
              <a:rPr lang="it-IT" b="1" dirty="0" err="1">
                <a:solidFill>
                  <a:srgbClr val="C00000"/>
                </a:solidFill>
              </a:rPr>
              <a:t>decrease_timeout</a:t>
            </a:r>
            <a:r>
              <a:rPr lang="it-IT" b="1" dirty="0">
                <a:solidFill>
                  <a:srgbClr val="C00000"/>
                </a:solidFill>
              </a:rPr>
              <a:t>() </a:t>
            </a:r>
            <a:r>
              <a:rPr lang="it-IT" dirty="0"/>
              <a:t>a seconda dell’evoluzione dei pacchetti nella rete.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Dopo l’invio dell’ultimo pacchetto del file, viene inviato un pacchetto avente </a:t>
            </a:r>
            <a:r>
              <a:rPr lang="it-IT" i="1" dirty="0" err="1">
                <a:solidFill>
                  <a:srgbClr val="0070C0"/>
                </a:solidFill>
              </a:rPr>
              <a:t>seq_num</a:t>
            </a:r>
            <a:r>
              <a:rPr lang="it-IT" i="1" dirty="0">
                <a:solidFill>
                  <a:srgbClr val="0070C0"/>
                </a:solidFill>
              </a:rPr>
              <a:t>=-1 </a:t>
            </a:r>
            <a:r>
              <a:rPr lang="it-IT" dirty="0"/>
              <a:t>, questo pacchetto viene interpretato dal </a:t>
            </a:r>
            <a:r>
              <a:rPr lang="it-IT" dirty="0" err="1"/>
              <a:t>receiver</a:t>
            </a:r>
            <a:r>
              <a:rPr lang="it-IT" dirty="0"/>
              <a:t> come </a:t>
            </a:r>
            <a:r>
              <a:rPr lang="it-IT" b="1" dirty="0"/>
              <a:t>fine della trasmissione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D90990A-1C2E-47AB-B80A-13840357D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393" y="89545"/>
            <a:ext cx="6292312" cy="501241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73EB29F-074E-4322-BB6B-F33230656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393" y="5255946"/>
            <a:ext cx="6183249" cy="151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49448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1833</Words>
  <Application>Microsoft Office PowerPoint</Application>
  <PresentationFormat>Widescreen</PresentationFormat>
  <Paragraphs>255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Arial</vt:lpstr>
      <vt:lpstr>Constantia</vt:lpstr>
      <vt:lpstr>Trebuchet MS</vt:lpstr>
      <vt:lpstr>Wingdings 3</vt:lpstr>
      <vt:lpstr>Sfaccettatura</vt:lpstr>
      <vt:lpstr>Trasferimento File affidabile su protocollo UDP</vt:lpstr>
      <vt:lpstr>Specifica</vt:lpstr>
      <vt:lpstr>UDP, protocollo non affidabile</vt:lpstr>
      <vt:lpstr>Gestione della connessione</vt:lpstr>
      <vt:lpstr>Connessione, implementazione(1)</vt:lpstr>
      <vt:lpstr>Connessione,  implementazione(2)</vt:lpstr>
      <vt:lpstr>Trasferimento dati affidabile, GoBack-N protocol</vt:lpstr>
      <vt:lpstr>GoBack-N protocol implementazione(1)</vt:lpstr>
      <vt:lpstr>GoBack-N protocol, implementazione(2)</vt:lpstr>
      <vt:lpstr>GoBack-N protocol implementazione(3)</vt:lpstr>
      <vt:lpstr>Timeout nel sender</vt:lpstr>
      <vt:lpstr>Struttura dati «packet»</vt:lpstr>
      <vt:lpstr>Comandi</vt:lpstr>
      <vt:lpstr>Parametri di configurazione</vt:lpstr>
      <vt:lpstr>Analisi delle prestazioni</vt:lpstr>
      <vt:lpstr>Timeout: 8ms % di errori: [0% - 75%] dimensione finestra: [4 – 64] </vt:lpstr>
      <vt:lpstr>Timeout: [ 4ms – 160ms ] % errori: [ 0% - 75% ] dimensione finestra: 8</vt:lpstr>
      <vt:lpstr>Timeout: statico vs adattivo % errori: [ 0% - 75% ] dimensione finestra: 8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Trasferimento File affidabile su protocollo UDP.</dc:title>
  <dc:creator>luca santopadre</dc:creator>
  <cp:lastModifiedBy>luca santopadre</cp:lastModifiedBy>
  <cp:revision>22</cp:revision>
  <dcterms:created xsi:type="dcterms:W3CDTF">2021-01-04T08:45:43Z</dcterms:created>
  <dcterms:modified xsi:type="dcterms:W3CDTF">2021-01-08T10:53:28Z</dcterms:modified>
</cp:coreProperties>
</file>