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sldIdLst>
    <p:sldId id="256" r:id="rId2"/>
    <p:sldId id="257" r:id="rId3"/>
    <p:sldId id="274" r:id="rId4"/>
    <p:sldId id="275" r:id="rId5"/>
    <p:sldId id="258" r:id="rId6"/>
    <p:sldId id="259" r:id="rId7"/>
    <p:sldId id="260" r:id="rId8"/>
    <p:sldId id="261" r:id="rId9"/>
    <p:sldId id="262" r:id="rId10"/>
    <p:sldId id="263" r:id="rId11"/>
    <p:sldId id="264" r:id="rId12"/>
    <p:sldId id="265" r:id="rId13"/>
    <p:sldId id="271" r:id="rId14"/>
    <p:sldId id="272" r:id="rId15"/>
    <p:sldId id="266" r:id="rId16"/>
    <p:sldId id="267" r:id="rId17"/>
    <p:sldId id="268" r:id="rId18"/>
    <p:sldId id="273"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78BE34-490D-D33C-53E8-DDA1598F1307}" v="261" dt="2024-12-15T23:56:10.699"/>
    <p1510:client id="{439340D2-4247-EA0F-ED7C-746F381489BD}" v="255" dt="2024-12-15T23:37:26.401"/>
    <p1510:client id="{668C1D69-CD52-8F64-D80E-A63257DFA51F}" v="4" dt="2024-12-14T22:05:45.060"/>
    <p1510:client id="{8754AABE-1A09-17C8-87E2-5202848B6E57}" v="69" dt="2024-12-16T01:30:14.427"/>
    <p1510:client id="{B024C4B6-6A2F-8822-96DB-3A4EBB96D58D}" v="267" dt="2024-12-15T18:53:12.309"/>
    <p1510:client id="{BF522792-7580-E1F7-CB64-1F49E1C07906}" v="813" dt="2024-12-15T05:05:47.814"/>
    <p1510:client id="{E2BAFE99-6768-D8E1-238A-13899D4FC254}" v="324" dt="2024-12-16T01:54:12.0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p:cViewPr varScale="1">
        <p:scale>
          <a:sx n="106" d="100"/>
          <a:sy n="106" d="100"/>
        </p:scale>
        <p:origin x="7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554530-B830-4DCF-B457-3E52D443F7A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07F7E6F-6EC2-4BF3-B283-F186497E3D5E}">
      <dgm:prSet/>
      <dgm:spPr/>
      <dgm:t>
        <a:bodyPr/>
        <a:lstStyle/>
        <a:p>
          <a:r>
            <a:rPr lang="en-US"/>
            <a:t>Restaurant Owners/Managers</a:t>
          </a:r>
        </a:p>
      </dgm:t>
    </dgm:pt>
    <dgm:pt modelId="{168CD666-B387-426B-AC7A-6EBB41106DB0}" type="parTrans" cxnId="{7CF4BDDA-8D99-4BE4-8A4A-6A7D551712B7}">
      <dgm:prSet/>
      <dgm:spPr/>
      <dgm:t>
        <a:bodyPr/>
        <a:lstStyle/>
        <a:p>
          <a:endParaRPr lang="en-US"/>
        </a:p>
      </dgm:t>
    </dgm:pt>
    <dgm:pt modelId="{AA958AF3-DEC0-4849-9A88-B362CF07199C}" type="sibTrans" cxnId="{7CF4BDDA-8D99-4BE4-8A4A-6A7D551712B7}">
      <dgm:prSet/>
      <dgm:spPr/>
      <dgm:t>
        <a:bodyPr/>
        <a:lstStyle/>
        <a:p>
          <a:endParaRPr lang="en-US"/>
        </a:p>
      </dgm:t>
    </dgm:pt>
    <dgm:pt modelId="{8F4DEC1F-F5E5-4BF3-8492-3305E024077E}">
      <dgm:prSet/>
      <dgm:spPr/>
      <dgm:t>
        <a:bodyPr/>
        <a:lstStyle/>
        <a:p>
          <a:r>
            <a:rPr lang="en-US"/>
            <a:t>Use insights to understand how health violations impact customer reviews and make data-driven decisions to improve operations and compliance</a:t>
          </a:r>
        </a:p>
      </dgm:t>
    </dgm:pt>
    <dgm:pt modelId="{9671D56A-22C5-4E16-8B48-C9142EA3A986}" type="parTrans" cxnId="{C832B7E8-505D-4E58-8432-9BD3F10A455F}">
      <dgm:prSet/>
      <dgm:spPr/>
      <dgm:t>
        <a:bodyPr/>
        <a:lstStyle/>
        <a:p>
          <a:endParaRPr lang="en-US"/>
        </a:p>
      </dgm:t>
    </dgm:pt>
    <dgm:pt modelId="{16E27004-BA55-4207-81AF-8737F2FA13AF}" type="sibTrans" cxnId="{C832B7E8-505D-4E58-8432-9BD3F10A455F}">
      <dgm:prSet/>
      <dgm:spPr/>
      <dgm:t>
        <a:bodyPr/>
        <a:lstStyle/>
        <a:p>
          <a:endParaRPr lang="en-US"/>
        </a:p>
      </dgm:t>
    </dgm:pt>
    <dgm:pt modelId="{0F0F36A2-C8EA-46F9-8ED0-3077E8760639}">
      <dgm:prSet/>
      <dgm:spPr/>
      <dgm:t>
        <a:bodyPr/>
        <a:lstStyle/>
        <a:p>
          <a:r>
            <a:rPr lang="en-US"/>
            <a:t>Consumers/Diners</a:t>
          </a:r>
        </a:p>
      </dgm:t>
    </dgm:pt>
    <dgm:pt modelId="{5E754724-ECD9-4C91-9B75-D359B97C57C9}" type="parTrans" cxnId="{C72ACE33-9C99-45C2-AC7B-8B3190AE7C4C}">
      <dgm:prSet/>
      <dgm:spPr/>
      <dgm:t>
        <a:bodyPr/>
        <a:lstStyle/>
        <a:p>
          <a:endParaRPr lang="en-US"/>
        </a:p>
      </dgm:t>
    </dgm:pt>
    <dgm:pt modelId="{ADAE5CD6-27EF-40FC-B377-AAA3FA3DA6AB}" type="sibTrans" cxnId="{C72ACE33-9C99-45C2-AC7B-8B3190AE7C4C}">
      <dgm:prSet/>
      <dgm:spPr/>
      <dgm:t>
        <a:bodyPr/>
        <a:lstStyle/>
        <a:p>
          <a:endParaRPr lang="en-US"/>
        </a:p>
      </dgm:t>
    </dgm:pt>
    <dgm:pt modelId="{E474DEFF-425C-495C-877A-DD7B223A75CB}">
      <dgm:prSet/>
      <dgm:spPr/>
      <dgm:t>
        <a:bodyPr/>
        <a:lstStyle/>
        <a:p>
          <a:r>
            <a:rPr lang="en-US"/>
            <a:t>Access information to make informed dining choices based on health inspections and Yelp rating</a:t>
          </a:r>
        </a:p>
      </dgm:t>
    </dgm:pt>
    <dgm:pt modelId="{D3A22967-18F5-4CB7-8D54-F7C634B18248}" type="parTrans" cxnId="{0CB72660-A2EA-44E8-825A-87DACAF3ACE5}">
      <dgm:prSet/>
      <dgm:spPr/>
      <dgm:t>
        <a:bodyPr/>
        <a:lstStyle/>
        <a:p>
          <a:endParaRPr lang="en-US"/>
        </a:p>
      </dgm:t>
    </dgm:pt>
    <dgm:pt modelId="{AED88C1A-2966-4560-A21D-0E154A5C0FEB}" type="sibTrans" cxnId="{0CB72660-A2EA-44E8-825A-87DACAF3ACE5}">
      <dgm:prSet/>
      <dgm:spPr/>
      <dgm:t>
        <a:bodyPr/>
        <a:lstStyle/>
        <a:p>
          <a:endParaRPr lang="en-US"/>
        </a:p>
      </dgm:t>
    </dgm:pt>
    <dgm:pt modelId="{2EDC53D5-98A6-4DA3-B05F-1D9C902016F6}">
      <dgm:prSet/>
      <dgm:spPr/>
      <dgm:t>
        <a:bodyPr/>
        <a:lstStyle/>
        <a:p>
          <a:r>
            <a:rPr lang="en-US"/>
            <a:t>Health Inspectors</a:t>
          </a:r>
        </a:p>
      </dgm:t>
    </dgm:pt>
    <dgm:pt modelId="{FE6FFF9A-BD3B-496E-BA2C-B561CB8C4D9A}" type="parTrans" cxnId="{F2827416-E7D9-4795-A9FE-BD383CB1987F}">
      <dgm:prSet/>
      <dgm:spPr/>
      <dgm:t>
        <a:bodyPr/>
        <a:lstStyle/>
        <a:p>
          <a:endParaRPr lang="en-US"/>
        </a:p>
      </dgm:t>
    </dgm:pt>
    <dgm:pt modelId="{8DF148A7-BD4E-49F4-A2AC-CDE04AFA4447}" type="sibTrans" cxnId="{F2827416-E7D9-4795-A9FE-BD383CB1987F}">
      <dgm:prSet/>
      <dgm:spPr/>
      <dgm:t>
        <a:bodyPr/>
        <a:lstStyle/>
        <a:p>
          <a:endParaRPr lang="en-US"/>
        </a:p>
      </dgm:t>
    </dgm:pt>
    <dgm:pt modelId="{50956C7B-1F30-47D3-A602-BCEFD9F46231}">
      <dgm:prSet/>
      <dgm:spPr/>
      <dgm:t>
        <a:bodyPr/>
        <a:lstStyle/>
        <a:p>
          <a:r>
            <a:rPr lang="en-US"/>
            <a:t>Analyze trends in violations and public perception to enhance health policies and enforcement strategies</a:t>
          </a:r>
        </a:p>
      </dgm:t>
    </dgm:pt>
    <dgm:pt modelId="{B3059E1A-E956-4033-A2AF-90CEFCA0E412}" type="parTrans" cxnId="{11A4D374-B0B3-45E5-B898-5F9888C0C71F}">
      <dgm:prSet/>
      <dgm:spPr/>
      <dgm:t>
        <a:bodyPr/>
        <a:lstStyle/>
        <a:p>
          <a:endParaRPr lang="en-US"/>
        </a:p>
      </dgm:t>
    </dgm:pt>
    <dgm:pt modelId="{E5611884-7920-4837-823B-E9EDC96570DD}" type="sibTrans" cxnId="{11A4D374-B0B3-45E5-B898-5F9888C0C71F}">
      <dgm:prSet/>
      <dgm:spPr/>
      <dgm:t>
        <a:bodyPr/>
        <a:lstStyle/>
        <a:p>
          <a:endParaRPr lang="en-US"/>
        </a:p>
      </dgm:t>
    </dgm:pt>
    <dgm:pt modelId="{C236613F-1F48-4D12-A94F-6C5CFA612224}" type="pres">
      <dgm:prSet presAssocID="{1B554530-B830-4DCF-B457-3E52D443F7A8}" presName="root" presStyleCnt="0">
        <dgm:presLayoutVars>
          <dgm:dir/>
          <dgm:resizeHandles val="exact"/>
        </dgm:presLayoutVars>
      </dgm:prSet>
      <dgm:spPr/>
    </dgm:pt>
    <dgm:pt modelId="{C45F1972-A4D8-4C35-A0F5-2F4FABFC5130}" type="pres">
      <dgm:prSet presAssocID="{307F7E6F-6EC2-4BF3-B283-F186497E3D5E}" presName="compNode" presStyleCnt="0"/>
      <dgm:spPr/>
    </dgm:pt>
    <dgm:pt modelId="{F22EF168-AF21-4E7E-B4C1-10E0117CDCD8}" type="pres">
      <dgm:prSet presAssocID="{307F7E6F-6EC2-4BF3-B283-F186497E3D5E}" presName="bgRect" presStyleLbl="bgShp" presStyleIdx="0" presStyleCnt="3"/>
      <dgm:spPr/>
    </dgm:pt>
    <dgm:pt modelId="{953ADA13-AEC6-4E0B-93A8-CB0A5FF1CCD0}" type="pres">
      <dgm:prSet presAssocID="{307F7E6F-6EC2-4BF3-B283-F186497E3D5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B4E94E43-52F8-4408-AE17-5B5A1DBA8112}" type="pres">
      <dgm:prSet presAssocID="{307F7E6F-6EC2-4BF3-B283-F186497E3D5E}" presName="spaceRect" presStyleCnt="0"/>
      <dgm:spPr/>
    </dgm:pt>
    <dgm:pt modelId="{4F2E4D6F-CE72-45E5-BD4E-37EC03DC71A5}" type="pres">
      <dgm:prSet presAssocID="{307F7E6F-6EC2-4BF3-B283-F186497E3D5E}" presName="parTx" presStyleLbl="revTx" presStyleIdx="0" presStyleCnt="6">
        <dgm:presLayoutVars>
          <dgm:chMax val="0"/>
          <dgm:chPref val="0"/>
        </dgm:presLayoutVars>
      </dgm:prSet>
      <dgm:spPr/>
    </dgm:pt>
    <dgm:pt modelId="{4C47E739-EE82-41B6-83E2-C269C3D0B132}" type="pres">
      <dgm:prSet presAssocID="{307F7E6F-6EC2-4BF3-B283-F186497E3D5E}" presName="desTx" presStyleLbl="revTx" presStyleIdx="1" presStyleCnt="6">
        <dgm:presLayoutVars/>
      </dgm:prSet>
      <dgm:spPr/>
    </dgm:pt>
    <dgm:pt modelId="{1A48C1A4-1CE3-4087-AFD0-B14B2AD5E629}" type="pres">
      <dgm:prSet presAssocID="{AA958AF3-DEC0-4849-9A88-B362CF07199C}" presName="sibTrans" presStyleCnt="0"/>
      <dgm:spPr/>
    </dgm:pt>
    <dgm:pt modelId="{422CB3DE-C4EC-4F45-8322-BC09ACD18B7E}" type="pres">
      <dgm:prSet presAssocID="{0F0F36A2-C8EA-46F9-8ED0-3077E8760639}" presName="compNode" presStyleCnt="0"/>
      <dgm:spPr/>
    </dgm:pt>
    <dgm:pt modelId="{C7C0E887-1931-4EA9-9C6A-4F04FA9A454C}" type="pres">
      <dgm:prSet presAssocID="{0F0F36A2-C8EA-46F9-8ED0-3077E8760639}" presName="bgRect" presStyleLbl="bgShp" presStyleIdx="1" presStyleCnt="3"/>
      <dgm:spPr/>
    </dgm:pt>
    <dgm:pt modelId="{26F2A3BA-55D4-416E-BB0F-F249D1BAB854}" type="pres">
      <dgm:prSet presAssocID="{0F0F36A2-C8EA-46F9-8ED0-3077E876063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k and knife"/>
        </a:ext>
      </dgm:extLst>
    </dgm:pt>
    <dgm:pt modelId="{BAD7F642-8C1C-4C8E-8379-4162A40365E6}" type="pres">
      <dgm:prSet presAssocID="{0F0F36A2-C8EA-46F9-8ED0-3077E8760639}" presName="spaceRect" presStyleCnt="0"/>
      <dgm:spPr/>
    </dgm:pt>
    <dgm:pt modelId="{8A82C146-30E4-4FB8-8B5B-B7E537739F5E}" type="pres">
      <dgm:prSet presAssocID="{0F0F36A2-C8EA-46F9-8ED0-3077E8760639}" presName="parTx" presStyleLbl="revTx" presStyleIdx="2" presStyleCnt="6">
        <dgm:presLayoutVars>
          <dgm:chMax val="0"/>
          <dgm:chPref val="0"/>
        </dgm:presLayoutVars>
      </dgm:prSet>
      <dgm:spPr/>
    </dgm:pt>
    <dgm:pt modelId="{32E9DCCF-D25D-44AB-A2D9-814C9676AC69}" type="pres">
      <dgm:prSet presAssocID="{0F0F36A2-C8EA-46F9-8ED0-3077E8760639}" presName="desTx" presStyleLbl="revTx" presStyleIdx="3" presStyleCnt="6">
        <dgm:presLayoutVars/>
      </dgm:prSet>
      <dgm:spPr/>
    </dgm:pt>
    <dgm:pt modelId="{BC2F894C-098F-461E-AAA8-54851207EE3E}" type="pres">
      <dgm:prSet presAssocID="{ADAE5CD6-27EF-40FC-B377-AAA3FA3DA6AB}" presName="sibTrans" presStyleCnt="0"/>
      <dgm:spPr/>
    </dgm:pt>
    <dgm:pt modelId="{F960A4AE-11C0-469B-8319-6F192DEE02A1}" type="pres">
      <dgm:prSet presAssocID="{2EDC53D5-98A6-4DA3-B05F-1D9C902016F6}" presName="compNode" presStyleCnt="0"/>
      <dgm:spPr/>
    </dgm:pt>
    <dgm:pt modelId="{9613D40F-D4BC-4667-ADA4-609F46DB972F}" type="pres">
      <dgm:prSet presAssocID="{2EDC53D5-98A6-4DA3-B05F-1D9C902016F6}" presName="bgRect" presStyleLbl="bgShp" presStyleIdx="2" presStyleCnt="3"/>
      <dgm:spPr/>
    </dgm:pt>
    <dgm:pt modelId="{3D76A5DC-85AC-49F0-A8E7-2F834EF2E54E}" type="pres">
      <dgm:prSet presAssocID="{2EDC53D5-98A6-4DA3-B05F-1D9C902016F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A426F968-D3F0-444D-8B0B-97825B36CF57}" type="pres">
      <dgm:prSet presAssocID="{2EDC53D5-98A6-4DA3-B05F-1D9C902016F6}" presName="spaceRect" presStyleCnt="0"/>
      <dgm:spPr/>
    </dgm:pt>
    <dgm:pt modelId="{44837F13-ED39-4D77-88D1-C98DAAB29FEC}" type="pres">
      <dgm:prSet presAssocID="{2EDC53D5-98A6-4DA3-B05F-1D9C902016F6}" presName="parTx" presStyleLbl="revTx" presStyleIdx="4" presStyleCnt="6">
        <dgm:presLayoutVars>
          <dgm:chMax val="0"/>
          <dgm:chPref val="0"/>
        </dgm:presLayoutVars>
      </dgm:prSet>
      <dgm:spPr/>
    </dgm:pt>
    <dgm:pt modelId="{85574EF9-B2C9-4C06-A19B-6B77D04B6A70}" type="pres">
      <dgm:prSet presAssocID="{2EDC53D5-98A6-4DA3-B05F-1D9C902016F6}" presName="desTx" presStyleLbl="revTx" presStyleIdx="5" presStyleCnt="6">
        <dgm:presLayoutVars/>
      </dgm:prSet>
      <dgm:spPr/>
    </dgm:pt>
  </dgm:ptLst>
  <dgm:cxnLst>
    <dgm:cxn modelId="{F2827416-E7D9-4795-A9FE-BD383CB1987F}" srcId="{1B554530-B830-4DCF-B457-3E52D443F7A8}" destId="{2EDC53D5-98A6-4DA3-B05F-1D9C902016F6}" srcOrd="2" destOrd="0" parTransId="{FE6FFF9A-BD3B-496E-BA2C-B561CB8C4D9A}" sibTransId="{8DF148A7-BD4E-49F4-A2AC-CDE04AFA4447}"/>
    <dgm:cxn modelId="{C72ACE33-9C99-45C2-AC7B-8B3190AE7C4C}" srcId="{1B554530-B830-4DCF-B457-3E52D443F7A8}" destId="{0F0F36A2-C8EA-46F9-8ED0-3077E8760639}" srcOrd="1" destOrd="0" parTransId="{5E754724-ECD9-4C91-9B75-D359B97C57C9}" sibTransId="{ADAE5CD6-27EF-40FC-B377-AAA3FA3DA6AB}"/>
    <dgm:cxn modelId="{0CA37252-AE03-48EA-8925-9B7A5804A6E1}" type="presOf" srcId="{2EDC53D5-98A6-4DA3-B05F-1D9C902016F6}" destId="{44837F13-ED39-4D77-88D1-C98DAAB29FEC}" srcOrd="0" destOrd="0" presId="urn:microsoft.com/office/officeart/2018/2/layout/IconVerticalSolidList"/>
    <dgm:cxn modelId="{0CB72660-A2EA-44E8-825A-87DACAF3ACE5}" srcId="{0F0F36A2-C8EA-46F9-8ED0-3077E8760639}" destId="{E474DEFF-425C-495C-877A-DD7B223A75CB}" srcOrd="0" destOrd="0" parTransId="{D3A22967-18F5-4CB7-8D54-F7C634B18248}" sibTransId="{AED88C1A-2966-4560-A21D-0E154A5C0FEB}"/>
    <dgm:cxn modelId="{11A4D374-B0B3-45E5-B898-5F9888C0C71F}" srcId="{2EDC53D5-98A6-4DA3-B05F-1D9C902016F6}" destId="{50956C7B-1F30-47D3-A602-BCEFD9F46231}" srcOrd="0" destOrd="0" parTransId="{B3059E1A-E956-4033-A2AF-90CEFCA0E412}" sibTransId="{E5611884-7920-4837-823B-E9EDC96570DD}"/>
    <dgm:cxn modelId="{AF246F79-7AA4-47CA-911F-CC6A6F81C5AB}" type="presOf" srcId="{8F4DEC1F-F5E5-4BF3-8492-3305E024077E}" destId="{4C47E739-EE82-41B6-83E2-C269C3D0B132}" srcOrd="0" destOrd="0" presId="urn:microsoft.com/office/officeart/2018/2/layout/IconVerticalSolidList"/>
    <dgm:cxn modelId="{B3833198-AD83-46CC-A69B-C01F0E0150DF}" type="presOf" srcId="{0F0F36A2-C8EA-46F9-8ED0-3077E8760639}" destId="{8A82C146-30E4-4FB8-8B5B-B7E537739F5E}" srcOrd="0" destOrd="0" presId="urn:microsoft.com/office/officeart/2018/2/layout/IconVerticalSolidList"/>
    <dgm:cxn modelId="{65AB289C-4AC6-4E9F-9050-467F01DCE665}" type="presOf" srcId="{1B554530-B830-4DCF-B457-3E52D443F7A8}" destId="{C236613F-1F48-4D12-A94F-6C5CFA612224}" srcOrd="0" destOrd="0" presId="urn:microsoft.com/office/officeart/2018/2/layout/IconVerticalSolidList"/>
    <dgm:cxn modelId="{6179C1C7-D983-4B1B-A49A-66903CDC58BA}" type="presOf" srcId="{E474DEFF-425C-495C-877A-DD7B223A75CB}" destId="{32E9DCCF-D25D-44AB-A2D9-814C9676AC69}" srcOrd="0" destOrd="0" presId="urn:microsoft.com/office/officeart/2018/2/layout/IconVerticalSolidList"/>
    <dgm:cxn modelId="{BD410DD1-BFBA-44E0-BB6A-433E5DE75C43}" type="presOf" srcId="{50956C7B-1F30-47D3-A602-BCEFD9F46231}" destId="{85574EF9-B2C9-4C06-A19B-6B77D04B6A70}" srcOrd="0" destOrd="0" presId="urn:microsoft.com/office/officeart/2018/2/layout/IconVerticalSolidList"/>
    <dgm:cxn modelId="{5AF5E3D3-C38D-47D9-994D-E18800F7CA6C}" type="presOf" srcId="{307F7E6F-6EC2-4BF3-B283-F186497E3D5E}" destId="{4F2E4D6F-CE72-45E5-BD4E-37EC03DC71A5}" srcOrd="0" destOrd="0" presId="urn:microsoft.com/office/officeart/2018/2/layout/IconVerticalSolidList"/>
    <dgm:cxn modelId="{7CF4BDDA-8D99-4BE4-8A4A-6A7D551712B7}" srcId="{1B554530-B830-4DCF-B457-3E52D443F7A8}" destId="{307F7E6F-6EC2-4BF3-B283-F186497E3D5E}" srcOrd="0" destOrd="0" parTransId="{168CD666-B387-426B-AC7A-6EBB41106DB0}" sibTransId="{AA958AF3-DEC0-4849-9A88-B362CF07199C}"/>
    <dgm:cxn modelId="{C832B7E8-505D-4E58-8432-9BD3F10A455F}" srcId="{307F7E6F-6EC2-4BF3-B283-F186497E3D5E}" destId="{8F4DEC1F-F5E5-4BF3-8492-3305E024077E}" srcOrd="0" destOrd="0" parTransId="{9671D56A-22C5-4E16-8B48-C9142EA3A986}" sibTransId="{16E27004-BA55-4207-81AF-8737F2FA13AF}"/>
    <dgm:cxn modelId="{73212B1F-E003-476D-9315-4FE15CC385C5}" type="presParOf" srcId="{C236613F-1F48-4D12-A94F-6C5CFA612224}" destId="{C45F1972-A4D8-4C35-A0F5-2F4FABFC5130}" srcOrd="0" destOrd="0" presId="urn:microsoft.com/office/officeart/2018/2/layout/IconVerticalSolidList"/>
    <dgm:cxn modelId="{B7E807FF-83FC-429F-ADA2-06D98A03A270}" type="presParOf" srcId="{C45F1972-A4D8-4C35-A0F5-2F4FABFC5130}" destId="{F22EF168-AF21-4E7E-B4C1-10E0117CDCD8}" srcOrd="0" destOrd="0" presId="urn:microsoft.com/office/officeart/2018/2/layout/IconVerticalSolidList"/>
    <dgm:cxn modelId="{8EB84A81-4139-4377-B31F-E5197A5F6B6D}" type="presParOf" srcId="{C45F1972-A4D8-4C35-A0F5-2F4FABFC5130}" destId="{953ADA13-AEC6-4E0B-93A8-CB0A5FF1CCD0}" srcOrd="1" destOrd="0" presId="urn:microsoft.com/office/officeart/2018/2/layout/IconVerticalSolidList"/>
    <dgm:cxn modelId="{9EA4A330-F90F-4BEC-8AC9-4A1A1F2FA4DE}" type="presParOf" srcId="{C45F1972-A4D8-4C35-A0F5-2F4FABFC5130}" destId="{B4E94E43-52F8-4408-AE17-5B5A1DBA8112}" srcOrd="2" destOrd="0" presId="urn:microsoft.com/office/officeart/2018/2/layout/IconVerticalSolidList"/>
    <dgm:cxn modelId="{8FDB1315-299C-4891-A7CC-16FF3C06BBD3}" type="presParOf" srcId="{C45F1972-A4D8-4C35-A0F5-2F4FABFC5130}" destId="{4F2E4D6F-CE72-45E5-BD4E-37EC03DC71A5}" srcOrd="3" destOrd="0" presId="urn:microsoft.com/office/officeart/2018/2/layout/IconVerticalSolidList"/>
    <dgm:cxn modelId="{BF27760D-A636-4F38-A34C-8FCEBAF98C0C}" type="presParOf" srcId="{C45F1972-A4D8-4C35-A0F5-2F4FABFC5130}" destId="{4C47E739-EE82-41B6-83E2-C269C3D0B132}" srcOrd="4" destOrd="0" presId="urn:microsoft.com/office/officeart/2018/2/layout/IconVerticalSolidList"/>
    <dgm:cxn modelId="{60D7E222-C94C-401F-849E-5A441A24D2D4}" type="presParOf" srcId="{C236613F-1F48-4D12-A94F-6C5CFA612224}" destId="{1A48C1A4-1CE3-4087-AFD0-B14B2AD5E629}" srcOrd="1" destOrd="0" presId="urn:microsoft.com/office/officeart/2018/2/layout/IconVerticalSolidList"/>
    <dgm:cxn modelId="{0533B579-595A-4A11-934E-0241BF42AB59}" type="presParOf" srcId="{C236613F-1F48-4D12-A94F-6C5CFA612224}" destId="{422CB3DE-C4EC-4F45-8322-BC09ACD18B7E}" srcOrd="2" destOrd="0" presId="urn:microsoft.com/office/officeart/2018/2/layout/IconVerticalSolidList"/>
    <dgm:cxn modelId="{5E14895C-2693-45AD-A39B-34032263F2BA}" type="presParOf" srcId="{422CB3DE-C4EC-4F45-8322-BC09ACD18B7E}" destId="{C7C0E887-1931-4EA9-9C6A-4F04FA9A454C}" srcOrd="0" destOrd="0" presId="urn:microsoft.com/office/officeart/2018/2/layout/IconVerticalSolidList"/>
    <dgm:cxn modelId="{5745C151-0440-4D34-9564-3930E01F6425}" type="presParOf" srcId="{422CB3DE-C4EC-4F45-8322-BC09ACD18B7E}" destId="{26F2A3BA-55D4-416E-BB0F-F249D1BAB854}" srcOrd="1" destOrd="0" presId="urn:microsoft.com/office/officeart/2018/2/layout/IconVerticalSolidList"/>
    <dgm:cxn modelId="{832DF90A-5D0E-4397-AC83-1B53DCE0353D}" type="presParOf" srcId="{422CB3DE-C4EC-4F45-8322-BC09ACD18B7E}" destId="{BAD7F642-8C1C-4C8E-8379-4162A40365E6}" srcOrd="2" destOrd="0" presId="urn:microsoft.com/office/officeart/2018/2/layout/IconVerticalSolidList"/>
    <dgm:cxn modelId="{4622F8DD-0880-4BFC-BC7C-C3C7092A3C98}" type="presParOf" srcId="{422CB3DE-C4EC-4F45-8322-BC09ACD18B7E}" destId="{8A82C146-30E4-4FB8-8B5B-B7E537739F5E}" srcOrd="3" destOrd="0" presId="urn:microsoft.com/office/officeart/2018/2/layout/IconVerticalSolidList"/>
    <dgm:cxn modelId="{9A709629-308F-43D8-AB91-DE5FC5329136}" type="presParOf" srcId="{422CB3DE-C4EC-4F45-8322-BC09ACD18B7E}" destId="{32E9DCCF-D25D-44AB-A2D9-814C9676AC69}" srcOrd="4" destOrd="0" presId="urn:microsoft.com/office/officeart/2018/2/layout/IconVerticalSolidList"/>
    <dgm:cxn modelId="{16FA1629-12C1-473D-8049-5BF37FF883DF}" type="presParOf" srcId="{C236613F-1F48-4D12-A94F-6C5CFA612224}" destId="{BC2F894C-098F-461E-AAA8-54851207EE3E}" srcOrd="3" destOrd="0" presId="urn:microsoft.com/office/officeart/2018/2/layout/IconVerticalSolidList"/>
    <dgm:cxn modelId="{2AA170F3-A00A-4F39-A369-26B9CBBC3EE3}" type="presParOf" srcId="{C236613F-1F48-4D12-A94F-6C5CFA612224}" destId="{F960A4AE-11C0-469B-8319-6F192DEE02A1}" srcOrd="4" destOrd="0" presId="urn:microsoft.com/office/officeart/2018/2/layout/IconVerticalSolidList"/>
    <dgm:cxn modelId="{9DABB469-F8BD-4A81-848C-28C1FF7ED51F}" type="presParOf" srcId="{F960A4AE-11C0-469B-8319-6F192DEE02A1}" destId="{9613D40F-D4BC-4667-ADA4-609F46DB972F}" srcOrd="0" destOrd="0" presId="urn:microsoft.com/office/officeart/2018/2/layout/IconVerticalSolidList"/>
    <dgm:cxn modelId="{C418980C-D4D9-40CE-82B1-1B19092E1BCF}" type="presParOf" srcId="{F960A4AE-11C0-469B-8319-6F192DEE02A1}" destId="{3D76A5DC-85AC-49F0-A8E7-2F834EF2E54E}" srcOrd="1" destOrd="0" presId="urn:microsoft.com/office/officeart/2018/2/layout/IconVerticalSolidList"/>
    <dgm:cxn modelId="{9176DFC3-9E1E-43ED-B6F9-5AF41CA5EC53}" type="presParOf" srcId="{F960A4AE-11C0-469B-8319-6F192DEE02A1}" destId="{A426F968-D3F0-444D-8B0B-97825B36CF57}" srcOrd="2" destOrd="0" presId="urn:microsoft.com/office/officeart/2018/2/layout/IconVerticalSolidList"/>
    <dgm:cxn modelId="{E203F9C7-1CBC-4980-AD14-42B975BDEAA6}" type="presParOf" srcId="{F960A4AE-11C0-469B-8319-6F192DEE02A1}" destId="{44837F13-ED39-4D77-88D1-C98DAAB29FEC}" srcOrd="3" destOrd="0" presId="urn:microsoft.com/office/officeart/2018/2/layout/IconVerticalSolidList"/>
    <dgm:cxn modelId="{3C474B10-F514-4796-BA18-FE71DD35C4CF}" type="presParOf" srcId="{F960A4AE-11C0-469B-8319-6F192DEE02A1}" destId="{85574EF9-B2C9-4C06-A19B-6B77D04B6A70}"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2EF168-AF21-4E7E-B4C1-10E0117CDCD8}">
      <dsp:nvSpPr>
        <dsp:cNvPr id="0" name=""/>
        <dsp:cNvSpPr/>
      </dsp:nvSpPr>
      <dsp:spPr>
        <a:xfrm>
          <a:off x="0" y="476"/>
          <a:ext cx="10442448" cy="11151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3ADA13-AEC6-4E0B-93A8-CB0A5FF1CCD0}">
      <dsp:nvSpPr>
        <dsp:cNvPr id="0" name=""/>
        <dsp:cNvSpPr/>
      </dsp:nvSpPr>
      <dsp:spPr>
        <a:xfrm>
          <a:off x="337319" y="251375"/>
          <a:ext cx="613307" cy="6133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2E4D6F-CE72-45E5-BD4E-37EC03DC71A5}">
      <dsp:nvSpPr>
        <dsp:cNvPr id="0" name=""/>
        <dsp:cNvSpPr/>
      </dsp:nvSpPr>
      <dsp:spPr>
        <a:xfrm>
          <a:off x="1287945" y="476"/>
          <a:ext cx="4699101" cy="11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15" tIns="118015" rIns="118015" bIns="118015" numCol="1" spcCol="1270" anchor="ctr" anchorCtr="0">
          <a:noAutofit/>
        </a:bodyPr>
        <a:lstStyle/>
        <a:p>
          <a:pPr marL="0" lvl="0" indent="0" algn="l" defTabSz="1111250">
            <a:lnSpc>
              <a:spcPct val="90000"/>
            </a:lnSpc>
            <a:spcBef>
              <a:spcPct val="0"/>
            </a:spcBef>
            <a:spcAft>
              <a:spcPct val="35000"/>
            </a:spcAft>
            <a:buNone/>
          </a:pPr>
          <a:r>
            <a:rPr lang="en-US" sz="2500" kern="1200"/>
            <a:t>Restaurant Owners/Managers</a:t>
          </a:r>
        </a:p>
      </dsp:txBody>
      <dsp:txXfrm>
        <a:off x="1287945" y="476"/>
        <a:ext cx="4699101" cy="1115104"/>
      </dsp:txXfrm>
    </dsp:sp>
    <dsp:sp modelId="{4C47E739-EE82-41B6-83E2-C269C3D0B132}">
      <dsp:nvSpPr>
        <dsp:cNvPr id="0" name=""/>
        <dsp:cNvSpPr/>
      </dsp:nvSpPr>
      <dsp:spPr>
        <a:xfrm>
          <a:off x="5987047" y="476"/>
          <a:ext cx="4455400" cy="11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15" tIns="118015" rIns="118015" bIns="118015" numCol="1" spcCol="1270" anchor="ctr" anchorCtr="0">
          <a:noAutofit/>
        </a:bodyPr>
        <a:lstStyle/>
        <a:p>
          <a:pPr marL="0" lvl="0" indent="0" algn="l" defTabSz="711200">
            <a:lnSpc>
              <a:spcPct val="90000"/>
            </a:lnSpc>
            <a:spcBef>
              <a:spcPct val="0"/>
            </a:spcBef>
            <a:spcAft>
              <a:spcPct val="35000"/>
            </a:spcAft>
            <a:buNone/>
          </a:pPr>
          <a:r>
            <a:rPr lang="en-US" sz="1600" kern="1200"/>
            <a:t>Use insights to understand how health violations impact customer reviews and make data-driven decisions to improve operations and compliance</a:t>
          </a:r>
        </a:p>
      </dsp:txBody>
      <dsp:txXfrm>
        <a:off x="5987047" y="476"/>
        <a:ext cx="4455400" cy="1115104"/>
      </dsp:txXfrm>
    </dsp:sp>
    <dsp:sp modelId="{C7C0E887-1931-4EA9-9C6A-4F04FA9A454C}">
      <dsp:nvSpPr>
        <dsp:cNvPr id="0" name=""/>
        <dsp:cNvSpPr/>
      </dsp:nvSpPr>
      <dsp:spPr>
        <a:xfrm>
          <a:off x="0" y="1394357"/>
          <a:ext cx="10442448" cy="11151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F2A3BA-55D4-416E-BB0F-F249D1BAB854}">
      <dsp:nvSpPr>
        <dsp:cNvPr id="0" name=""/>
        <dsp:cNvSpPr/>
      </dsp:nvSpPr>
      <dsp:spPr>
        <a:xfrm>
          <a:off x="337319" y="1645255"/>
          <a:ext cx="613307" cy="6133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82C146-30E4-4FB8-8B5B-B7E537739F5E}">
      <dsp:nvSpPr>
        <dsp:cNvPr id="0" name=""/>
        <dsp:cNvSpPr/>
      </dsp:nvSpPr>
      <dsp:spPr>
        <a:xfrm>
          <a:off x="1287945" y="1394357"/>
          <a:ext cx="4699101" cy="11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15" tIns="118015" rIns="118015" bIns="118015" numCol="1" spcCol="1270" anchor="ctr" anchorCtr="0">
          <a:noAutofit/>
        </a:bodyPr>
        <a:lstStyle/>
        <a:p>
          <a:pPr marL="0" lvl="0" indent="0" algn="l" defTabSz="1111250">
            <a:lnSpc>
              <a:spcPct val="90000"/>
            </a:lnSpc>
            <a:spcBef>
              <a:spcPct val="0"/>
            </a:spcBef>
            <a:spcAft>
              <a:spcPct val="35000"/>
            </a:spcAft>
            <a:buNone/>
          </a:pPr>
          <a:r>
            <a:rPr lang="en-US" sz="2500" kern="1200"/>
            <a:t>Consumers/Diners</a:t>
          </a:r>
        </a:p>
      </dsp:txBody>
      <dsp:txXfrm>
        <a:off x="1287945" y="1394357"/>
        <a:ext cx="4699101" cy="1115104"/>
      </dsp:txXfrm>
    </dsp:sp>
    <dsp:sp modelId="{32E9DCCF-D25D-44AB-A2D9-814C9676AC69}">
      <dsp:nvSpPr>
        <dsp:cNvPr id="0" name=""/>
        <dsp:cNvSpPr/>
      </dsp:nvSpPr>
      <dsp:spPr>
        <a:xfrm>
          <a:off x="5987047" y="1394357"/>
          <a:ext cx="4455400" cy="11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15" tIns="118015" rIns="118015" bIns="118015" numCol="1" spcCol="1270" anchor="ctr" anchorCtr="0">
          <a:noAutofit/>
        </a:bodyPr>
        <a:lstStyle/>
        <a:p>
          <a:pPr marL="0" lvl="0" indent="0" algn="l" defTabSz="711200">
            <a:lnSpc>
              <a:spcPct val="90000"/>
            </a:lnSpc>
            <a:spcBef>
              <a:spcPct val="0"/>
            </a:spcBef>
            <a:spcAft>
              <a:spcPct val="35000"/>
            </a:spcAft>
            <a:buNone/>
          </a:pPr>
          <a:r>
            <a:rPr lang="en-US" sz="1600" kern="1200"/>
            <a:t>Access information to make informed dining choices based on health inspections and Yelp rating</a:t>
          </a:r>
        </a:p>
      </dsp:txBody>
      <dsp:txXfrm>
        <a:off x="5987047" y="1394357"/>
        <a:ext cx="4455400" cy="1115104"/>
      </dsp:txXfrm>
    </dsp:sp>
    <dsp:sp modelId="{9613D40F-D4BC-4667-ADA4-609F46DB972F}">
      <dsp:nvSpPr>
        <dsp:cNvPr id="0" name=""/>
        <dsp:cNvSpPr/>
      </dsp:nvSpPr>
      <dsp:spPr>
        <a:xfrm>
          <a:off x="0" y="2788237"/>
          <a:ext cx="10442448" cy="11151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76A5DC-85AC-49F0-A8E7-2F834EF2E54E}">
      <dsp:nvSpPr>
        <dsp:cNvPr id="0" name=""/>
        <dsp:cNvSpPr/>
      </dsp:nvSpPr>
      <dsp:spPr>
        <a:xfrm>
          <a:off x="337319" y="3039136"/>
          <a:ext cx="613307" cy="6133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837F13-ED39-4D77-88D1-C98DAAB29FEC}">
      <dsp:nvSpPr>
        <dsp:cNvPr id="0" name=""/>
        <dsp:cNvSpPr/>
      </dsp:nvSpPr>
      <dsp:spPr>
        <a:xfrm>
          <a:off x="1287945" y="2788237"/>
          <a:ext cx="4699101" cy="11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15" tIns="118015" rIns="118015" bIns="118015" numCol="1" spcCol="1270" anchor="ctr" anchorCtr="0">
          <a:noAutofit/>
        </a:bodyPr>
        <a:lstStyle/>
        <a:p>
          <a:pPr marL="0" lvl="0" indent="0" algn="l" defTabSz="1111250">
            <a:lnSpc>
              <a:spcPct val="90000"/>
            </a:lnSpc>
            <a:spcBef>
              <a:spcPct val="0"/>
            </a:spcBef>
            <a:spcAft>
              <a:spcPct val="35000"/>
            </a:spcAft>
            <a:buNone/>
          </a:pPr>
          <a:r>
            <a:rPr lang="en-US" sz="2500" kern="1200"/>
            <a:t>Health Inspectors</a:t>
          </a:r>
        </a:p>
      </dsp:txBody>
      <dsp:txXfrm>
        <a:off x="1287945" y="2788237"/>
        <a:ext cx="4699101" cy="1115104"/>
      </dsp:txXfrm>
    </dsp:sp>
    <dsp:sp modelId="{85574EF9-B2C9-4C06-A19B-6B77D04B6A70}">
      <dsp:nvSpPr>
        <dsp:cNvPr id="0" name=""/>
        <dsp:cNvSpPr/>
      </dsp:nvSpPr>
      <dsp:spPr>
        <a:xfrm>
          <a:off x="5987047" y="2788237"/>
          <a:ext cx="4455400" cy="11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15" tIns="118015" rIns="118015" bIns="118015" numCol="1" spcCol="1270" anchor="ctr" anchorCtr="0">
          <a:noAutofit/>
        </a:bodyPr>
        <a:lstStyle/>
        <a:p>
          <a:pPr marL="0" lvl="0" indent="0" algn="l" defTabSz="711200">
            <a:lnSpc>
              <a:spcPct val="90000"/>
            </a:lnSpc>
            <a:spcBef>
              <a:spcPct val="0"/>
            </a:spcBef>
            <a:spcAft>
              <a:spcPct val="35000"/>
            </a:spcAft>
            <a:buNone/>
          </a:pPr>
          <a:r>
            <a:rPr lang="en-US" sz="1600" kern="1200"/>
            <a:t>Analyze trends in violations and public perception to enhance health policies and enforcement strategies</a:t>
          </a:r>
        </a:p>
      </dsp:txBody>
      <dsp:txXfrm>
        <a:off x="5987047" y="2788237"/>
        <a:ext cx="4455400" cy="111510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916922-6FCE-4090-BF8C-529294F0CC78}" type="datetimeFigureOut">
              <a:t>12/21/24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7DBA9-83C0-4914-943D-BE980B338B3F}" type="slidenum">
              <a:t>‹#›</a:t>
            </a:fld>
            <a:endParaRPr lang="en-US"/>
          </a:p>
        </p:txBody>
      </p:sp>
    </p:spTree>
    <p:extLst>
      <p:ext uri="{BB962C8B-B14F-4D97-AF65-F5344CB8AC3E}">
        <p14:creationId xmlns:p14="http://schemas.microsoft.com/office/powerpoint/2010/main" val="4188762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Welcome! Our project is ‘Exploring the Relationship Between NYC Restaurant Inspections and Yelp Ratings,’ presented by Group 2: Mushfiq Alam, Luca Savarese, and Maria Segarra.</a:t>
            </a:r>
          </a:p>
        </p:txBody>
      </p:sp>
      <p:sp>
        <p:nvSpPr>
          <p:cNvPr id="4" name="Slide Number Placeholder 3"/>
          <p:cNvSpPr>
            <a:spLocks noGrp="1"/>
          </p:cNvSpPr>
          <p:nvPr>
            <p:ph type="sldNum" sz="quarter" idx="5"/>
          </p:nvPr>
        </p:nvSpPr>
        <p:spPr/>
        <p:txBody>
          <a:bodyPr/>
          <a:lstStyle/>
          <a:p>
            <a:fld id="{7147DBA9-83C0-4914-943D-BE980B338B3F}" type="slidenum">
              <a:t>1</a:t>
            </a:fld>
            <a:endParaRPr lang="en-US"/>
          </a:p>
        </p:txBody>
      </p:sp>
    </p:spTree>
    <p:extLst>
      <p:ext uri="{BB962C8B-B14F-4D97-AF65-F5344CB8AC3E}">
        <p14:creationId xmlns:p14="http://schemas.microsoft.com/office/powerpoint/2010/main" val="4002287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diagram illustrates the data architecture used in our project, highlighting the flow from raw data to final visualization:</a:t>
            </a:r>
          </a:p>
          <a:p>
            <a:r>
              <a:rPr lang="en-US"/>
              <a:t>Data Source: The process begins with the NYC Open Restaurant Inspections dataset, which serves as the primary source of raw information.</a:t>
            </a:r>
            <a:endParaRPr lang="en-US">
              <a:ea typeface="Calibri"/>
              <a:cs typeface="Calibri"/>
            </a:endParaRPr>
          </a:p>
          <a:p>
            <a:r>
              <a:rPr lang="en-US"/>
              <a:t>Temporary Storage: The collected data is stored temporarily for cleaning, transformation, and validation. This stage ensures that raw data is prepared for downstream processes.</a:t>
            </a:r>
            <a:endParaRPr lang="en-US">
              <a:ea typeface="Calibri"/>
              <a:cs typeface="Calibri"/>
            </a:endParaRPr>
          </a:p>
          <a:p>
            <a:r>
              <a:rPr lang="en-US"/>
              <a:t>Data Mart: Once the data is cleaned and processed, it is organized into a structured data mart. The data mart is optimized for efficient querying and supports analysis aligned with the dimensional model.</a:t>
            </a:r>
            <a:endParaRPr lang="en-US">
              <a:ea typeface="Calibri"/>
              <a:cs typeface="Calibri"/>
            </a:endParaRPr>
          </a:p>
          <a:p>
            <a:r>
              <a:rPr lang="en-US"/>
              <a:t>Data Visualization: Finally, the structured data is visualized using tools like Tableau, allowing us to generate insights and present them in a clear, actionable format for stakeholders.</a:t>
            </a:r>
            <a:endParaRPr lang="en-US">
              <a:ea typeface="Calibri"/>
              <a:cs typeface="Calibri"/>
            </a:endParaRPr>
          </a:p>
          <a:p>
            <a:r>
              <a:rPr lang="en-US"/>
              <a:t>This architecture ensures that data flows seamlessly from source to analysis, maintaining accuracy and enabling insightful decision-making.</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7147DBA9-83C0-4914-943D-BE980B338B3F}" type="slidenum">
              <a:t>10</a:t>
            </a:fld>
            <a:endParaRPr lang="en-US"/>
          </a:p>
        </p:txBody>
      </p:sp>
    </p:spTree>
    <p:extLst>
      <p:ext uri="{BB962C8B-B14F-4D97-AF65-F5344CB8AC3E}">
        <p14:creationId xmlns:p14="http://schemas.microsoft.com/office/powerpoint/2010/main" val="3919571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used Google </a:t>
            </a:r>
            <a:r>
              <a:rPr lang="en-US" err="1"/>
              <a:t>Colab</a:t>
            </a:r>
            <a:r>
              <a:rPr lang="en-US"/>
              <a:t> for data extraction and cleaning, Microsoft Azure for storage and processing, and MongoDB for querying. Yelp’s API provided ratings, while NYC Open Data supplied inspection records.</a:t>
            </a:r>
          </a:p>
        </p:txBody>
      </p:sp>
      <p:sp>
        <p:nvSpPr>
          <p:cNvPr id="4" name="Slide Number Placeholder 3"/>
          <p:cNvSpPr>
            <a:spLocks noGrp="1"/>
          </p:cNvSpPr>
          <p:nvPr>
            <p:ph type="sldNum" sz="quarter" idx="5"/>
          </p:nvPr>
        </p:nvSpPr>
        <p:spPr/>
        <p:txBody>
          <a:bodyPr/>
          <a:lstStyle/>
          <a:p>
            <a:fld id="{7147DBA9-83C0-4914-943D-BE980B338B3F}" type="slidenum">
              <a:t>11</a:t>
            </a:fld>
            <a:endParaRPr lang="en-US"/>
          </a:p>
        </p:txBody>
      </p:sp>
    </p:spTree>
    <p:extLst>
      <p:ext uri="{BB962C8B-B14F-4D97-AF65-F5344CB8AC3E}">
        <p14:creationId xmlns:p14="http://schemas.microsoft.com/office/powerpoint/2010/main" val="2979518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team worked collaboratively, with each member contributing to data analysis, cleaning, integration, and visualization.</a:t>
            </a:r>
          </a:p>
        </p:txBody>
      </p:sp>
      <p:sp>
        <p:nvSpPr>
          <p:cNvPr id="4" name="Slide Number Placeholder 3"/>
          <p:cNvSpPr>
            <a:spLocks noGrp="1"/>
          </p:cNvSpPr>
          <p:nvPr>
            <p:ph type="sldNum" sz="quarter" idx="5"/>
          </p:nvPr>
        </p:nvSpPr>
        <p:spPr/>
        <p:txBody>
          <a:bodyPr/>
          <a:lstStyle/>
          <a:p>
            <a:fld id="{7147DBA9-83C0-4914-943D-BE980B338B3F}" type="slidenum">
              <a:t>2</a:t>
            </a:fld>
            <a:endParaRPr lang="en-US"/>
          </a:p>
        </p:txBody>
      </p:sp>
    </p:spTree>
    <p:extLst>
      <p:ext uri="{BB962C8B-B14F-4D97-AF65-F5344CB8AC3E}">
        <p14:creationId xmlns:p14="http://schemas.microsoft.com/office/powerpoint/2010/main" val="3296660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team worked collaboratively, with each member contributing to data analysis, cleaning, integration, and visualization.</a:t>
            </a:r>
          </a:p>
        </p:txBody>
      </p:sp>
      <p:sp>
        <p:nvSpPr>
          <p:cNvPr id="4" name="Slide Number Placeholder 3"/>
          <p:cNvSpPr>
            <a:spLocks noGrp="1"/>
          </p:cNvSpPr>
          <p:nvPr>
            <p:ph type="sldNum" sz="quarter" idx="5"/>
          </p:nvPr>
        </p:nvSpPr>
        <p:spPr/>
        <p:txBody>
          <a:bodyPr/>
          <a:lstStyle/>
          <a:p>
            <a:fld id="{7147DBA9-83C0-4914-943D-BE980B338B3F}" type="slidenum">
              <a:t>3</a:t>
            </a:fld>
            <a:endParaRPr lang="en-US"/>
          </a:p>
        </p:txBody>
      </p:sp>
    </p:spTree>
    <p:extLst>
      <p:ext uri="{BB962C8B-B14F-4D97-AF65-F5344CB8AC3E}">
        <p14:creationId xmlns:p14="http://schemas.microsoft.com/office/powerpoint/2010/main" val="3047277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team worked collaboratively, with each member contributing to data analysis, cleaning, integration, and visualization.</a:t>
            </a:r>
          </a:p>
        </p:txBody>
      </p:sp>
      <p:sp>
        <p:nvSpPr>
          <p:cNvPr id="4" name="Slide Number Placeholder 3"/>
          <p:cNvSpPr>
            <a:spLocks noGrp="1"/>
          </p:cNvSpPr>
          <p:nvPr>
            <p:ph type="sldNum" sz="quarter" idx="5"/>
          </p:nvPr>
        </p:nvSpPr>
        <p:spPr/>
        <p:txBody>
          <a:bodyPr/>
          <a:lstStyle/>
          <a:p>
            <a:fld id="{7147DBA9-83C0-4914-943D-BE980B338B3F}" type="slidenum">
              <a:t>4</a:t>
            </a:fld>
            <a:endParaRPr lang="en-US"/>
          </a:p>
        </p:txBody>
      </p:sp>
    </p:spTree>
    <p:extLst>
      <p:ext uri="{BB962C8B-B14F-4D97-AF65-F5344CB8AC3E}">
        <p14:creationId xmlns:p14="http://schemas.microsoft.com/office/powerpoint/2010/main" val="343775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project examines the correlation between NYC health inspection violations and Yelp ratings by integrating NYC Open Data and Yelp datasets. This work benefits consumers, who can make informed dining choices; restaurants, which gain insights for improvement; and policymakers, who can refine health regulations.</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7147DBA9-83C0-4914-943D-BE980B338B3F}" type="slidenum">
              <a:t>5</a:t>
            </a:fld>
            <a:endParaRPr lang="en-US"/>
          </a:p>
        </p:txBody>
      </p:sp>
    </p:spTree>
    <p:extLst>
      <p:ext uri="{BB962C8B-B14F-4D97-AF65-F5344CB8AC3E}">
        <p14:creationId xmlns:p14="http://schemas.microsoft.com/office/powerpoint/2010/main" val="1300667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functional requirements included cleaning and analyzing this data to uncover trends, storing it efficiently, and visualizing insights. Our key data sources were health inspection records from NYC Open Data and consumer reviews from Yelp.</a:t>
            </a:r>
          </a:p>
        </p:txBody>
      </p:sp>
      <p:sp>
        <p:nvSpPr>
          <p:cNvPr id="4" name="Slide Number Placeholder 3"/>
          <p:cNvSpPr>
            <a:spLocks noGrp="1"/>
          </p:cNvSpPr>
          <p:nvPr>
            <p:ph type="sldNum" sz="quarter" idx="5"/>
          </p:nvPr>
        </p:nvSpPr>
        <p:spPr/>
        <p:txBody>
          <a:bodyPr/>
          <a:lstStyle/>
          <a:p>
            <a:fld id="{7147DBA9-83C0-4914-943D-BE980B338B3F}" type="slidenum">
              <a:t>6</a:t>
            </a:fld>
            <a:endParaRPr lang="en-US"/>
          </a:p>
        </p:txBody>
      </p:sp>
    </p:spTree>
    <p:extLst>
      <p:ext uri="{BB962C8B-B14F-4D97-AF65-F5344CB8AC3E}">
        <p14:creationId xmlns:p14="http://schemas.microsoft.com/office/powerpoint/2010/main" val="3870359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analysis helps three groups: </a:t>
            </a:r>
            <a:br>
              <a:rPr lang="en-US">
                <a:cs typeface="+mn-lt"/>
              </a:rPr>
            </a:br>
            <a:r>
              <a:rPr lang="en-US" b="1"/>
              <a:t>Restaurant owners </a:t>
            </a:r>
            <a:r>
              <a:rPr lang="en-US"/>
              <a:t>to improve operations and compliance</a:t>
            </a:r>
            <a:br>
              <a:rPr lang="en-US">
                <a:cs typeface="+mn-lt"/>
              </a:rPr>
            </a:br>
            <a:r>
              <a:rPr lang="en-US" b="1"/>
              <a:t>Diners</a:t>
            </a:r>
            <a:r>
              <a:rPr lang="en-US"/>
              <a:t> to make informed choices </a:t>
            </a:r>
          </a:p>
          <a:p>
            <a:r>
              <a:rPr lang="en-US" b="1"/>
              <a:t>Health inspectors</a:t>
            </a:r>
            <a:r>
              <a:rPr lang="en-US"/>
              <a:t> to identify trends and enhance policies.</a:t>
            </a:r>
            <a:endParaRPr lang="en-US">
              <a:ea typeface="Calibri"/>
              <a:cs typeface="Calibri"/>
            </a:endParaRPr>
          </a:p>
        </p:txBody>
      </p:sp>
      <p:sp>
        <p:nvSpPr>
          <p:cNvPr id="4" name="Slide Number Placeholder 3"/>
          <p:cNvSpPr>
            <a:spLocks noGrp="1"/>
          </p:cNvSpPr>
          <p:nvPr>
            <p:ph type="sldNum" sz="quarter" idx="5"/>
          </p:nvPr>
        </p:nvSpPr>
        <p:spPr/>
        <p:txBody>
          <a:bodyPr/>
          <a:lstStyle/>
          <a:p>
            <a:fld id="{7147DBA9-83C0-4914-943D-BE980B338B3F}" type="slidenum">
              <a:t>7</a:t>
            </a:fld>
            <a:endParaRPr lang="en-US"/>
          </a:p>
        </p:txBody>
      </p:sp>
    </p:spTree>
    <p:extLst>
      <p:ext uri="{BB962C8B-B14F-4D97-AF65-F5344CB8AC3E}">
        <p14:creationId xmlns:p14="http://schemas.microsoft.com/office/powerpoint/2010/main" val="3636890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the dimensional model we designed for our project. It follows a star schema structure, with the central fact table, </a:t>
            </a:r>
            <a:r>
              <a:rPr lang="en-US" err="1"/>
              <a:t>facts_restaurant_analysis</a:t>
            </a:r>
            <a:r>
              <a:rPr lang="en-US"/>
              <a:t>, surrounded by dimension tables: </a:t>
            </a:r>
            <a:r>
              <a:rPr lang="en-US" err="1"/>
              <a:t>dim_location</a:t>
            </a:r>
            <a:r>
              <a:rPr lang="en-US"/>
              <a:t>, </a:t>
            </a:r>
            <a:r>
              <a:rPr lang="en-US" err="1"/>
              <a:t>dim_restaurant</a:t>
            </a:r>
            <a:r>
              <a:rPr lang="en-US"/>
              <a:t>, and </a:t>
            </a:r>
            <a:r>
              <a:rPr lang="en-US" err="1"/>
              <a:t>dim_time</a:t>
            </a:r>
            <a:r>
              <a:rPr lang="en-US"/>
              <a:t>.</a:t>
            </a:r>
          </a:p>
          <a:p>
            <a:r>
              <a:rPr lang="en-US"/>
              <a:t>The fact table contains key metrics such as the number of violations, inspection scores, Yelp ratings, and review counts, along with inspection details like dates and critical flags.</a:t>
            </a:r>
            <a:endParaRPr lang="en-US">
              <a:ea typeface="Calibri"/>
              <a:cs typeface="Calibri"/>
            </a:endParaRPr>
          </a:p>
          <a:p>
            <a:r>
              <a:rPr lang="en-US"/>
              <a:t>The dimension tables provide descriptive information:</a:t>
            </a:r>
            <a:endParaRPr lang="en-US">
              <a:ea typeface="Calibri"/>
              <a:cs typeface="Calibri"/>
            </a:endParaRPr>
          </a:p>
          <a:p>
            <a:r>
              <a:rPr lang="en-US" err="1"/>
              <a:t>dim_location</a:t>
            </a:r>
            <a:r>
              <a:rPr lang="en-US"/>
              <a:t> includes latitude and longitude for geospatial analysis.</a:t>
            </a:r>
            <a:endParaRPr lang="en-US">
              <a:ea typeface="Calibri"/>
              <a:cs typeface="Calibri"/>
            </a:endParaRPr>
          </a:p>
          <a:p>
            <a:r>
              <a:rPr lang="en-US" err="1"/>
              <a:t>dim_restaurant</a:t>
            </a:r>
            <a:r>
              <a:rPr lang="en-US"/>
              <a:t> captures restaurant-specific details like name, cuisine type, address, and borough.</a:t>
            </a:r>
            <a:endParaRPr lang="en-US">
              <a:ea typeface="Calibri"/>
              <a:cs typeface="Calibri"/>
            </a:endParaRPr>
          </a:p>
          <a:p>
            <a:r>
              <a:rPr lang="en-US" err="1"/>
              <a:t>dim_time</a:t>
            </a:r>
            <a:r>
              <a:rPr lang="en-US"/>
              <a:t> enables time-based analysis with attributes like year, month, and day.</a:t>
            </a:r>
            <a:endParaRPr lang="en-US">
              <a:ea typeface="Calibri"/>
              <a:cs typeface="Calibri"/>
            </a:endParaRPr>
          </a:p>
          <a:p>
            <a:r>
              <a:rPr lang="en-US"/>
              <a:t>This structure ensures efficient querying and supports detailed analysis of health inspections and Yelp ratings across various dimensions, such as location, restaurant type, and time.</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7147DBA9-83C0-4914-943D-BE980B338B3F}" type="slidenum">
              <a:t>8</a:t>
            </a:fld>
            <a:endParaRPr lang="en-US"/>
          </a:p>
        </p:txBody>
      </p:sp>
    </p:spTree>
    <p:extLst>
      <p:ext uri="{BB962C8B-B14F-4D97-AF65-F5344CB8AC3E}">
        <p14:creationId xmlns:p14="http://schemas.microsoft.com/office/powerpoint/2010/main" val="3155919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diagram represents the information architecture for our project, showcasing the data flow from collection to storage and analysis.</a:t>
            </a:r>
          </a:p>
          <a:p>
            <a:r>
              <a:rPr lang="en-US"/>
              <a:t>Data Source: The process begins with the NYC Open Restaurant Inspections dataset, which contains detailed information about restaurant health inspections.</a:t>
            </a:r>
          </a:p>
          <a:p>
            <a:r>
              <a:rPr lang="en-US"/>
              <a:t>Gather Data: Data is collected using APIs and downloaded into our system for further processing.</a:t>
            </a:r>
            <a:endParaRPr lang="en-US">
              <a:ea typeface="Calibri"/>
              <a:cs typeface="Calibri"/>
            </a:endParaRPr>
          </a:p>
          <a:p>
            <a:r>
              <a:rPr lang="en-US"/>
              <a:t>Clean Data: At this stage, we handle missing values, remove duplicates, and ensure consistency across datasets.</a:t>
            </a:r>
            <a:endParaRPr lang="en-US">
              <a:ea typeface="Calibri"/>
              <a:cs typeface="Calibri"/>
            </a:endParaRPr>
          </a:p>
          <a:p>
            <a:r>
              <a:rPr lang="en-US"/>
              <a:t>Reformat Data: The data is then reformatted to align with the dimensional model and make it analysis-ready.</a:t>
            </a:r>
            <a:endParaRPr lang="en-US">
              <a:ea typeface="Calibri"/>
              <a:cs typeface="Calibri"/>
            </a:endParaRPr>
          </a:p>
          <a:p>
            <a:r>
              <a:rPr lang="en-US"/>
              <a:t>Transform Data: Key transformations are applied to derive meaningful metrics and prepare data for integration.</a:t>
            </a:r>
            <a:endParaRPr lang="en-US">
              <a:ea typeface="Calibri"/>
              <a:cs typeface="Calibri"/>
            </a:endParaRPr>
          </a:p>
          <a:p>
            <a:r>
              <a:rPr lang="en-US"/>
              <a:t>Process: The processed data is prepared for loading into the final storage system.</a:t>
            </a:r>
            <a:endParaRPr lang="en-US">
              <a:ea typeface="Calibri"/>
              <a:cs typeface="Calibri"/>
            </a:endParaRPr>
          </a:p>
          <a:p>
            <a:r>
              <a:rPr lang="en-US"/>
              <a:t>Load: The cleaned and transformed data is loaded into a SQL database for efficient querying and visualization.</a:t>
            </a:r>
            <a:endParaRPr lang="en-US">
              <a:ea typeface="Calibri"/>
              <a:cs typeface="Calibri"/>
            </a:endParaRPr>
          </a:p>
          <a:p>
            <a:r>
              <a:rPr lang="en-US"/>
              <a:t>This architecture ensures a streamlined workflow, making the data ready for analysis and insight generation.</a:t>
            </a:r>
            <a:endParaRPr lang="en-US">
              <a:ea typeface="Calibri"/>
              <a:cs typeface="Calibri"/>
            </a:endParaRPr>
          </a:p>
        </p:txBody>
      </p:sp>
      <p:sp>
        <p:nvSpPr>
          <p:cNvPr id="4" name="Slide Number Placeholder 3"/>
          <p:cNvSpPr>
            <a:spLocks noGrp="1"/>
          </p:cNvSpPr>
          <p:nvPr>
            <p:ph type="sldNum" sz="quarter" idx="5"/>
          </p:nvPr>
        </p:nvSpPr>
        <p:spPr/>
        <p:txBody>
          <a:bodyPr/>
          <a:lstStyle/>
          <a:p>
            <a:fld id="{7147DBA9-83C0-4914-943D-BE980B338B3F}" type="slidenum">
              <a:t>9</a:t>
            </a:fld>
            <a:endParaRPr lang="en-US"/>
          </a:p>
        </p:txBody>
      </p:sp>
    </p:spTree>
    <p:extLst>
      <p:ext uri="{BB962C8B-B14F-4D97-AF65-F5344CB8AC3E}">
        <p14:creationId xmlns:p14="http://schemas.microsoft.com/office/powerpoint/2010/main" val="2459815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1ECB5883-038C-4696-8E27-1811E470D6D4}" type="datetime1">
              <a:rPr lang="en-US" smtClean="0"/>
              <a:t>12/21/24</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617903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61E8A6D4-154B-4E4D-9001-7A6C328D243E}" type="datetime1">
              <a:rPr lang="en-US" smtClean="0"/>
              <a:t>12/21/24</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49800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EF880999-9BD6-4929-BDEC-B84E21C16701}" type="datetime1">
              <a:rPr lang="en-US" smtClean="0"/>
              <a:t>12/21/24</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01192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579F6069-8263-4296-913A-BC2234E8D32B}" type="datetime1">
              <a:rPr lang="en-US" smtClean="0"/>
              <a:t>12/21/24</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382436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BC9F5005-EC25-4FB9-B19B-2437F0B120D2}" type="datetime1">
              <a:rPr lang="en-US" smtClean="0"/>
              <a:t>12/21/24</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807758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0B283B5C-2325-42FF-AF91-C1451D9D66CC}" type="datetime1">
              <a:rPr lang="en-US" smtClean="0"/>
              <a:t>12/21/24</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23887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0F88DB08-3B01-46DD-99F2-F6F6334EA669}" type="datetime1">
              <a:rPr lang="en-US" smtClean="0"/>
              <a:t>12/21/24</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48204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5892AC11-ACC3-4129-BBD7-C580BF1A4EE7}" type="datetime1">
              <a:rPr lang="en-US" smtClean="0"/>
              <a:t>12/21/24</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026058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6D80F7F3-E406-44E2-93AF-674B3F1A2E51}" type="datetime1">
              <a:rPr lang="en-US" smtClean="0"/>
              <a:t>12/21/24</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737685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2FB1DD93-7C9D-4E53-81F0-DDE57FEA7EDB}" type="datetime1">
              <a:rPr lang="en-US" smtClean="0"/>
              <a:t>12/21/24</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711572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p:cNvSpPr>
          <p:nvPr>
            <p:ph type="pic" idx="1"/>
          </p:nvPr>
        </p:nvSpPr>
        <p:spPr>
          <a:xfrm>
            <a:off x="5247408" y="919595"/>
            <a:ext cx="6107979" cy="50136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DF7BC28-59DE-4F83-B4A1-497203279FAD}" type="datetime1">
              <a:rPr lang="en-US" smtClean="0"/>
              <a:t>12/21/24</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206024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0BDC4764-F656-4735-9820-9886F8DF1D6A}" type="datetime1">
              <a:rPr lang="en-US" smtClean="0"/>
              <a:t>12/21/24</a:t>
            </a:fld>
            <a:endParaRPr lang="en-US"/>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Sample Footer Text</a:t>
            </a:r>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C68AC1EC-23E2-4F0E-A5A4-674EC8DB954E}" type="slidenum">
              <a:rPr lang="en-US" smtClean="0"/>
              <a:pPr/>
              <a:t>‹#›</a:t>
            </a:fld>
            <a:endParaRPr lang="en-US"/>
          </a:p>
        </p:txBody>
      </p:sp>
    </p:spTree>
    <p:extLst>
      <p:ext uri="{BB962C8B-B14F-4D97-AF65-F5344CB8AC3E}">
        <p14:creationId xmlns:p14="http://schemas.microsoft.com/office/powerpoint/2010/main" val="122375967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1" r:id="rId6"/>
    <p:sldLayoutId id="2147483697" r:id="rId7"/>
    <p:sldLayoutId id="2147483698" r:id="rId8"/>
    <p:sldLayoutId id="2147483699" r:id="rId9"/>
    <p:sldLayoutId id="2147483700" r:id="rId10"/>
    <p:sldLayoutId id="2147483702"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BCC9A26-1086-3DB9-9A4C-FB33CA71449B}"/>
              </a:ext>
            </a:extLst>
          </p:cNvPr>
          <p:cNvPicPr>
            <a:picLocks noChangeAspect="1"/>
          </p:cNvPicPr>
          <p:nvPr/>
        </p:nvPicPr>
        <p:blipFill>
          <a:blip r:embed="rId3"/>
          <a:srcRect l="13893" r="7559" b="-3"/>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7" name="Freeform: Shape 6">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 name="Freeform: Shape 7">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477981" y="1122363"/>
            <a:ext cx="4023360" cy="3204134"/>
          </a:xfrm>
        </p:spPr>
        <p:txBody>
          <a:bodyPr anchor="b">
            <a:normAutofit/>
          </a:bodyPr>
          <a:lstStyle/>
          <a:p>
            <a:pPr algn="l">
              <a:lnSpc>
                <a:spcPct val="90000"/>
              </a:lnSpc>
            </a:pPr>
            <a:r>
              <a:rPr lang="en-US" sz="3700">
                <a:latin typeface="Microsoft Sans Serif"/>
                <a:ea typeface="Calibri"/>
                <a:cs typeface="Calibri"/>
              </a:rPr>
              <a:t>Exploring the Relationship Between NYC Restaurant Inspections and Yelp Ratings</a:t>
            </a:r>
          </a:p>
        </p:txBody>
      </p:sp>
      <p:sp>
        <p:nvSpPr>
          <p:cNvPr id="3" name="Subtitle 2"/>
          <p:cNvSpPr>
            <a:spLocks noGrp="1"/>
          </p:cNvSpPr>
          <p:nvPr>
            <p:ph type="subTitle" idx="1"/>
          </p:nvPr>
        </p:nvSpPr>
        <p:spPr>
          <a:xfrm>
            <a:off x="477981" y="4872922"/>
            <a:ext cx="3933306" cy="1208141"/>
          </a:xfrm>
        </p:spPr>
        <p:txBody>
          <a:bodyPr>
            <a:normAutofit/>
          </a:bodyPr>
          <a:lstStyle/>
          <a:p>
            <a:pPr algn="l"/>
            <a:r>
              <a:rPr lang="en-US" sz="2000">
                <a:latin typeface="Microsoft Sans Serif"/>
                <a:ea typeface="Calibri"/>
                <a:cs typeface="Calibri"/>
              </a:rPr>
              <a:t>By: Mushfiq </a:t>
            </a:r>
            <a:r>
              <a:rPr lang="en-US" sz="2000" err="1">
                <a:latin typeface="Microsoft Sans Serif"/>
                <a:ea typeface="Calibri"/>
                <a:cs typeface="Calibri"/>
              </a:rPr>
              <a:t>alam</a:t>
            </a:r>
            <a:r>
              <a:rPr lang="en-US" sz="2000">
                <a:latin typeface="Microsoft Sans Serif"/>
                <a:ea typeface="Calibri"/>
                <a:cs typeface="Calibri"/>
              </a:rPr>
              <a:t>, </a:t>
            </a:r>
            <a:r>
              <a:rPr lang="en-US" sz="2000" err="1">
                <a:latin typeface="Microsoft Sans Serif"/>
                <a:ea typeface="Calibri"/>
                <a:cs typeface="Calibri"/>
              </a:rPr>
              <a:t>luca</a:t>
            </a:r>
            <a:r>
              <a:rPr lang="en-US" sz="2000">
                <a:latin typeface="Microsoft Sans Serif"/>
                <a:ea typeface="Calibri"/>
                <a:cs typeface="Calibri"/>
              </a:rPr>
              <a:t> </a:t>
            </a:r>
            <a:r>
              <a:rPr lang="en-US" sz="2000" err="1">
                <a:latin typeface="Microsoft Sans Serif"/>
                <a:ea typeface="Calibri"/>
                <a:cs typeface="Calibri"/>
              </a:rPr>
              <a:t>savarese</a:t>
            </a:r>
            <a:r>
              <a:rPr lang="en-US" sz="2000">
                <a:latin typeface="Microsoft Sans Serif"/>
                <a:ea typeface="Calibri"/>
                <a:cs typeface="Calibri"/>
              </a:rPr>
              <a:t>, maria </a:t>
            </a:r>
            <a:r>
              <a:rPr lang="en-US" sz="2000" err="1">
                <a:latin typeface="Microsoft Sans Serif"/>
                <a:ea typeface="Calibri"/>
                <a:cs typeface="Calibri"/>
              </a:rPr>
              <a:t>segarra</a:t>
            </a:r>
            <a:endParaRPr lang="en-US" sz="2000">
              <a:latin typeface="Microsoft Sans Serif"/>
              <a:ea typeface="Calibri"/>
              <a:cs typeface="Calibri"/>
            </a:endParaRPr>
          </a:p>
        </p:txBody>
      </p:sp>
      <p:sp>
        <p:nvSpPr>
          <p:cNvPr id="10" name="Rectangle 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2FEB1-CED2-1946-1392-07C183D75878}"/>
              </a:ext>
            </a:extLst>
          </p:cNvPr>
          <p:cNvSpPr>
            <a:spLocks noGrp="1"/>
          </p:cNvSpPr>
          <p:nvPr>
            <p:ph type="title"/>
          </p:nvPr>
        </p:nvSpPr>
        <p:spPr>
          <a:xfrm>
            <a:off x="871108" y="588245"/>
            <a:ext cx="10449784" cy="1265928"/>
          </a:xfrm>
        </p:spPr>
        <p:txBody>
          <a:bodyPr vert="horz" lIns="91440" tIns="45720" rIns="91440" bIns="45720" rtlCol="0" anchor="t">
            <a:normAutofit/>
          </a:bodyPr>
          <a:lstStyle/>
          <a:p>
            <a:r>
              <a:rPr lang="en-US">
                <a:latin typeface="Microsoft Sans Serif"/>
                <a:ea typeface="Calibri"/>
                <a:cs typeface="Calibri"/>
              </a:rPr>
              <a:t>Data Architecture</a:t>
            </a:r>
          </a:p>
        </p:txBody>
      </p:sp>
      <p:pic>
        <p:nvPicPr>
          <p:cNvPr id="7" name="Content Placeholder 6" descr="A diagram of a data flow&#10;&#10;Description automatically generated">
            <a:extLst>
              <a:ext uri="{FF2B5EF4-FFF2-40B4-BE49-F238E27FC236}">
                <a16:creationId xmlns:a16="http://schemas.microsoft.com/office/drawing/2014/main" id="{1EB9CA7D-7C5C-D030-1A2F-10060DD4E1AC}"/>
              </a:ext>
            </a:extLst>
          </p:cNvPr>
          <p:cNvPicPr>
            <a:picLocks noGrp="1" noChangeAspect="1"/>
          </p:cNvPicPr>
          <p:nvPr>
            <p:ph idx="1"/>
          </p:nvPr>
        </p:nvPicPr>
        <p:blipFill>
          <a:blip r:embed="rId3"/>
          <a:srcRect b="9371"/>
          <a:stretch/>
        </p:blipFill>
        <p:spPr>
          <a:xfrm>
            <a:off x="877824" y="1479328"/>
            <a:ext cx="10442448" cy="3903819"/>
          </a:xfrm>
          <a:noFill/>
        </p:spPr>
      </p:pic>
      <p:sp>
        <p:nvSpPr>
          <p:cNvPr id="4" name="Date Placeholder 3">
            <a:extLst>
              <a:ext uri="{FF2B5EF4-FFF2-40B4-BE49-F238E27FC236}">
                <a16:creationId xmlns:a16="http://schemas.microsoft.com/office/drawing/2014/main" id="{8AE48EEF-899C-49D3-FAEA-642BD3A1068E}"/>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12/21/24</a:t>
            </a:fld>
            <a:endParaRPr lang="en-US"/>
          </a:p>
        </p:txBody>
      </p:sp>
      <p:sp>
        <p:nvSpPr>
          <p:cNvPr id="6" name="Slide Number Placeholder 5">
            <a:extLst>
              <a:ext uri="{FF2B5EF4-FFF2-40B4-BE49-F238E27FC236}">
                <a16:creationId xmlns:a16="http://schemas.microsoft.com/office/drawing/2014/main" id="{6873CDD8-74F3-52CB-D1F9-3B6B8F8DEF0F}"/>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10</a:t>
            </a:fld>
            <a:endParaRPr lang="en-US"/>
          </a:p>
        </p:txBody>
      </p:sp>
    </p:spTree>
    <p:extLst>
      <p:ext uri="{BB962C8B-B14F-4D97-AF65-F5344CB8AC3E}">
        <p14:creationId xmlns:p14="http://schemas.microsoft.com/office/powerpoint/2010/main" val="1616042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9DAB7-B758-EBCF-99B9-35589911EE3C}"/>
              </a:ext>
            </a:extLst>
          </p:cNvPr>
          <p:cNvSpPr>
            <a:spLocks noGrp="1"/>
          </p:cNvSpPr>
          <p:nvPr>
            <p:ph type="title"/>
          </p:nvPr>
        </p:nvSpPr>
        <p:spPr/>
        <p:txBody>
          <a:bodyPr vert="horz" lIns="91440" tIns="45720" rIns="91440" bIns="45720" rtlCol="0" anchor="t">
            <a:normAutofit/>
          </a:bodyPr>
          <a:lstStyle/>
          <a:p>
            <a:r>
              <a:rPr lang="en-US">
                <a:latin typeface="Microsoft Sans Serif"/>
                <a:ea typeface="Calibri"/>
                <a:cs typeface="Calibri"/>
              </a:rPr>
              <a:t>Technology Choices</a:t>
            </a:r>
          </a:p>
        </p:txBody>
      </p:sp>
      <p:sp>
        <p:nvSpPr>
          <p:cNvPr id="3" name="Content Placeholder 2">
            <a:extLst>
              <a:ext uri="{FF2B5EF4-FFF2-40B4-BE49-F238E27FC236}">
                <a16:creationId xmlns:a16="http://schemas.microsoft.com/office/drawing/2014/main" id="{5E91DF78-CF35-EC74-43C3-AC90348AB7C1}"/>
              </a:ext>
            </a:extLst>
          </p:cNvPr>
          <p:cNvSpPr>
            <a:spLocks noGrp="1"/>
          </p:cNvSpPr>
          <p:nvPr>
            <p:ph idx="1"/>
          </p:nvPr>
        </p:nvSpPr>
        <p:spPr>
          <a:xfrm>
            <a:off x="865918" y="1372620"/>
            <a:ext cx="10559039" cy="3903819"/>
          </a:xfrm>
        </p:spPr>
        <p:txBody>
          <a:bodyPr vert="horz" lIns="91440" tIns="45720" rIns="91440" bIns="45720" rtlCol="0" anchor="t">
            <a:noAutofit/>
          </a:bodyPr>
          <a:lstStyle/>
          <a:p>
            <a:r>
              <a:rPr lang="en-US">
                <a:latin typeface="Microsoft Sans Serif"/>
                <a:ea typeface="Microsoft Sans Serif"/>
                <a:cs typeface="Microsoft Sans Serif"/>
              </a:rPr>
              <a:t>Development and Data Extraction: Google Collab</a:t>
            </a:r>
          </a:p>
          <a:p>
            <a:pPr lvl="2">
              <a:buFont typeface="Wingdings" panose="020B0604020202020204" pitchFamily="34" charset="0"/>
              <a:buChar char="§"/>
            </a:pPr>
            <a:r>
              <a:rPr lang="en-US" sz="1600">
                <a:latin typeface="Microsoft Sans Serif"/>
                <a:ea typeface="Microsoft Sans Serif"/>
                <a:cs typeface="Microsoft Sans Serif"/>
              </a:rPr>
              <a:t>Used for extracting data from APIs, including the Yelp API, and for initial data </a:t>
            </a:r>
            <a:r>
              <a:rPr lang="en-US" sz="1600" err="1">
                <a:latin typeface="Microsoft Sans Serif"/>
                <a:ea typeface="Microsoft Sans Serif"/>
                <a:cs typeface="Microsoft Sans Serif"/>
              </a:rPr>
              <a:t>transformstions</a:t>
            </a:r>
            <a:r>
              <a:rPr lang="en-US" sz="1600">
                <a:latin typeface="Microsoft Sans Serif"/>
                <a:ea typeface="Microsoft Sans Serif"/>
                <a:cs typeface="Microsoft Sans Serif"/>
              </a:rPr>
              <a:t> and cleaning tasks</a:t>
            </a:r>
          </a:p>
          <a:p>
            <a:r>
              <a:rPr lang="en-US">
                <a:latin typeface="Microsoft Sans Serif"/>
                <a:ea typeface="Microsoft Sans Serif"/>
                <a:cs typeface="Microsoft Sans Serif"/>
              </a:rPr>
              <a:t>Cloud Storage and Processing: Microsoft Azure</a:t>
            </a:r>
          </a:p>
          <a:p>
            <a:pPr lvl="2">
              <a:buFont typeface="Wingdings" panose="020B0604020202020204" pitchFamily="34" charset="0"/>
              <a:buChar char="§"/>
            </a:pPr>
            <a:r>
              <a:rPr lang="en-US" sz="1600">
                <a:latin typeface="Microsoft Sans Serif"/>
                <a:ea typeface="Microsoft Sans Serif"/>
                <a:cs typeface="Microsoft Sans Serif"/>
              </a:rPr>
              <a:t>Used for storing and managing the cleaned dataset in SQL database and blob storage for seamless access and processing</a:t>
            </a:r>
          </a:p>
          <a:p>
            <a:r>
              <a:rPr lang="en-US">
                <a:latin typeface="Microsoft Sans Serif"/>
                <a:ea typeface="Microsoft Sans Serif"/>
                <a:cs typeface="Microsoft Sans Serif"/>
              </a:rPr>
              <a:t>APIs : Yelp API</a:t>
            </a:r>
          </a:p>
          <a:p>
            <a:pPr lvl="2">
              <a:buFont typeface="Wingdings" panose="020B0604020202020204" pitchFamily="34" charset="0"/>
              <a:buChar char="§"/>
            </a:pPr>
            <a:r>
              <a:rPr lang="en-US" sz="1600">
                <a:latin typeface="Microsoft Sans Serif"/>
                <a:ea typeface="Microsoft Sans Serif"/>
                <a:cs typeface="Microsoft Sans Serif"/>
              </a:rPr>
              <a:t>Provides consumer ratings and review data for analysis</a:t>
            </a:r>
          </a:p>
          <a:p>
            <a:endParaRPr lang="en-US" sz="1600">
              <a:latin typeface="Microsoft Sans Serif"/>
              <a:ea typeface="Microsoft Sans Serif"/>
              <a:cs typeface="Microsoft Sans Serif"/>
            </a:endParaRPr>
          </a:p>
        </p:txBody>
      </p:sp>
      <p:sp>
        <p:nvSpPr>
          <p:cNvPr id="4" name="Date Placeholder 3">
            <a:extLst>
              <a:ext uri="{FF2B5EF4-FFF2-40B4-BE49-F238E27FC236}">
                <a16:creationId xmlns:a16="http://schemas.microsoft.com/office/drawing/2014/main" id="{2C59A13E-AAE8-DBE0-823C-E4EB58A3320E}"/>
              </a:ext>
            </a:extLst>
          </p:cNvPr>
          <p:cNvSpPr>
            <a:spLocks noGrp="1"/>
          </p:cNvSpPr>
          <p:nvPr>
            <p:ph type="dt" sz="half" idx="10"/>
          </p:nvPr>
        </p:nvSpPr>
        <p:spPr/>
        <p:txBody>
          <a:bodyPr/>
          <a:lstStyle/>
          <a:p>
            <a:fld id="{579F6069-8263-4296-913A-BC2234E8D32B}" type="datetime1">
              <a:rPr lang="en-US" smtClean="0"/>
              <a:t>12/21/24</a:t>
            </a:fld>
            <a:endParaRPr lang="en-US"/>
          </a:p>
        </p:txBody>
      </p:sp>
      <p:sp>
        <p:nvSpPr>
          <p:cNvPr id="6" name="Slide Number Placeholder 5">
            <a:extLst>
              <a:ext uri="{FF2B5EF4-FFF2-40B4-BE49-F238E27FC236}">
                <a16:creationId xmlns:a16="http://schemas.microsoft.com/office/drawing/2014/main" id="{34BA1090-A756-FC36-ECF4-9284BFADAC62}"/>
              </a:ext>
            </a:extLst>
          </p:cNvPr>
          <p:cNvSpPr>
            <a:spLocks noGrp="1"/>
          </p:cNvSpPr>
          <p:nvPr>
            <p:ph type="sldNum" sz="quarter" idx="12"/>
          </p:nvPr>
        </p:nvSpPr>
        <p:spPr/>
        <p:txBody>
          <a:bodyPr/>
          <a:lstStyle/>
          <a:p>
            <a:fld id="{C68AC1EC-23E2-4F0E-A5A4-674EC8DB954E}" type="slidenum">
              <a:rPr lang="en-US" smtClean="0"/>
              <a:t>11</a:t>
            </a:fld>
            <a:endParaRPr lang="en-US"/>
          </a:p>
        </p:txBody>
      </p:sp>
    </p:spTree>
    <p:extLst>
      <p:ext uri="{BB962C8B-B14F-4D97-AF65-F5344CB8AC3E}">
        <p14:creationId xmlns:p14="http://schemas.microsoft.com/office/powerpoint/2010/main" val="162865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09303-0C7C-A551-F28D-DA1C759FF801}"/>
              </a:ext>
            </a:extLst>
          </p:cNvPr>
          <p:cNvSpPr>
            <a:spLocks noGrp="1"/>
          </p:cNvSpPr>
          <p:nvPr>
            <p:ph type="title"/>
          </p:nvPr>
        </p:nvSpPr>
        <p:spPr>
          <a:xfrm>
            <a:off x="871108" y="445370"/>
            <a:ext cx="10449784" cy="1265928"/>
          </a:xfrm>
        </p:spPr>
        <p:txBody>
          <a:bodyPr vert="horz" lIns="91440" tIns="45720" rIns="91440" bIns="45720" rtlCol="0" anchor="t">
            <a:normAutofit/>
          </a:bodyPr>
          <a:lstStyle/>
          <a:p>
            <a:r>
              <a:rPr lang="en-US">
                <a:latin typeface="Microsoft Sans Serif"/>
                <a:ea typeface="Microsoft Sans Serif"/>
                <a:cs typeface="Microsoft Sans Serif"/>
              </a:rPr>
              <a:t>Yelp Rating Categories and Critical Violations</a:t>
            </a:r>
          </a:p>
        </p:txBody>
      </p:sp>
      <p:sp>
        <p:nvSpPr>
          <p:cNvPr id="4" name="Date Placeholder 3">
            <a:extLst>
              <a:ext uri="{FF2B5EF4-FFF2-40B4-BE49-F238E27FC236}">
                <a16:creationId xmlns:a16="http://schemas.microsoft.com/office/drawing/2014/main" id="{DFA56A25-EA1C-E19C-FA55-6EB2560074FF}"/>
              </a:ext>
            </a:extLst>
          </p:cNvPr>
          <p:cNvSpPr>
            <a:spLocks noGrp="1"/>
          </p:cNvSpPr>
          <p:nvPr>
            <p:ph type="dt" sz="half" idx="10"/>
          </p:nvPr>
        </p:nvSpPr>
        <p:spPr/>
        <p:txBody>
          <a:bodyPr/>
          <a:lstStyle/>
          <a:p>
            <a:fld id="{579F6069-8263-4296-913A-BC2234E8D32B}" type="datetime1">
              <a:rPr lang="en-US" smtClean="0"/>
              <a:t>12/21/24</a:t>
            </a:fld>
            <a:endParaRPr lang="en-US"/>
          </a:p>
        </p:txBody>
      </p:sp>
      <p:sp>
        <p:nvSpPr>
          <p:cNvPr id="6" name="Slide Number Placeholder 5">
            <a:extLst>
              <a:ext uri="{FF2B5EF4-FFF2-40B4-BE49-F238E27FC236}">
                <a16:creationId xmlns:a16="http://schemas.microsoft.com/office/drawing/2014/main" id="{42266771-9E47-CA2D-81F3-4E51797F1464}"/>
              </a:ext>
            </a:extLst>
          </p:cNvPr>
          <p:cNvSpPr>
            <a:spLocks noGrp="1"/>
          </p:cNvSpPr>
          <p:nvPr>
            <p:ph type="sldNum" sz="quarter" idx="12"/>
          </p:nvPr>
        </p:nvSpPr>
        <p:spPr/>
        <p:txBody>
          <a:bodyPr/>
          <a:lstStyle/>
          <a:p>
            <a:fld id="{C68AC1EC-23E2-4F0E-A5A4-674EC8DB954E}" type="slidenum">
              <a:rPr lang="en-US" smtClean="0"/>
              <a:t>12</a:t>
            </a:fld>
            <a:endParaRPr lang="en-US"/>
          </a:p>
        </p:txBody>
      </p:sp>
      <p:pic>
        <p:nvPicPr>
          <p:cNvPr id="8" name="Content Placeholder 7">
            <a:extLst>
              <a:ext uri="{FF2B5EF4-FFF2-40B4-BE49-F238E27FC236}">
                <a16:creationId xmlns:a16="http://schemas.microsoft.com/office/drawing/2014/main" id="{3065B329-A6B3-D56D-0C8B-010DE1906E87}"/>
              </a:ext>
            </a:extLst>
          </p:cNvPr>
          <p:cNvPicPr>
            <a:picLocks noGrp="1" noChangeAspect="1"/>
          </p:cNvPicPr>
          <p:nvPr>
            <p:ph idx="1"/>
          </p:nvPr>
        </p:nvPicPr>
        <p:blipFill>
          <a:blip r:embed="rId2"/>
          <a:stretch>
            <a:fillRect/>
          </a:stretch>
        </p:blipFill>
        <p:spPr>
          <a:xfrm>
            <a:off x="3314574" y="1409555"/>
            <a:ext cx="6750362" cy="5447176"/>
          </a:xfrm>
        </p:spPr>
      </p:pic>
    </p:spTree>
    <p:extLst>
      <p:ext uri="{BB962C8B-B14F-4D97-AF65-F5344CB8AC3E}">
        <p14:creationId xmlns:p14="http://schemas.microsoft.com/office/powerpoint/2010/main" val="1063250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046DB-CC2D-FA1E-E03E-F2388A4FE69E}"/>
              </a:ext>
            </a:extLst>
          </p:cNvPr>
          <p:cNvSpPr>
            <a:spLocks noGrp="1"/>
          </p:cNvSpPr>
          <p:nvPr>
            <p:ph type="title"/>
          </p:nvPr>
        </p:nvSpPr>
        <p:spPr/>
        <p:txBody>
          <a:bodyPr vert="horz" lIns="91440" tIns="45720" rIns="91440" bIns="45720" rtlCol="0" anchor="t">
            <a:normAutofit/>
          </a:bodyPr>
          <a:lstStyle/>
          <a:p>
            <a:r>
              <a:rPr lang="en-US">
                <a:solidFill>
                  <a:srgbClr val="153A63"/>
                </a:solidFill>
                <a:latin typeface="Microsoft Sans Serif"/>
                <a:ea typeface="+mj-lt"/>
                <a:cs typeface="+mj-lt"/>
              </a:rPr>
              <a:t>Manhattan ZIP Code Analysis: Comparing Yelp Ratings and Critical Health Violations</a:t>
            </a:r>
            <a:endParaRPr lang="en-US">
              <a:latin typeface="Microsoft Sans Serif"/>
              <a:ea typeface="Microsoft Sans Serif"/>
              <a:cs typeface="Microsoft Sans Serif"/>
            </a:endParaRPr>
          </a:p>
        </p:txBody>
      </p:sp>
      <p:sp>
        <p:nvSpPr>
          <p:cNvPr id="4" name="Date Placeholder 3">
            <a:extLst>
              <a:ext uri="{FF2B5EF4-FFF2-40B4-BE49-F238E27FC236}">
                <a16:creationId xmlns:a16="http://schemas.microsoft.com/office/drawing/2014/main" id="{CFDA6BD7-660B-640C-EEFC-37985AFA2B5C}"/>
              </a:ext>
            </a:extLst>
          </p:cNvPr>
          <p:cNvSpPr>
            <a:spLocks noGrp="1"/>
          </p:cNvSpPr>
          <p:nvPr>
            <p:ph type="dt" sz="half" idx="10"/>
          </p:nvPr>
        </p:nvSpPr>
        <p:spPr/>
        <p:txBody>
          <a:bodyPr/>
          <a:lstStyle/>
          <a:p>
            <a:fld id="{579F6069-8263-4296-913A-BC2234E8D32B}" type="datetime1">
              <a:rPr lang="en-US" smtClean="0"/>
              <a:t>12/21/24</a:t>
            </a:fld>
            <a:endParaRPr lang="en-US"/>
          </a:p>
        </p:txBody>
      </p:sp>
      <p:sp>
        <p:nvSpPr>
          <p:cNvPr id="6" name="Slide Number Placeholder 5">
            <a:extLst>
              <a:ext uri="{FF2B5EF4-FFF2-40B4-BE49-F238E27FC236}">
                <a16:creationId xmlns:a16="http://schemas.microsoft.com/office/drawing/2014/main" id="{AF5E7A13-0214-C042-40C8-58383C1D86F7}"/>
              </a:ext>
            </a:extLst>
          </p:cNvPr>
          <p:cNvSpPr>
            <a:spLocks noGrp="1"/>
          </p:cNvSpPr>
          <p:nvPr>
            <p:ph type="sldNum" sz="quarter" idx="12"/>
          </p:nvPr>
        </p:nvSpPr>
        <p:spPr/>
        <p:txBody>
          <a:bodyPr/>
          <a:lstStyle/>
          <a:p>
            <a:fld id="{C68AC1EC-23E2-4F0E-A5A4-674EC8DB954E}" type="slidenum">
              <a:rPr lang="en-US" smtClean="0"/>
              <a:t>13</a:t>
            </a:fld>
            <a:endParaRPr lang="en-US"/>
          </a:p>
        </p:txBody>
      </p:sp>
      <p:pic>
        <p:nvPicPr>
          <p:cNvPr id="9" name="Picture 8" descr="A map of land with different colored areas&#10;&#10;Description automatically generated">
            <a:extLst>
              <a:ext uri="{FF2B5EF4-FFF2-40B4-BE49-F238E27FC236}">
                <a16:creationId xmlns:a16="http://schemas.microsoft.com/office/drawing/2014/main" id="{7CB35C1C-C3E7-2ECB-6D69-20778237142C}"/>
              </a:ext>
            </a:extLst>
          </p:cNvPr>
          <p:cNvPicPr>
            <a:picLocks noChangeAspect="1"/>
          </p:cNvPicPr>
          <p:nvPr/>
        </p:nvPicPr>
        <p:blipFill>
          <a:blip r:embed="rId2"/>
          <a:stretch>
            <a:fillRect/>
          </a:stretch>
        </p:blipFill>
        <p:spPr>
          <a:xfrm>
            <a:off x="1891891" y="1653861"/>
            <a:ext cx="8396377" cy="4698772"/>
          </a:xfrm>
          <a:prstGeom prst="rect">
            <a:avLst/>
          </a:prstGeom>
        </p:spPr>
      </p:pic>
    </p:spTree>
    <p:extLst>
      <p:ext uri="{BB962C8B-B14F-4D97-AF65-F5344CB8AC3E}">
        <p14:creationId xmlns:p14="http://schemas.microsoft.com/office/powerpoint/2010/main" val="29271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6A118-5B45-20E0-B73D-A848A176899E}"/>
              </a:ext>
            </a:extLst>
          </p:cNvPr>
          <p:cNvSpPr>
            <a:spLocks noGrp="1"/>
          </p:cNvSpPr>
          <p:nvPr>
            <p:ph type="title"/>
          </p:nvPr>
        </p:nvSpPr>
        <p:spPr/>
        <p:txBody>
          <a:bodyPr/>
          <a:lstStyle/>
          <a:p>
            <a:r>
              <a:rPr lang="en-US">
                <a:latin typeface="Microsoft Sans Serif"/>
                <a:ea typeface="+mj-lt"/>
                <a:cs typeface="+mj-lt"/>
              </a:rPr>
              <a:t>Brooklyn ZIP Code Analysis: Comparing Yelp Ratings and Critical Health Violations</a:t>
            </a:r>
            <a:endParaRPr lang="en-US">
              <a:latin typeface="Microsoft Sans Serif"/>
              <a:ea typeface="Microsoft Sans Serif"/>
              <a:cs typeface="Microsoft Sans Serif"/>
            </a:endParaRPr>
          </a:p>
        </p:txBody>
      </p:sp>
      <p:sp>
        <p:nvSpPr>
          <p:cNvPr id="4" name="Date Placeholder 3">
            <a:extLst>
              <a:ext uri="{FF2B5EF4-FFF2-40B4-BE49-F238E27FC236}">
                <a16:creationId xmlns:a16="http://schemas.microsoft.com/office/drawing/2014/main" id="{128CEAE2-7458-D77E-9AAD-C9F75B010A5E}"/>
              </a:ext>
            </a:extLst>
          </p:cNvPr>
          <p:cNvSpPr>
            <a:spLocks noGrp="1"/>
          </p:cNvSpPr>
          <p:nvPr>
            <p:ph type="dt" sz="half" idx="10"/>
          </p:nvPr>
        </p:nvSpPr>
        <p:spPr/>
        <p:txBody>
          <a:bodyPr/>
          <a:lstStyle/>
          <a:p>
            <a:fld id="{579F6069-8263-4296-913A-BC2234E8D32B}" type="datetime1">
              <a:rPr lang="en-US" smtClean="0"/>
              <a:t>12/21/24</a:t>
            </a:fld>
            <a:endParaRPr lang="en-US"/>
          </a:p>
        </p:txBody>
      </p:sp>
      <p:sp>
        <p:nvSpPr>
          <p:cNvPr id="5" name="Footer Placeholder 4">
            <a:extLst>
              <a:ext uri="{FF2B5EF4-FFF2-40B4-BE49-F238E27FC236}">
                <a16:creationId xmlns:a16="http://schemas.microsoft.com/office/drawing/2014/main" id="{632845F2-7456-2C88-5E74-B61A9D6532F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9BC61A-0CDE-1BEB-0D52-F9AE285A2766}"/>
              </a:ext>
            </a:extLst>
          </p:cNvPr>
          <p:cNvSpPr>
            <a:spLocks noGrp="1"/>
          </p:cNvSpPr>
          <p:nvPr>
            <p:ph type="sldNum" sz="quarter" idx="12"/>
          </p:nvPr>
        </p:nvSpPr>
        <p:spPr/>
        <p:txBody>
          <a:bodyPr/>
          <a:lstStyle/>
          <a:p>
            <a:fld id="{C68AC1EC-23E2-4F0E-A5A4-674EC8DB954E}" type="slidenum">
              <a:rPr lang="en-US" smtClean="0"/>
              <a:t>14</a:t>
            </a:fld>
            <a:endParaRPr lang="en-US"/>
          </a:p>
        </p:txBody>
      </p:sp>
      <p:pic>
        <p:nvPicPr>
          <p:cNvPr id="7" name="Picture 6" descr="A screenshot of a map&#10;&#10;Description automatically generated">
            <a:extLst>
              <a:ext uri="{FF2B5EF4-FFF2-40B4-BE49-F238E27FC236}">
                <a16:creationId xmlns:a16="http://schemas.microsoft.com/office/drawing/2014/main" id="{71D136ED-9076-E7DE-FAE5-435523EE7A1B}"/>
              </a:ext>
            </a:extLst>
          </p:cNvPr>
          <p:cNvPicPr>
            <a:picLocks noChangeAspect="1"/>
          </p:cNvPicPr>
          <p:nvPr/>
        </p:nvPicPr>
        <p:blipFill>
          <a:blip r:embed="rId2"/>
          <a:stretch>
            <a:fillRect/>
          </a:stretch>
        </p:blipFill>
        <p:spPr>
          <a:xfrm>
            <a:off x="1814296" y="1850072"/>
            <a:ext cx="8022565" cy="4511864"/>
          </a:xfrm>
          <a:prstGeom prst="rect">
            <a:avLst/>
          </a:prstGeom>
        </p:spPr>
      </p:pic>
    </p:spTree>
    <p:extLst>
      <p:ext uri="{BB962C8B-B14F-4D97-AF65-F5344CB8AC3E}">
        <p14:creationId xmlns:p14="http://schemas.microsoft.com/office/powerpoint/2010/main" val="3909104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2361E-08D2-B44E-B4C8-298D06A61D60}"/>
              </a:ext>
            </a:extLst>
          </p:cNvPr>
          <p:cNvSpPr>
            <a:spLocks noGrp="1"/>
          </p:cNvSpPr>
          <p:nvPr>
            <p:ph type="title"/>
          </p:nvPr>
        </p:nvSpPr>
        <p:spPr/>
        <p:txBody>
          <a:bodyPr vert="horz" lIns="91440" tIns="45720" rIns="91440" bIns="45720" rtlCol="0" anchor="t">
            <a:normAutofit/>
          </a:bodyPr>
          <a:lstStyle/>
          <a:p>
            <a:r>
              <a:rPr lang="en-US">
                <a:latin typeface="Microsoft Sans Serif"/>
                <a:ea typeface="Microsoft Sans Serif"/>
                <a:cs typeface="Microsoft Sans Serif"/>
              </a:rPr>
              <a:t>Borough vs. Average Yelp Rating by Critical Violations</a:t>
            </a:r>
          </a:p>
        </p:txBody>
      </p:sp>
      <p:pic>
        <p:nvPicPr>
          <p:cNvPr id="5" name="Content Placeholder 4">
            <a:extLst>
              <a:ext uri="{FF2B5EF4-FFF2-40B4-BE49-F238E27FC236}">
                <a16:creationId xmlns:a16="http://schemas.microsoft.com/office/drawing/2014/main" id="{6816ABA0-3FE3-7B82-33D6-6415C96745AD}"/>
              </a:ext>
            </a:extLst>
          </p:cNvPr>
          <p:cNvPicPr>
            <a:picLocks noGrp="1" noChangeAspect="1"/>
          </p:cNvPicPr>
          <p:nvPr>
            <p:ph idx="1"/>
          </p:nvPr>
        </p:nvPicPr>
        <p:blipFill>
          <a:blip r:embed="rId2"/>
          <a:stretch>
            <a:fillRect/>
          </a:stretch>
        </p:blipFill>
        <p:spPr>
          <a:xfrm>
            <a:off x="919829" y="1950038"/>
            <a:ext cx="10358436" cy="3355304"/>
          </a:xfrm>
        </p:spPr>
      </p:pic>
      <p:sp>
        <p:nvSpPr>
          <p:cNvPr id="4" name="Date Placeholder 3">
            <a:extLst>
              <a:ext uri="{FF2B5EF4-FFF2-40B4-BE49-F238E27FC236}">
                <a16:creationId xmlns:a16="http://schemas.microsoft.com/office/drawing/2014/main" id="{B31F1F23-410C-91DB-CFBF-8B58C2B7B2F4}"/>
              </a:ext>
            </a:extLst>
          </p:cNvPr>
          <p:cNvSpPr>
            <a:spLocks noGrp="1"/>
          </p:cNvSpPr>
          <p:nvPr>
            <p:ph type="dt" sz="half" idx="10"/>
          </p:nvPr>
        </p:nvSpPr>
        <p:spPr/>
        <p:txBody>
          <a:bodyPr/>
          <a:lstStyle/>
          <a:p>
            <a:fld id="{579F6069-8263-4296-913A-BC2234E8D32B}" type="datetime1">
              <a:rPr lang="en-US" smtClean="0"/>
              <a:t>12/21/24</a:t>
            </a:fld>
            <a:endParaRPr lang="en-US"/>
          </a:p>
        </p:txBody>
      </p:sp>
      <p:sp>
        <p:nvSpPr>
          <p:cNvPr id="6" name="Slide Number Placeholder 5">
            <a:extLst>
              <a:ext uri="{FF2B5EF4-FFF2-40B4-BE49-F238E27FC236}">
                <a16:creationId xmlns:a16="http://schemas.microsoft.com/office/drawing/2014/main" id="{5C8C4B12-DD85-C075-1509-3A0C6357AF93}"/>
              </a:ext>
            </a:extLst>
          </p:cNvPr>
          <p:cNvSpPr>
            <a:spLocks noGrp="1"/>
          </p:cNvSpPr>
          <p:nvPr>
            <p:ph type="sldNum" sz="quarter" idx="12"/>
          </p:nvPr>
        </p:nvSpPr>
        <p:spPr/>
        <p:txBody>
          <a:bodyPr/>
          <a:lstStyle/>
          <a:p>
            <a:fld id="{C68AC1EC-23E2-4F0E-A5A4-674EC8DB954E}" type="slidenum">
              <a:rPr lang="en-US" smtClean="0"/>
              <a:t>15</a:t>
            </a:fld>
            <a:endParaRPr lang="en-US"/>
          </a:p>
        </p:txBody>
      </p:sp>
    </p:spTree>
    <p:extLst>
      <p:ext uri="{BB962C8B-B14F-4D97-AF65-F5344CB8AC3E}">
        <p14:creationId xmlns:p14="http://schemas.microsoft.com/office/powerpoint/2010/main" val="4236570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FF409-A8F2-B843-F43C-BEF635CED80E}"/>
              </a:ext>
            </a:extLst>
          </p:cNvPr>
          <p:cNvSpPr>
            <a:spLocks noGrp="1"/>
          </p:cNvSpPr>
          <p:nvPr>
            <p:ph type="title"/>
          </p:nvPr>
        </p:nvSpPr>
        <p:spPr/>
        <p:txBody>
          <a:bodyPr vert="horz" lIns="91440" tIns="45720" rIns="91440" bIns="45720" rtlCol="0" anchor="t">
            <a:normAutofit/>
          </a:bodyPr>
          <a:lstStyle/>
          <a:p>
            <a:r>
              <a:rPr lang="en-US">
                <a:latin typeface="Microsoft Sans Serif"/>
                <a:ea typeface="Microsoft Sans Serif"/>
                <a:cs typeface="Microsoft Sans Serif"/>
              </a:rPr>
              <a:t>Chi Test Violations vs. Ratings</a:t>
            </a:r>
          </a:p>
        </p:txBody>
      </p:sp>
      <p:pic>
        <p:nvPicPr>
          <p:cNvPr id="5" name="Content Placeholder 4" descr="A graph of multi-colored lines&#10;&#10;Description automatically generated">
            <a:extLst>
              <a:ext uri="{FF2B5EF4-FFF2-40B4-BE49-F238E27FC236}">
                <a16:creationId xmlns:a16="http://schemas.microsoft.com/office/drawing/2014/main" id="{A6DA253C-E74A-FBD9-E5D7-EEC20E824F93}"/>
              </a:ext>
            </a:extLst>
          </p:cNvPr>
          <p:cNvPicPr>
            <a:picLocks noGrp="1" noChangeAspect="1"/>
          </p:cNvPicPr>
          <p:nvPr>
            <p:ph idx="1"/>
          </p:nvPr>
        </p:nvPicPr>
        <p:blipFill>
          <a:blip r:embed="rId2"/>
          <a:stretch>
            <a:fillRect/>
          </a:stretch>
        </p:blipFill>
        <p:spPr>
          <a:xfrm>
            <a:off x="2622423" y="1434322"/>
            <a:ext cx="6953249" cy="4148611"/>
          </a:xfrm>
        </p:spPr>
      </p:pic>
      <p:sp>
        <p:nvSpPr>
          <p:cNvPr id="4" name="Date Placeholder 3">
            <a:extLst>
              <a:ext uri="{FF2B5EF4-FFF2-40B4-BE49-F238E27FC236}">
                <a16:creationId xmlns:a16="http://schemas.microsoft.com/office/drawing/2014/main" id="{090EB9ED-13DE-EF48-9EE0-FFF15CF951E7}"/>
              </a:ext>
            </a:extLst>
          </p:cNvPr>
          <p:cNvSpPr>
            <a:spLocks noGrp="1"/>
          </p:cNvSpPr>
          <p:nvPr>
            <p:ph type="dt" sz="half" idx="10"/>
          </p:nvPr>
        </p:nvSpPr>
        <p:spPr/>
        <p:txBody>
          <a:bodyPr/>
          <a:lstStyle/>
          <a:p>
            <a:fld id="{579F6069-8263-4296-913A-BC2234E8D32B}" type="datetime1">
              <a:rPr lang="en-US" smtClean="0"/>
              <a:t>12/21/24</a:t>
            </a:fld>
            <a:endParaRPr lang="en-US"/>
          </a:p>
        </p:txBody>
      </p:sp>
      <p:sp>
        <p:nvSpPr>
          <p:cNvPr id="6" name="Slide Number Placeholder 5">
            <a:extLst>
              <a:ext uri="{FF2B5EF4-FFF2-40B4-BE49-F238E27FC236}">
                <a16:creationId xmlns:a16="http://schemas.microsoft.com/office/drawing/2014/main" id="{6ED94A92-511F-3493-DB08-925194D801ED}"/>
              </a:ext>
            </a:extLst>
          </p:cNvPr>
          <p:cNvSpPr>
            <a:spLocks noGrp="1"/>
          </p:cNvSpPr>
          <p:nvPr>
            <p:ph type="sldNum" sz="quarter" idx="12"/>
          </p:nvPr>
        </p:nvSpPr>
        <p:spPr/>
        <p:txBody>
          <a:bodyPr/>
          <a:lstStyle/>
          <a:p>
            <a:fld id="{C68AC1EC-23E2-4F0E-A5A4-674EC8DB954E}" type="slidenum">
              <a:rPr lang="en-US" smtClean="0"/>
              <a:t>16</a:t>
            </a:fld>
            <a:endParaRPr lang="en-US"/>
          </a:p>
        </p:txBody>
      </p:sp>
    </p:spTree>
    <p:extLst>
      <p:ext uri="{BB962C8B-B14F-4D97-AF65-F5344CB8AC3E}">
        <p14:creationId xmlns:p14="http://schemas.microsoft.com/office/powerpoint/2010/main" val="3913387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508B0-BECC-68FA-F271-AF30ECB86B92}"/>
              </a:ext>
            </a:extLst>
          </p:cNvPr>
          <p:cNvSpPr>
            <a:spLocks noGrp="1"/>
          </p:cNvSpPr>
          <p:nvPr>
            <p:ph type="title"/>
          </p:nvPr>
        </p:nvSpPr>
        <p:spPr/>
        <p:txBody>
          <a:bodyPr vert="horz" lIns="91440" tIns="45720" rIns="91440" bIns="45720" rtlCol="0" anchor="t">
            <a:normAutofit/>
          </a:bodyPr>
          <a:lstStyle/>
          <a:p>
            <a:r>
              <a:rPr lang="en-US">
                <a:latin typeface="Microsoft Sans Serif"/>
                <a:ea typeface="Microsoft Sans Serif"/>
                <a:cs typeface="Microsoft Sans Serif"/>
              </a:rPr>
              <a:t>Conclusion</a:t>
            </a:r>
          </a:p>
        </p:txBody>
      </p:sp>
      <p:sp>
        <p:nvSpPr>
          <p:cNvPr id="3" name="Content Placeholder 2">
            <a:extLst>
              <a:ext uri="{FF2B5EF4-FFF2-40B4-BE49-F238E27FC236}">
                <a16:creationId xmlns:a16="http://schemas.microsoft.com/office/drawing/2014/main" id="{5C498E54-230A-0D61-075C-BD7654BCC57D}"/>
              </a:ext>
            </a:extLst>
          </p:cNvPr>
          <p:cNvSpPr>
            <a:spLocks noGrp="1"/>
          </p:cNvSpPr>
          <p:nvPr>
            <p:ph idx="1"/>
          </p:nvPr>
        </p:nvSpPr>
        <p:spPr>
          <a:xfrm>
            <a:off x="877824" y="1479328"/>
            <a:ext cx="10442448" cy="3903819"/>
          </a:xfrm>
        </p:spPr>
        <p:txBody>
          <a:bodyPr vert="horz" lIns="91440" tIns="45720" rIns="91440" bIns="45720" rtlCol="0" anchor="t">
            <a:normAutofit/>
          </a:bodyPr>
          <a:lstStyle/>
          <a:p>
            <a:r>
              <a:rPr lang="en-US" sz="2000">
                <a:latin typeface="Microsoft Sans Serif"/>
                <a:ea typeface="Microsoft Sans Serif"/>
                <a:cs typeface="Microsoft Sans Serif"/>
              </a:rPr>
              <a:t>Key Findings:</a:t>
            </a:r>
          </a:p>
          <a:p>
            <a:pPr lvl="1">
              <a:buFont typeface="Courier New" panose="020B0604020202020204" pitchFamily="34" charset="0"/>
              <a:buChar char="o"/>
            </a:pPr>
            <a:r>
              <a:rPr lang="en-US" sz="2000">
                <a:latin typeface="Microsoft Sans Serif"/>
                <a:ea typeface="Microsoft Sans Serif"/>
                <a:cs typeface="Microsoft Sans Serif"/>
              </a:rPr>
              <a:t>Restaurants with higher critical violations tend to receive lower Yelp ratings</a:t>
            </a:r>
          </a:p>
          <a:p>
            <a:pPr lvl="1">
              <a:buFont typeface="Courier New" panose="020B0604020202020204" pitchFamily="34" charset="0"/>
              <a:buChar char="o"/>
            </a:pPr>
            <a:r>
              <a:rPr lang="en-US" sz="2000">
                <a:latin typeface="Microsoft Sans Serif"/>
                <a:ea typeface="Microsoft Sans Serif"/>
                <a:cs typeface="Microsoft Sans Serif"/>
              </a:rPr>
              <a:t>Geographic hotspots of critical violations are concentrated in Manhattan and Brooklyn</a:t>
            </a:r>
          </a:p>
          <a:p>
            <a:pPr lvl="1">
              <a:buFont typeface="Courier New" panose="020B0604020202020204" pitchFamily="34" charset="0"/>
              <a:buChar char="o"/>
            </a:pPr>
            <a:r>
              <a:rPr lang="en-US" sz="2000">
                <a:latin typeface="Microsoft Sans Serif"/>
                <a:ea typeface="Microsoft Sans Serif"/>
                <a:cs typeface="Microsoft Sans Serif"/>
              </a:rPr>
              <a:t>Discrepancies exist in mid-to-high Yelp ratings, where violations are present but may be overshadowed by factors like food quality or abundance. </a:t>
            </a:r>
          </a:p>
          <a:p>
            <a:endParaRPr lang="en-US" sz="2000">
              <a:latin typeface="Microsoft Sans Serif"/>
              <a:ea typeface="Microsoft Sans Serif"/>
              <a:cs typeface="Microsoft Sans Serif"/>
            </a:endParaRPr>
          </a:p>
        </p:txBody>
      </p:sp>
      <p:sp>
        <p:nvSpPr>
          <p:cNvPr id="4" name="Date Placeholder 3">
            <a:extLst>
              <a:ext uri="{FF2B5EF4-FFF2-40B4-BE49-F238E27FC236}">
                <a16:creationId xmlns:a16="http://schemas.microsoft.com/office/drawing/2014/main" id="{B284B996-D3A6-79F1-0A1A-6A9735C85F8A}"/>
              </a:ext>
            </a:extLst>
          </p:cNvPr>
          <p:cNvSpPr>
            <a:spLocks noGrp="1"/>
          </p:cNvSpPr>
          <p:nvPr>
            <p:ph type="dt" sz="half" idx="10"/>
          </p:nvPr>
        </p:nvSpPr>
        <p:spPr/>
        <p:txBody>
          <a:bodyPr/>
          <a:lstStyle/>
          <a:p>
            <a:fld id="{579F6069-8263-4296-913A-BC2234E8D32B}" type="datetime1">
              <a:rPr lang="en-US" smtClean="0"/>
              <a:t>12/21/24</a:t>
            </a:fld>
            <a:endParaRPr lang="en-US"/>
          </a:p>
        </p:txBody>
      </p:sp>
      <p:sp>
        <p:nvSpPr>
          <p:cNvPr id="6" name="Slide Number Placeholder 5">
            <a:extLst>
              <a:ext uri="{FF2B5EF4-FFF2-40B4-BE49-F238E27FC236}">
                <a16:creationId xmlns:a16="http://schemas.microsoft.com/office/drawing/2014/main" id="{D2C3C6E0-659C-CB5B-B9B0-0659CED45A1A}"/>
              </a:ext>
            </a:extLst>
          </p:cNvPr>
          <p:cNvSpPr>
            <a:spLocks noGrp="1"/>
          </p:cNvSpPr>
          <p:nvPr>
            <p:ph type="sldNum" sz="quarter" idx="12"/>
          </p:nvPr>
        </p:nvSpPr>
        <p:spPr/>
        <p:txBody>
          <a:bodyPr/>
          <a:lstStyle/>
          <a:p>
            <a:fld id="{C68AC1EC-23E2-4F0E-A5A4-674EC8DB954E}" type="slidenum">
              <a:rPr lang="en-US" smtClean="0"/>
              <a:t>17</a:t>
            </a:fld>
            <a:endParaRPr lang="en-US"/>
          </a:p>
        </p:txBody>
      </p:sp>
    </p:spTree>
    <p:extLst>
      <p:ext uri="{BB962C8B-B14F-4D97-AF65-F5344CB8AC3E}">
        <p14:creationId xmlns:p14="http://schemas.microsoft.com/office/powerpoint/2010/main" val="1139480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81DF-1CE3-C420-396D-5363B48691E8}"/>
              </a:ext>
            </a:extLst>
          </p:cNvPr>
          <p:cNvSpPr>
            <a:spLocks noGrp="1"/>
          </p:cNvSpPr>
          <p:nvPr>
            <p:ph type="title"/>
          </p:nvPr>
        </p:nvSpPr>
        <p:spPr/>
        <p:txBody>
          <a:bodyPr/>
          <a:lstStyle/>
          <a:p>
            <a:r>
              <a:rPr lang="en-US">
                <a:latin typeface="Microsoft Sans Serif"/>
                <a:ea typeface="+mj-lt"/>
                <a:cs typeface="+mj-lt"/>
              </a:rPr>
              <a:t>Future Work </a:t>
            </a:r>
            <a:endParaRPr lang="en-US">
              <a:latin typeface="Microsoft Sans Serif"/>
              <a:ea typeface="Microsoft Sans Serif"/>
              <a:cs typeface="Microsoft Sans Serif"/>
            </a:endParaRPr>
          </a:p>
          <a:p>
            <a:endParaRPr lang="en-US" sz="2000">
              <a:latin typeface="Microsoft Sans Serif"/>
              <a:ea typeface="Microsoft Sans Serif"/>
              <a:cs typeface="Microsoft Sans Serif"/>
            </a:endParaRPr>
          </a:p>
        </p:txBody>
      </p:sp>
      <p:sp>
        <p:nvSpPr>
          <p:cNvPr id="3" name="Content Placeholder 2">
            <a:extLst>
              <a:ext uri="{FF2B5EF4-FFF2-40B4-BE49-F238E27FC236}">
                <a16:creationId xmlns:a16="http://schemas.microsoft.com/office/drawing/2014/main" id="{A4248AF9-B3F8-2AE3-A894-BDC73F28CED7}"/>
              </a:ext>
            </a:extLst>
          </p:cNvPr>
          <p:cNvSpPr>
            <a:spLocks noGrp="1"/>
          </p:cNvSpPr>
          <p:nvPr>
            <p:ph idx="1"/>
          </p:nvPr>
        </p:nvSpPr>
        <p:spPr/>
        <p:txBody>
          <a:bodyPr vert="horz" lIns="91440" tIns="45720" rIns="91440" bIns="45720" rtlCol="0" anchor="t">
            <a:normAutofit/>
          </a:bodyPr>
          <a:lstStyle/>
          <a:p>
            <a:r>
              <a:rPr lang="en-US" sz="2000">
                <a:latin typeface="Microsoft Sans Serif"/>
                <a:ea typeface="Microsoft Sans Serif"/>
                <a:cs typeface="Microsoft Sans Serif"/>
              </a:rPr>
              <a:t>Future Work</a:t>
            </a:r>
            <a:endParaRPr lang="en-US" sz="2000">
              <a:solidFill>
                <a:srgbClr val="000000"/>
              </a:solidFill>
              <a:latin typeface="Microsoft Sans Serif"/>
              <a:ea typeface="Microsoft Sans Serif"/>
              <a:cs typeface="Microsoft Sans Serif"/>
            </a:endParaRPr>
          </a:p>
          <a:p>
            <a:pPr lvl="1">
              <a:buFont typeface="Courier New,monospace" panose="020B0604020202020204" pitchFamily="34" charset="0"/>
              <a:buChar char="o"/>
            </a:pPr>
            <a:r>
              <a:rPr lang="en-US" sz="2000">
                <a:latin typeface="Microsoft Sans Serif"/>
                <a:ea typeface="Microsoft Sans Serif"/>
                <a:cs typeface="Microsoft Sans Serif"/>
              </a:rPr>
              <a:t>Integrate Additional Resources: Incorporate reviews from other platforms to provide a broader perspective </a:t>
            </a:r>
            <a:endParaRPr lang="en-US" sz="2000">
              <a:solidFill>
                <a:srgbClr val="000000"/>
              </a:solidFill>
              <a:latin typeface="Microsoft Sans Serif"/>
              <a:ea typeface="Microsoft Sans Serif"/>
              <a:cs typeface="Microsoft Sans Serif"/>
            </a:endParaRPr>
          </a:p>
          <a:p>
            <a:pPr lvl="1">
              <a:buFont typeface="Courier New,monospace" panose="020B0604020202020204" pitchFamily="34" charset="0"/>
              <a:buChar char="o"/>
            </a:pPr>
            <a:r>
              <a:rPr lang="en-US" sz="2000">
                <a:latin typeface="Microsoft Sans Serif"/>
                <a:ea typeface="Microsoft Sans Serif"/>
                <a:cs typeface="Microsoft Sans Serif"/>
              </a:rPr>
              <a:t>Exploring Seasonal Trends: Analyze how inspection results and Yelp rating vary across seasons or during specific events (e.g., holidays or tourist seasons)</a:t>
            </a:r>
            <a:endParaRPr lang="en-US"/>
          </a:p>
        </p:txBody>
      </p:sp>
      <p:sp>
        <p:nvSpPr>
          <p:cNvPr id="4" name="Date Placeholder 3">
            <a:extLst>
              <a:ext uri="{FF2B5EF4-FFF2-40B4-BE49-F238E27FC236}">
                <a16:creationId xmlns:a16="http://schemas.microsoft.com/office/drawing/2014/main" id="{3F0D2132-4F6E-E94E-105F-B0AF246A98DC}"/>
              </a:ext>
            </a:extLst>
          </p:cNvPr>
          <p:cNvSpPr>
            <a:spLocks noGrp="1"/>
          </p:cNvSpPr>
          <p:nvPr>
            <p:ph type="dt" sz="half" idx="10"/>
          </p:nvPr>
        </p:nvSpPr>
        <p:spPr/>
        <p:txBody>
          <a:bodyPr/>
          <a:lstStyle/>
          <a:p>
            <a:fld id="{579F6069-8263-4296-913A-BC2234E8D32B}" type="datetime1">
              <a:rPr lang="en-US" smtClean="0"/>
              <a:t>12/21/24</a:t>
            </a:fld>
            <a:endParaRPr lang="en-US"/>
          </a:p>
        </p:txBody>
      </p:sp>
      <p:sp>
        <p:nvSpPr>
          <p:cNvPr id="5" name="Footer Placeholder 4">
            <a:extLst>
              <a:ext uri="{FF2B5EF4-FFF2-40B4-BE49-F238E27FC236}">
                <a16:creationId xmlns:a16="http://schemas.microsoft.com/office/drawing/2014/main" id="{BA21DC85-C00A-D171-201E-DB7B63455D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3A80315-F6C8-1383-B578-C48F54CF20B8}"/>
              </a:ext>
            </a:extLst>
          </p:cNvPr>
          <p:cNvSpPr>
            <a:spLocks noGrp="1"/>
          </p:cNvSpPr>
          <p:nvPr>
            <p:ph type="sldNum" sz="quarter" idx="12"/>
          </p:nvPr>
        </p:nvSpPr>
        <p:spPr/>
        <p:txBody>
          <a:bodyPr/>
          <a:lstStyle/>
          <a:p>
            <a:fld id="{C68AC1EC-23E2-4F0E-A5A4-674EC8DB954E}" type="slidenum">
              <a:rPr lang="en-US" smtClean="0"/>
              <a:t>18</a:t>
            </a:fld>
            <a:endParaRPr lang="en-US"/>
          </a:p>
        </p:txBody>
      </p:sp>
    </p:spTree>
    <p:extLst>
      <p:ext uri="{BB962C8B-B14F-4D97-AF65-F5344CB8AC3E}">
        <p14:creationId xmlns:p14="http://schemas.microsoft.com/office/powerpoint/2010/main" val="2518251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E557-224E-C61F-4686-EEC957DEAFBA}"/>
              </a:ext>
            </a:extLst>
          </p:cNvPr>
          <p:cNvSpPr>
            <a:spLocks noGrp="1"/>
          </p:cNvSpPr>
          <p:nvPr>
            <p:ph type="ctrTitle"/>
          </p:nvPr>
        </p:nvSpPr>
        <p:spPr>
          <a:xfrm>
            <a:off x="1524000" y="1217613"/>
            <a:ext cx="9144000" cy="2209393"/>
          </a:xfrm>
        </p:spPr>
        <p:txBody>
          <a:bodyPr anchor="b">
            <a:normAutofit/>
          </a:bodyPr>
          <a:lstStyle/>
          <a:p>
            <a:r>
              <a:rPr lang="en-US" sz="4400">
                <a:latin typeface="Microsoft Sans Serif"/>
                <a:ea typeface="Microsoft Sans Serif"/>
                <a:cs typeface="Microsoft Sans Serif"/>
              </a:rPr>
              <a:t>Thank you!</a:t>
            </a:r>
          </a:p>
        </p:txBody>
      </p:sp>
      <p:sp>
        <p:nvSpPr>
          <p:cNvPr id="4" name="Date Placeholder 3">
            <a:extLst>
              <a:ext uri="{FF2B5EF4-FFF2-40B4-BE49-F238E27FC236}">
                <a16:creationId xmlns:a16="http://schemas.microsoft.com/office/drawing/2014/main" id="{062CD080-32EF-28A6-74AF-66EC809EC294}"/>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12/21/24</a:t>
            </a:fld>
            <a:endParaRPr lang="en-US"/>
          </a:p>
        </p:txBody>
      </p:sp>
      <p:sp>
        <p:nvSpPr>
          <p:cNvPr id="6" name="Slide Number Placeholder 5">
            <a:extLst>
              <a:ext uri="{FF2B5EF4-FFF2-40B4-BE49-F238E27FC236}">
                <a16:creationId xmlns:a16="http://schemas.microsoft.com/office/drawing/2014/main" id="{7C42CAC8-28D1-0CE5-A31C-D2DB944701B6}"/>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19</a:t>
            </a:fld>
            <a:endParaRPr lang="en-US"/>
          </a:p>
        </p:txBody>
      </p:sp>
    </p:spTree>
    <p:extLst>
      <p:ext uri="{BB962C8B-B14F-4D97-AF65-F5344CB8AC3E}">
        <p14:creationId xmlns:p14="http://schemas.microsoft.com/office/powerpoint/2010/main" val="3885621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5066-1BE3-A4AF-90BC-02A93CA6ACEB}"/>
              </a:ext>
            </a:extLst>
          </p:cNvPr>
          <p:cNvSpPr>
            <a:spLocks noGrp="1"/>
          </p:cNvSpPr>
          <p:nvPr>
            <p:ph type="title"/>
          </p:nvPr>
        </p:nvSpPr>
        <p:spPr/>
        <p:txBody>
          <a:bodyPr vert="horz" lIns="91440" tIns="45720" rIns="91440" bIns="45720" rtlCol="0" anchor="t">
            <a:normAutofit/>
          </a:bodyPr>
          <a:lstStyle/>
          <a:p>
            <a:r>
              <a:rPr lang="en-US">
                <a:latin typeface="Microsoft Sans Serif"/>
                <a:ea typeface="Microsoft Sans Serif"/>
                <a:cs typeface="Microsoft Sans Serif"/>
              </a:rPr>
              <a:t>Contributions: Mushfiq Alam</a:t>
            </a:r>
            <a:endParaRPr lang="en-US"/>
          </a:p>
        </p:txBody>
      </p:sp>
      <p:sp>
        <p:nvSpPr>
          <p:cNvPr id="3" name="Content Placeholder 2">
            <a:extLst>
              <a:ext uri="{FF2B5EF4-FFF2-40B4-BE49-F238E27FC236}">
                <a16:creationId xmlns:a16="http://schemas.microsoft.com/office/drawing/2014/main" id="{C3DE3C62-CE73-C453-87D2-387651357D05}"/>
              </a:ext>
            </a:extLst>
          </p:cNvPr>
          <p:cNvSpPr>
            <a:spLocks noGrp="1"/>
          </p:cNvSpPr>
          <p:nvPr>
            <p:ph idx="1"/>
          </p:nvPr>
        </p:nvSpPr>
        <p:spPr>
          <a:xfrm>
            <a:off x="5048830" y="1513474"/>
            <a:ext cx="1631825" cy="403607"/>
          </a:xfrm>
        </p:spPr>
        <p:txBody>
          <a:bodyPr vert="horz" lIns="91440" tIns="45720" rIns="91440" bIns="45720" rtlCol="0" anchor="t">
            <a:noAutofit/>
          </a:bodyPr>
          <a:lstStyle/>
          <a:p>
            <a:pPr marL="0" indent="0" algn="ctr">
              <a:buNone/>
            </a:pPr>
            <a:endParaRPr lang="en-US" sz="2000">
              <a:latin typeface="Microsoft Sans Serif"/>
              <a:ea typeface="Microsoft Sans Serif"/>
              <a:cs typeface="Microsoft Sans Serif"/>
            </a:endParaRPr>
          </a:p>
          <a:p>
            <a:pPr marL="0" indent="0">
              <a:buNone/>
            </a:pPr>
            <a:endParaRPr lang="en-US">
              <a:latin typeface="Microsoft Sans Serif"/>
              <a:ea typeface="Microsoft Sans Serif"/>
              <a:cs typeface="Microsoft Sans Serif"/>
            </a:endParaRPr>
          </a:p>
        </p:txBody>
      </p:sp>
      <p:sp>
        <p:nvSpPr>
          <p:cNvPr id="4" name="Date Placeholder 3">
            <a:extLst>
              <a:ext uri="{FF2B5EF4-FFF2-40B4-BE49-F238E27FC236}">
                <a16:creationId xmlns:a16="http://schemas.microsoft.com/office/drawing/2014/main" id="{42484BAB-D998-3FA3-2B1D-4439EDF4CE17}"/>
              </a:ext>
            </a:extLst>
          </p:cNvPr>
          <p:cNvSpPr>
            <a:spLocks noGrp="1"/>
          </p:cNvSpPr>
          <p:nvPr>
            <p:ph type="dt" sz="half" idx="10"/>
          </p:nvPr>
        </p:nvSpPr>
        <p:spPr/>
        <p:txBody>
          <a:bodyPr/>
          <a:lstStyle/>
          <a:p>
            <a:fld id="{579F6069-8263-4296-913A-BC2234E8D32B}" type="datetime1">
              <a:rPr lang="en-US" smtClean="0"/>
              <a:t>12/21/24</a:t>
            </a:fld>
            <a:endParaRPr lang="en-US"/>
          </a:p>
        </p:txBody>
      </p:sp>
      <p:sp>
        <p:nvSpPr>
          <p:cNvPr id="6" name="Slide Number Placeholder 5">
            <a:extLst>
              <a:ext uri="{FF2B5EF4-FFF2-40B4-BE49-F238E27FC236}">
                <a16:creationId xmlns:a16="http://schemas.microsoft.com/office/drawing/2014/main" id="{0BACAB55-E227-67C3-32FD-4DC99651E3DE}"/>
              </a:ext>
            </a:extLst>
          </p:cNvPr>
          <p:cNvSpPr>
            <a:spLocks noGrp="1"/>
          </p:cNvSpPr>
          <p:nvPr>
            <p:ph type="sldNum" sz="quarter" idx="12"/>
          </p:nvPr>
        </p:nvSpPr>
        <p:spPr/>
        <p:txBody>
          <a:bodyPr/>
          <a:lstStyle/>
          <a:p>
            <a:fld id="{C68AC1EC-23E2-4F0E-A5A4-674EC8DB954E}" type="slidenum">
              <a:rPr lang="en-US" smtClean="0"/>
              <a:t>2</a:t>
            </a:fld>
            <a:endParaRPr lang="en-US"/>
          </a:p>
        </p:txBody>
      </p:sp>
      <p:sp>
        <p:nvSpPr>
          <p:cNvPr id="11" name="TextBox 10">
            <a:extLst>
              <a:ext uri="{FF2B5EF4-FFF2-40B4-BE49-F238E27FC236}">
                <a16:creationId xmlns:a16="http://schemas.microsoft.com/office/drawing/2014/main" id="{6502962F-DA3C-E4DE-57E8-89D85AEBDF6F}"/>
              </a:ext>
            </a:extLst>
          </p:cNvPr>
          <p:cNvSpPr txBox="1"/>
          <p:nvPr/>
        </p:nvSpPr>
        <p:spPr>
          <a:xfrm>
            <a:off x="872785" y="1518848"/>
            <a:ext cx="7021688"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solidFill>
                  <a:schemeClr val="tx2"/>
                </a:solidFill>
                <a:latin typeface="Microsoft Sans Serif"/>
                <a:ea typeface="Microsoft Sans Serif"/>
                <a:cs typeface="Microsoft Sans Serif"/>
              </a:rPr>
              <a:t>Defined Information Architecture </a:t>
            </a:r>
          </a:p>
          <a:p>
            <a:pPr marL="285750" indent="-285750">
              <a:buFont typeface="Arial"/>
              <a:buChar char="•"/>
            </a:pPr>
            <a:r>
              <a:rPr lang="en-US" sz="2000">
                <a:solidFill>
                  <a:schemeClr val="tx2"/>
                </a:solidFill>
                <a:latin typeface="Microsoft Sans Serif"/>
                <a:ea typeface="Microsoft Sans Serif"/>
                <a:cs typeface="Microsoft Sans Serif"/>
              </a:rPr>
              <a:t>Defined Data Architecture</a:t>
            </a:r>
          </a:p>
          <a:p>
            <a:pPr marL="285750" indent="-285750">
              <a:buFont typeface="Arial,Sans-Serif"/>
              <a:buChar char="•"/>
            </a:pPr>
            <a:r>
              <a:rPr lang="en-US" sz="2000">
                <a:solidFill>
                  <a:schemeClr val="tx2"/>
                </a:solidFill>
                <a:latin typeface="Microsoft Sans Serif"/>
                <a:ea typeface="Microsoft Sans Serif"/>
                <a:cs typeface="Microsoft Sans Serif"/>
              </a:rPr>
              <a:t>Transformed Data on Google Collab</a:t>
            </a:r>
          </a:p>
          <a:p>
            <a:pPr marL="285750" indent="-285750">
              <a:buFont typeface="Arial,Sans-Serif"/>
              <a:buChar char="•"/>
            </a:pPr>
            <a:r>
              <a:rPr lang="en-US" sz="2000">
                <a:solidFill>
                  <a:schemeClr val="tx2"/>
                </a:solidFill>
                <a:latin typeface="Microsoft Sans Serif"/>
                <a:ea typeface="Microsoft Sans Serif"/>
                <a:cs typeface="Microsoft Sans Serif"/>
              </a:rPr>
              <a:t>Loaded to Azure Storage</a:t>
            </a:r>
          </a:p>
          <a:p>
            <a:pPr marL="285750" indent="-285750">
              <a:buFont typeface="Arial"/>
              <a:buChar char="•"/>
            </a:pPr>
            <a:endParaRPr lang="en-US">
              <a:latin typeface="Microsoft Sans Serif"/>
              <a:ea typeface="Microsoft Sans Serif"/>
              <a:cs typeface="Microsoft Sans Serif"/>
            </a:endParaRPr>
          </a:p>
        </p:txBody>
      </p:sp>
    </p:spTree>
    <p:extLst>
      <p:ext uri="{BB962C8B-B14F-4D97-AF65-F5344CB8AC3E}">
        <p14:creationId xmlns:p14="http://schemas.microsoft.com/office/powerpoint/2010/main" val="413187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5066-1BE3-A4AF-90BC-02A93CA6ACEB}"/>
              </a:ext>
            </a:extLst>
          </p:cNvPr>
          <p:cNvSpPr>
            <a:spLocks noGrp="1"/>
          </p:cNvSpPr>
          <p:nvPr>
            <p:ph type="title"/>
          </p:nvPr>
        </p:nvSpPr>
        <p:spPr/>
        <p:txBody>
          <a:bodyPr vert="horz" lIns="91440" tIns="45720" rIns="91440" bIns="45720" rtlCol="0" anchor="t">
            <a:normAutofit/>
          </a:bodyPr>
          <a:lstStyle/>
          <a:p>
            <a:r>
              <a:rPr lang="en-US">
                <a:latin typeface="Microsoft Sans Serif"/>
                <a:ea typeface="Microsoft Sans Serif"/>
                <a:cs typeface="Microsoft Sans Serif"/>
              </a:rPr>
              <a:t>Contributions: Luca Savarese</a:t>
            </a:r>
            <a:endParaRPr lang="en-US"/>
          </a:p>
        </p:txBody>
      </p:sp>
      <p:sp>
        <p:nvSpPr>
          <p:cNvPr id="4" name="Date Placeholder 3">
            <a:extLst>
              <a:ext uri="{FF2B5EF4-FFF2-40B4-BE49-F238E27FC236}">
                <a16:creationId xmlns:a16="http://schemas.microsoft.com/office/drawing/2014/main" id="{42484BAB-D998-3FA3-2B1D-4439EDF4CE17}"/>
              </a:ext>
            </a:extLst>
          </p:cNvPr>
          <p:cNvSpPr>
            <a:spLocks noGrp="1"/>
          </p:cNvSpPr>
          <p:nvPr>
            <p:ph type="dt" sz="half" idx="10"/>
          </p:nvPr>
        </p:nvSpPr>
        <p:spPr/>
        <p:txBody>
          <a:bodyPr/>
          <a:lstStyle/>
          <a:p>
            <a:fld id="{579F6069-8263-4296-913A-BC2234E8D32B}" type="datetime1">
              <a:rPr lang="en-US" smtClean="0"/>
              <a:t>12/21/24</a:t>
            </a:fld>
            <a:endParaRPr lang="en-US"/>
          </a:p>
        </p:txBody>
      </p:sp>
      <p:sp>
        <p:nvSpPr>
          <p:cNvPr id="6" name="Slide Number Placeholder 5">
            <a:extLst>
              <a:ext uri="{FF2B5EF4-FFF2-40B4-BE49-F238E27FC236}">
                <a16:creationId xmlns:a16="http://schemas.microsoft.com/office/drawing/2014/main" id="{0BACAB55-E227-67C3-32FD-4DC99651E3DE}"/>
              </a:ext>
            </a:extLst>
          </p:cNvPr>
          <p:cNvSpPr>
            <a:spLocks noGrp="1"/>
          </p:cNvSpPr>
          <p:nvPr>
            <p:ph type="sldNum" sz="quarter" idx="12"/>
          </p:nvPr>
        </p:nvSpPr>
        <p:spPr/>
        <p:txBody>
          <a:bodyPr/>
          <a:lstStyle/>
          <a:p>
            <a:fld id="{C68AC1EC-23E2-4F0E-A5A4-674EC8DB954E}" type="slidenum">
              <a:rPr lang="en-US" smtClean="0"/>
              <a:t>3</a:t>
            </a:fld>
            <a:endParaRPr lang="en-US"/>
          </a:p>
        </p:txBody>
      </p:sp>
      <p:sp>
        <p:nvSpPr>
          <p:cNvPr id="10" name="TextBox 9">
            <a:extLst>
              <a:ext uri="{FF2B5EF4-FFF2-40B4-BE49-F238E27FC236}">
                <a16:creationId xmlns:a16="http://schemas.microsoft.com/office/drawing/2014/main" id="{E1FE977D-7A1B-E23C-9807-E497A00C162B}"/>
              </a:ext>
            </a:extLst>
          </p:cNvPr>
          <p:cNvSpPr txBox="1"/>
          <p:nvPr/>
        </p:nvSpPr>
        <p:spPr>
          <a:xfrm>
            <a:off x="875388" y="1613568"/>
            <a:ext cx="513005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solidFill>
                  <a:schemeClr val="tx2"/>
                </a:solidFill>
                <a:latin typeface="Microsoft Sans Serif"/>
                <a:ea typeface="Microsoft Sans Serif"/>
                <a:cs typeface="Microsoft Sans Serif"/>
              </a:rPr>
              <a:t>Cleaned Data via Python</a:t>
            </a:r>
          </a:p>
          <a:p>
            <a:pPr marL="285750" indent="-285750">
              <a:buFont typeface="Arial"/>
              <a:buChar char="•"/>
            </a:pPr>
            <a:r>
              <a:rPr lang="en-US" sz="2000">
                <a:solidFill>
                  <a:schemeClr val="tx2"/>
                </a:solidFill>
                <a:latin typeface="Microsoft Sans Serif"/>
                <a:ea typeface="Microsoft Sans Serif"/>
                <a:cs typeface="Microsoft Sans Serif"/>
              </a:rPr>
              <a:t>Created Visualizations</a:t>
            </a:r>
          </a:p>
          <a:p>
            <a:pPr marL="285750" indent="-285750">
              <a:buFont typeface="Arial"/>
              <a:buChar char="•"/>
            </a:pPr>
            <a:r>
              <a:rPr lang="en-US" sz="2000">
                <a:solidFill>
                  <a:schemeClr val="tx2"/>
                </a:solidFill>
                <a:latin typeface="Microsoft Sans Serif"/>
                <a:ea typeface="Microsoft Sans Serif"/>
                <a:cs typeface="Microsoft Sans Serif"/>
              </a:rPr>
              <a:t>Managed </a:t>
            </a:r>
            <a:r>
              <a:rPr lang="en-US" sz="2000" err="1">
                <a:solidFill>
                  <a:schemeClr val="tx2"/>
                </a:solidFill>
                <a:latin typeface="Microsoft Sans Serif"/>
                <a:ea typeface="Microsoft Sans Serif"/>
                <a:cs typeface="Microsoft Sans Serif"/>
              </a:rPr>
              <a:t>Github</a:t>
            </a:r>
            <a:r>
              <a:rPr lang="en-US" sz="2000">
                <a:solidFill>
                  <a:schemeClr val="tx2"/>
                </a:solidFill>
                <a:latin typeface="Microsoft Sans Serif"/>
                <a:ea typeface="Microsoft Sans Serif"/>
                <a:cs typeface="Microsoft Sans Serif"/>
              </a:rPr>
              <a:t> Repository </a:t>
            </a:r>
          </a:p>
        </p:txBody>
      </p:sp>
    </p:spTree>
    <p:extLst>
      <p:ext uri="{BB962C8B-B14F-4D97-AF65-F5344CB8AC3E}">
        <p14:creationId xmlns:p14="http://schemas.microsoft.com/office/powerpoint/2010/main" val="1393971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5066-1BE3-A4AF-90BC-02A93CA6ACEB}"/>
              </a:ext>
            </a:extLst>
          </p:cNvPr>
          <p:cNvSpPr>
            <a:spLocks noGrp="1"/>
          </p:cNvSpPr>
          <p:nvPr>
            <p:ph type="title"/>
          </p:nvPr>
        </p:nvSpPr>
        <p:spPr/>
        <p:txBody>
          <a:bodyPr vert="horz" lIns="91440" tIns="45720" rIns="91440" bIns="45720" rtlCol="0" anchor="t">
            <a:normAutofit/>
          </a:bodyPr>
          <a:lstStyle/>
          <a:p>
            <a:r>
              <a:rPr lang="en-US">
                <a:latin typeface="Microsoft Sans Serif"/>
                <a:ea typeface="+mj-lt"/>
                <a:cs typeface="+mj-lt"/>
              </a:rPr>
              <a:t>Contributions: </a:t>
            </a:r>
            <a:r>
              <a:rPr lang="en-US">
                <a:latin typeface="Microsoft Sans Serif"/>
                <a:ea typeface="Microsoft Sans Serif"/>
                <a:cs typeface="Microsoft Sans Serif"/>
              </a:rPr>
              <a:t>Maria Segarra</a:t>
            </a:r>
            <a:endParaRPr lang="en-US">
              <a:solidFill>
                <a:srgbClr val="000000"/>
              </a:solidFill>
              <a:latin typeface="Microsoft Sans Serif"/>
              <a:ea typeface="Microsoft Sans Serif"/>
              <a:cs typeface="Microsoft Sans Serif"/>
            </a:endParaRPr>
          </a:p>
          <a:p>
            <a:endParaRPr lang="en-US">
              <a:latin typeface="Microsoft Sans Serif"/>
              <a:ea typeface="Microsoft Sans Serif"/>
              <a:cs typeface="Microsoft Sans Serif"/>
            </a:endParaRPr>
          </a:p>
        </p:txBody>
      </p:sp>
      <p:sp>
        <p:nvSpPr>
          <p:cNvPr id="4" name="Date Placeholder 3">
            <a:extLst>
              <a:ext uri="{FF2B5EF4-FFF2-40B4-BE49-F238E27FC236}">
                <a16:creationId xmlns:a16="http://schemas.microsoft.com/office/drawing/2014/main" id="{42484BAB-D998-3FA3-2B1D-4439EDF4CE17}"/>
              </a:ext>
            </a:extLst>
          </p:cNvPr>
          <p:cNvSpPr>
            <a:spLocks noGrp="1"/>
          </p:cNvSpPr>
          <p:nvPr>
            <p:ph type="dt" sz="half" idx="10"/>
          </p:nvPr>
        </p:nvSpPr>
        <p:spPr/>
        <p:txBody>
          <a:bodyPr/>
          <a:lstStyle/>
          <a:p>
            <a:fld id="{579F6069-8263-4296-913A-BC2234E8D32B}" type="datetime1">
              <a:rPr lang="en-US" smtClean="0"/>
              <a:t>12/21/24</a:t>
            </a:fld>
            <a:endParaRPr lang="en-US"/>
          </a:p>
        </p:txBody>
      </p:sp>
      <p:sp>
        <p:nvSpPr>
          <p:cNvPr id="6" name="Slide Number Placeholder 5">
            <a:extLst>
              <a:ext uri="{FF2B5EF4-FFF2-40B4-BE49-F238E27FC236}">
                <a16:creationId xmlns:a16="http://schemas.microsoft.com/office/drawing/2014/main" id="{0BACAB55-E227-67C3-32FD-4DC99651E3DE}"/>
              </a:ext>
            </a:extLst>
          </p:cNvPr>
          <p:cNvSpPr>
            <a:spLocks noGrp="1"/>
          </p:cNvSpPr>
          <p:nvPr>
            <p:ph type="sldNum" sz="quarter" idx="12"/>
          </p:nvPr>
        </p:nvSpPr>
        <p:spPr/>
        <p:txBody>
          <a:bodyPr/>
          <a:lstStyle/>
          <a:p>
            <a:fld id="{C68AC1EC-23E2-4F0E-A5A4-674EC8DB954E}" type="slidenum">
              <a:rPr lang="en-US" smtClean="0"/>
              <a:t>4</a:t>
            </a:fld>
            <a:endParaRPr lang="en-US"/>
          </a:p>
        </p:txBody>
      </p:sp>
      <p:sp>
        <p:nvSpPr>
          <p:cNvPr id="12" name="TextBox 11">
            <a:extLst>
              <a:ext uri="{FF2B5EF4-FFF2-40B4-BE49-F238E27FC236}">
                <a16:creationId xmlns:a16="http://schemas.microsoft.com/office/drawing/2014/main" id="{EC41786D-AAED-11FE-C6A7-B56AA1B5F8C4}"/>
              </a:ext>
            </a:extLst>
          </p:cNvPr>
          <p:cNvSpPr txBox="1"/>
          <p:nvPr/>
        </p:nvSpPr>
        <p:spPr>
          <a:xfrm>
            <a:off x="872648" y="1595215"/>
            <a:ext cx="510822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solidFill>
                  <a:schemeClr val="tx2"/>
                </a:solidFill>
                <a:latin typeface="Microsoft Sans Serif"/>
                <a:ea typeface="Microsoft Sans Serif"/>
                <a:cs typeface="Microsoft Sans Serif"/>
              </a:rPr>
              <a:t>Designed the dimensional model and project structure</a:t>
            </a:r>
          </a:p>
          <a:p>
            <a:pPr marL="285750" indent="-285750">
              <a:buFont typeface="Arial"/>
              <a:buChar char="•"/>
            </a:pPr>
            <a:r>
              <a:rPr lang="en-US" sz="2000">
                <a:solidFill>
                  <a:schemeClr val="tx2"/>
                </a:solidFill>
                <a:latin typeface="Microsoft Sans Serif"/>
                <a:ea typeface="Microsoft Sans Serif"/>
                <a:cs typeface="Microsoft Sans Serif"/>
              </a:rPr>
              <a:t>Assisted with data organization and integration</a:t>
            </a:r>
          </a:p>
        </p:txBody>
      </p:sp>
    </p:spTree>
    <p:extLst>
      <p:ext uri="{BB962C8B-B14F-4D97-AF65-F5344CB8AC3E}">
        <p14:creationId xmlns:p14="http://schemas.microsoft.com/office/powerpoint/2010/main" val="1536712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074A8-A881-1D98-37B7-26FD5D944369}"/>
              </a:ext>
            </a:extLst>
          </p:cNvPr>
          <p:cNvSpPr>
            <a:spLocks noGrp="1"/>
          </p:cNvSpPr>
          <p:nvPr>
            <p:ph type="title"/>
          </p:nvPr>
        </p:nvSpPr>
        <p:spPr>
          <a:xfrm>
            <a:off x="883599" y="588245"/>
            <a:ext cx="10449784" cy="778748"/>
          </a:xfrm>
        </p:spPr>
        <p:txBody>
          <a:bodyPr vert="horz" lIns="91440" tIns="45720" rIns="91440" bIns="45720" rtlCol="0" anchor="t">
            <a:normAutofit/>
          </a:bodyPr>
          <a:lstStyle/>
          <a:p>
            <a:r>
              <a:rPr lang="en-US">
                <a:latin typeface="Microsoft Sans Serif"/>
                <a:ea typeface="Calibri"/>
                <a:cs typeface="Calibri"/>
              </a:rPr>
              <a:t>Project Goal and Importance</a:t>
            </a:r>
          </a:p>
        </p:txBody>
      </p:sp>
      <p:sp>
        <p:nvSpPr>
          <p:cNvPr id="3" name="Content Placeholder 2">
            <a:extLst>
              <a:ext uri="{FF2B5EF4-FFF2-40B4-BE49-F238E27FC236}">
                <a16:creationId xmlns:a16="http://schemas.microsoft.com/office/drawing/2014/main" id="{36151AE7-346B-CB28-2D07-54C9912372D1}"/>
              </a:ext>
            </a:extLst>
          </p:cNvPr>
          <p:cNvSpPr>
            <a:spLocks noGrp="1"/>
          </p:cNvSpPr>
          <p:nvPr>
            <p:ph idx="1"/>
          </p:nvPr>
        </p:nvSpPr>
        <p:spPr>
          <a:xfrm>
            <a:off x="877824" y="1483426"/>
            <a:ext cx="10442448" cy="3903819"/>
          </a:xfrm>
        </p:spPr>
        <p:txBody>
          <a:bodyPr vert="horz" lIns="91440" tIns="45720" rIns="91440" bIns="45720" rtlCol="0" anchor="t">
            <a:normAutofit lnSpcReduction="10000"/>
          </a:bodyPr>
          <a:lstStyle/>
          <a:p>
            <a:r>
              <a:rPr lang="en-US" sz="2000">
                <a:latin typeface="Microsoft Sans Serif"/>
                <a:ea typeface="Calibri"/>
                <a:cs typeface="Calibri"/>
              </a:rPr>
              <a:t>Goals</a:t>
            </a:r>
          </a:p>
          <a:p>
            <a:pPr lvl="1">
              <a:buFont typeface="Courier New" panose="020B0604020202020204" pitchFamily="34" charset="0"/>
              <a:buChar char="o"/>
            </a:pPr>
            <a:r>
              <a:rPr lang="en-US" sz="2000">
                <a:latin typeface="Microsoft Sans Serif"/>
                <a:ea typeface="Calibri"/>
                <a:cs typeface="Calibri"/>
              </a:rPr>
              <a:t>Analyze the correlation between NYC restaurant health inspection violations and Yelp ratings</a:t>
            </a:r>
          </a:p>
          <a:p>
            <a:pPr lvl="1">
              <a:buFont typeface="Courier New" panose="020B0604020202020204" pitchFamily="34" charset="0"/>
              <a:buChar char="o"/>
            </a:pPr>
            <a:r>
              <a:rPr lang="en-US" sz="2000">
                <a:latin typeface="Microsoft Sans Serif"/>
                <a:ea typeface="Calibri"/>
                <a:cs typeface="Calibri"/>
              </a:rPr>
              <a:t>Integrate NYC Open Data and Yelp datasets to uncover insights on consumer behavior and health compliance</a:t>
            </a:r>
          </a:p>
          <a:p>
            <a:r>
              <a:rPr lang="en-US" sz="2000">
                <a:latin typeface="Microsoft Sans Serif"/>
                <a:ea typeface="Calibri"/>
                <a:cs typeface="Calibri"/>
              </a:rPr>
              <a:t>Importance</a:t>
            </a:r>
          </a:p>
          <a:p>
            <a:pPr lvl="1">
              <a:buFont typeface="Courier New" panose="020B0604020202020204" pitchFamily="34" charset="0"/>
              <a:buChar char="o"/>
            </a:pPr>
            <a:r>
              <a:rPr lang="en-US" sz="2000">
                <a:latin typeface="Microsoft Sans Serif"/>
                <a:ea typeface="Calibri"/>
                <a:cs typeface="Calibri"/>
              </a:rPr>
              <a:t>For Consumers: Provide diners with information on health standards and ratings</a:t>
            </a:r>
          </a:p>
          <a:p>
            <a:pPr lvl="1">
              <a:buFont typeface="Courier New" panose="020B0604020202020204" pitchFamily="34" charset="0"/>
              <a:buChar char="o"/>
            </a:pPr>
            <a:r>
              <a:rPr lang="en-US" sz="2000">
                <a:latin typeface="Microsoft Sans Serif"/>
                <a:ea typeface="Calibri"/>
                <a:cs typeface="Calibri"/>
              </a:rPr>
              <a:t>For Restaurants: Provide insights to enhance compliance and customer experience</a:t>
            </a:r>
          </a:p>
          <a:p>
            <a:pPr lvl="1">
              <a:buFont typeface="Courier New" panose="020B0604020202020204" pitchFamily="34" charset="0"/>
              <a:buChar char="o"/>
            </a:pPr>
            <a:r>
              <a:rPr lang="en-US" sz="2000">
                <a:latin typeface="Microsoft Sans Serif"/>
                <a:ea typeface="Calibri"/>
                <a:cs typeface="Calibri"/>
              </a:rPr>
              <a:t>For Policymakers: Highlights the connection between health violations and public perception to guide future regulations</a:t>
            </a:r>
          </a:p>
        </p:txBody>
      </p:sp>
      <p:sp>
        <p:nvSpPr>
          <p:cNvPr id="4" name="Date Placeholder 3">
            <a:extLst>
              <a:ext uri="{FF2B5EF4-FFF2-40B4-BE49-F238E27FC236}">
                <a16:creationId xmlns:a16="http://schemas.microsoft.com/office/drawing/2014/main" id="{393FAF60-D7A1-F68E-8882-65D7CADEF5B7}"/>
              </a:ext>
            </a:extLst>
          </p:cNvPr>
          <p:cNvSpPr>
            <a:spLocks noGrp="1"/>
          </p:cNvSpPr>
          <p:nvPr>
            <p:ph type="dt" sz="half" idx="10"/>
          </p:nvPr>
        </p:nvSpPr>
        <p:spPr/>
        <p:txBody>
          <a:bodyPr/>
          <a:lstStyle/>
          <a:p>
            <a:fld id="{579F6069-8263-4296-913A-BC2234E8D32B}" type="datetime1">
              <a:rPr lang="en-US" smtClean="0"/>
              <a:t>12/21/24</a:t>
            </a:fld>
            <a:endParaRPr lang="en-US"/>
          </a:p>
        </p:txBody>
      </p:sp>
    </p:spTree>
    <p:extLst>
      <p:ext uri="{BB962C8B-B14F-4D97-AF65-F5344CB8AC3E}">
        <p14:creationId xmlns:p14="http://schemas.microsoft.com/office/powerpoint/2010/main" val="2221643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179DB-BEAF-2AF6-8406-A87F1C9D85ED}"/>
              </a:ext>
            </a:extLst>
          </p:cNvPr>
          <p:cNvSpPr>
            <a:spLocks noGrp="1"/>
          </p:cNvSpPr>
          <p:nvPr>
            <p:ph type="title"/>
          </p:nvPr>
        </p:nvSpPr>
        <p:spPr/>
        <p:txBody>
          <a:bodyPr vert="horz" lIns="91440" tIns="45720" rIns="91440" bIns="45720" rtlCol="0" anchor="t">
            <a:normAutofit/>
          </a:bodyPr>
          <a:lstStyle/>
          <a:p>
            <a:r>
              <a:rPr lang="en-US">
                <a:latin typeface="Microsoft Sans Serif"/>
                <a:ea typeface="Calibri"/>
                <a:cs typeface="Calibri"/>
              </a:rPr>
              <a:t>Requirement Details</a:t>
            </a:r>
          </a:p>
        </p:txBody>
      </p:sp>
      <p:sp>
        <p:nvSpPr>
          <p:cNvPr id="3" name="Content Placeholder 2">
            <a:extLst>
              <a:ext uri="{FF2B5EF4-FFF2-40B4-BE49-F238E27FC236}">
                <a16:creationId xmlns:a16="http://schemas.microsoft.com/office/drawing/2014/main" id="{28756686-D20F-F414-3571-0C30204EBA7E}"/>
              </a:ext>
            </a:extLst>
          </p:cNvPr>
          <p:cNvSpPr>
            <a:spLocks noGrp="1"/>
          </p:cNvSpPr>
          <p:nvPr>
            <p:ph idx="1"/>
          </p:nvPr>
        </p:nvSpPr>
        <p:spPr>
          <a:xfrm>
            <a:off x="877824" y="1479328"/>
            <a:ext cx="10442448" cy="3903819"/>
          </a:xfrm>
        </p:spPr>
        <p:txBody>
          <a:bodyPr vert="horz" lIns="91440" tIns="45720" rIns="91440" bIns="45720" rtlCol="0" anchor="t">
            <a:normAutofit/>
          </a:bodyPr>
          <a:lstStyle/>
          <a:p>
            <a:r>
              <a:rPr lang="en-US" sz="2000">
                <a:latin typeface="Microsoft Sans Serif"/>
                <a:ea typeface="Calibri"/>
                <a:cs typeface="Calibri"/>
              </a:rPr>
              <a:t>Functional Requirements</a:t>
            </a:r>
          </a:p>
          <a:p>
            <a:pPr lvl="1">
              <a:buFont typeface="Courier New" panose="020B0604020202020204" pitchFamily="34" charset="0"/>
              <a:buChar char="o"/>
            </a:pPr>
            <a:r>
              <a:rPr lang="en-US" sz="2000">
                <a:latin typeface="Microsoft Sans Serif"/>
                <a:ea typeface="Calibri"/>
                <a:cs typeface="Calibri"/>
              </a:rPr>
              <a:t>Collect and integrate data from NYC Open Data, and Yelp</a:t>
            </a:r>
          </a:p>
          <a:p>
            <a:pPr lvl="1">
              <a:buFont typeface="Courier New" panose="020B0604020202020204" pitchFamily="34" charset="0"/>
              <a:buChar char="o"/>
            </a:pPr>
            <a:r>
              <a:rPr lang="en-US" sz="2000">
                <a:latin typeface="Microsoft Sans Serif"/>
                <a:ea typeface="Calibri"/>
                <a:cs typeface="Calibri"/>
              </a:rPr>
              <a:t>Perform data cleaning and preparation</a:t>
            </a:r>
          </a:p>
          <a:p>
            <a:pPr lvl="1">
              <a:buFont typeface="Courier New" panose="020B0604020202020204" pitchFamily="34" charset="0"/>
              <a:buChar char="o"/>
            </a:pPr>
            <a:r>
              <a:rPr lang="en-US" sz="2000">
                <a:latin typeface="Microsoft Sans Serif"/>
                <a:ea typeface="Calibri"/>
                <a:cs typeface="Calibri"/>
              </a:rPr>
              <a:t>Analyze correlations between health inspection violations and Yelp ratings</a:t>
            </a:r>
          </a:p>
          <a:p>
            <a:pPr lvl="1">
              <a:buFont typeface="Courier New" panose="020B0604020202020204" pitchFamily="34" charset="0"/>
              <a:buChar char="o"/>
            </a:pPr>
            <a:r>
              <a:rPr lang="en-US" sz="2000">
                <a:latin typeface="Microsoft Sans Serif"/>
                <a:ea typeface="Calibri"/>
                <a:cs typeface="Calibri"/>
              </a:rPr>
              <a:t>Store processed data for efficient querying and analysis</a:t>
            </a:r>
          </a:p>
          <a:p>
            <a:r>
              <a:rPr lang="en-US" sz="2000">
                <a:latin typeface="Microsoft Sans Serif"/>
                <a:ea typeface="Calibri"/>
                <a:cs typeface="Calibri"/>
              </a:rPr>
              <a:t>Data Requirements</a:t>
            </a:r>
          </a:p>
          <a:p>
            <a:pPr lvl="1">
              <a:buFont typeface="Courier New" panose="020B0604020202020204" pitchFamily="34" charset="0"/>
              <a:buChar char="o"/>
            </a:pPr>
            <a:r>
              <a:rPr lang="en-US" sz="2000">
                <a:latin typeface="Microsoft Sans Serif"/>
                <a:ea typeface="Calibri"/>
                <a:cs typeface="Calibri"/>
              </a:rPr>
              <a:t>NYC Open Data: Restaurant  inspection records (violations, grades, locations)</a:t>
            </a:r>
          </a:p>
          <a:p>
            <a:pPr lvl="1">
              <a:buFont typeface="Courier New" panose="020B0604020202020204" pitchFamily="34" charset="0"/>
              <a:buChar char="o"/>
            </a:pPr>
            <a:r>
              <a:rPr lang="en-US" sz="2000">
                <a:latin typeface="Microsoft Sans Serif"/>
                <a:ea typeface="Calibri"/>
                <a:cs typeface="Calibri"/>
              </a:rPr>
              <a:t>Yelp Dataset: Consumer reviews</a:t>
            </a:r>
          </a:p>
          <a:p>
            <a:pPr marL="0" indent="0">
              <a:buNone/>
            </a:pPr>
            <a:endParaRPr lang="en-US">
              <a:latin typeface="Microsoft Sans Serif"/>
              <a:ea typeface="Microsoft Sans Serif"/>
              <a:cs typeface="Microsoft Sans Serif"/>
            </a:endParaRPr>
          </a:p>
        </p:txBody>
      </p:sp>
      <p:sp>
        <p:nvSpPr>
          <p:cNvPr id="4" name="Date Placeholder 3">
            <a:extLst>
              <a:ext uri="{FF2B5EF4-FFF2-40B4-BE49-F238E27FC236}">
                <a16:creationId xmlns:a16="http://schemas.microsoft.com/office/drawing/2014/main" id="{4273C9A5-7B47-6D46-0DA6-4643B62594C1}"/>
              </a:ext>
            </a:extLst>
          </p:cNvPr>
          <p:cNvSpPr>
            <a:spLocks noGrp="1"/>
          </p:cNvSpPr>
          <p:nvPr>
            <p:ph type="dt" sz="half" idx="10"/>
          </p:nvPr>
        </p:nvSpPr>
        <p:spPr/>
        <p:txBody>
          <a:bodyPr/>
          <a:lstStyle/>
          <a:p>
            <a:fld id="{579F6069-8263-4296-913A-BC2234E8D32B}" type="datetime1">
              <a:rPr lang="en-US" smtClean="0"/>
              <a:t>12/21/24</a:t>
            </a:fld>
            <a:endParaRPr lang="en-US"/>
          </a:p>
        </p:txBody>
      </p:sp>
      <p:sp>
        <p:nvSpPr>
          <p:cNvPr id="6" name="Slide Number Placeholder 5">
            <a:extLst>
              <a:ext uri="{FF2B5EF4-FFF2-40B4-BE49-F238E27FC236}">
                <a16:creationId xmlns:a16="http://schemas.microsoft.com/office/drawing/2014/main" id="{49CF0F00-E5FB-22CE-7948-618C318D627D}"/>
              </a:ext>
            </a:extLst>
          </p:cNvPr>
          <p:cNvSpPr>
            <a:spLocks noGrp="1"/>
          </p:cNvSpPr>
          <p:nvPr>
            <p:ph type="sldNum" sz="quarter" idx="12"/>
          </p:nvPr>
        </p:nvSpPr>
        <p:spPr/>
        <p:txBody>
          <a:bodyPr/>
          <a:lstStyle/>
          <a:p>
            <a:fld id="{C68AC1EC-23E2-4F0E-A5A4-674EC8DB954E}" type="slidenum">
              <a:rPr lang="en-US" smtClean="0"/>
              <a:t>6</a:t>
            </a:fld>
            <a:endParaRPr lang="en-US"/>
          </a:p>
        </p:txBody>
      </p:sp>
    </p:spTree>
    <p:extLst>
      <p:ext uri="{BB962C8B-B14F-4D97-AF65-F5344CB8AC3E}">
        <p14:creationId xmlns:p14="http://schemas.microsoft.com/office/powerpoint/2010/main" val="1227892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E3A38-0A9A-3BD9-6282-5D639F1E2717}"/>
              </a:ext>
            </a:extLst>
          </p:cNvPr>
          <p:cNvSpPr>
            <a:spLocks noGrp="1"/>
          </p:cNvSpPr>
          <p:nvPr>
            <p:ph type="title"/>
          </p:nvPr>
        </p:nvSpPr>
        <p:spPr>
          <a:xfrm>
            <a:off x="871108" y="588245"/>
            <a:ext cx="10449784" cy="1265928"/>
          </a:xfrm>
        </p:spPr>
        <p:txBody>
          <a:bodyPr vert="horz" lIns="91440" tIns="45720" rIns="91440" bIns="45720" rtlCol="0" anchor="t">
            <a:normAutofit/>
          </a:bodyPr>
          <a:lstStyle/>
          <a:p>
            <a:r>
              <a:rPr lang="en-US">
                <a:latin typeface="Microsoft Sans Serif"/>
                <a:ea typeface="Microsoft Sans Serif"/>
                <a:cs typeface="Microsoft Sans Serif"/>
              </a:rPr>
              <a:t>Business Personas</a:t>
            </a:r>
          </a:p>
        </p:txBody>
      </p:sp>
      <p:sp>
        <p:nvSpPr>
          <p:cNvPr id="4" name="Date Placeholder 3">
            <a:extLst>
              <a:ext uri="{FF2B5EF4-FFF2-40B4-BE49-F238E27FC236}">
                <a16:creationId xmlns:a16="http://schemas.microsoft.com/office/drawing/2014/main" id="{16C0D748-D7EE-0541-E42B-EF6BB82F644A}"/>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12/21/24</a:t>
            </a:fld>
            <a:endParaRPr lang="en-US"/>
          </a:p>
        </p:txBody>
      </p:sp>
      <p:sp>
        <p:nvSpPr>
          <p:cNvPr id="6" name="Slide Number Placeholder 5">
            <a:extLst>
              <a:ext uri="{FF2B5EF4-FFF2-40B4-BE49-F238E27FC236}">
                <a16:creationId xmlns:a16="http://schemas.microsoft.com/office/drawing/2014/main" id="{4E9DC1CD-EF7B-DF36-1FE3-9BA2E0407E77}"/>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7</a:t>
            </a:fld>
            <a:endParaRPr lang="en-US"/>
          </a:p>
        </p:txBody>
      </p:sp>
      <p:graphicFrame>
        <p:nvGraphicFramePr>
          <p:cNvPr id="8" name="Content Placeholder 2">
            <a:extLst>
              <a:ext uri="{FF2B5EF4-FFF2-40B4-BE49-F238E27FC236}">
                <a16:creationId xmlns:a16="http://schemas.microsoft.com/office/drawing/2014/main" id="{120FAC67-E313-EF33-EE71-1924B0955A58}"/>
              </a:ext>
            </a:extLst>
          </p:cNvPr>
          <p:cNvGraphicFramePr>
            <a:graphicFrameLocks noGrp="1"/>
          </p:cNvGraphicFramePr>
          <p:nvPr>
            <p:ph idx="1"/>
            <p:extLst>
              <p:ext uri="{D42A27DB-BD31-4B8C-83A1-F6EECF244321}">
                <p14:modId xmlns:p14="http://schemas.microsoft.com/office/powerpoint/2010/main" val="2573944095"/>
              </p:ext>
            </p:extLst>
          </p:nvPr>
        </p:nvGraphicFramePr>
        <p:xfrm>
          <a:off x="877824" y="1479328"/>
          <a:ext cx="10442448" cy="39038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4207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459BA-4FC8-F1D4-76E8-6B21E09D4087}"/>
              </a:ext>
            </a:extLst>
          </p:cNvPr>
          <p:cNvSpPr>
            <a:spLocks noGrp="1"/>
          </p:cNvSpPr>
          <p:nvPr>
            <p:ph type="title"/>
          </p:nvPr>
        </p:nvSpPr>
        <p:spPr>
          <a:xfrm>
            <a:off x="871108" y="588245"/>
            <a:ext cx="10449784" cy="1265928"/>
          </a:xfrm>
        </p:spPr>
        <p:txBody>
          <a:bodyPr vert="horz" lIns="91440" tIns="45720" rIns="91440" bIns="45720" rtlCol="0" anchor="t">
            <a:normAutofit/>
          </a:bodyPr>
          <a:lstStyle/>
          <a:p>
            <a:r>
              <a:rPr lang="en-US">
                <a:latin typeface="Microsoft Sans Serif"/>
                <a:ea typeface="Calibri"/>
                <a:cs typeface="Calibri"/>
              </a:rPr>
              <a:t>Dimensional Model</a:t>
            </a:r>
          </a:p>
        </p:txBody>
      </p:sp>
      <p:sp>
        <p:nvSpPr>
          <p:cNvPr id="4" name="Date Placeholder 3">
            <a:extLst>
              <a:ext uri="{FF2B5EF4-FFF2-40B4-BE49-F238E27FC236}">
                <a16:creationId xmlns:a16="http://schemas.microsoft.com/office/drawing/2014/main" id="{F46C5126-27C2-BED2-EBC4-F0E2CC10A2D1}"/>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12/21/24</a:t>
            </a:fld>
            <a:endParaRPr lang="en-US"/>
          </a:p>
        </p:txBody>
      </p:sp>
      <p:sp>
        <p:nvSpPr>
          <p:cNvPr id="6" name="Slide Number Placeholder 5">
            <a:extLst>
              <a:ext uri="{FF2B5EF4-FFF2-40B4-BE49-F238E27FC236}">
                <a16:creationId xmlns:a16="http://schemas.microsoft.com/office/drawing/2014/main" id="{DCC8475B-03F4-008F-D06C-97B85A2A3413}"/>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8</a:t>
            </a:fld>
            <a:endParaRPr lang="en-US"/>
          </a:p>
        </p:txBody>
      </p:sp>
      <p:pic>
        <p:nvPicPr>
          <p:cNvPr id="8" name="Content Placeholder 7" descr="A screenshot of a computer&#10;&#10;Description automatically generated">
            <a:extLst>
              <a:ext uri="{FF2B5EF4-FFF2-40B4-BE49-F238E27FC236}">
                <a16:creationId xmlns:a16="http://schemas.microsoft.com/office/drawing/2014/main" id="{396CF138-9B11-7004-41C2-5696E82A9DEE}"/>
              </a:ext>
            </a:extLst>
          </p:cNvPr>
          <p:cNvPicPr>
            <a:picLocks noGrp="1" noChangeAspect="1"/>
          </p:cNvPicPr>
          <p:nvPr>
            <p:ph idx="1"/>
          </p:nvPr>
        </p:nvPicPr>
        <p:blipFill>
          <a:blip r:embed="rId3"/>
          <a:stretch>
            <a:fillRect/>
          </a:stretch>
        </p:blipFill>
        <p:spPr>
          <a:xfrm>
            <a:off x="2188406" y="1441815"/>
            <a:ext cx="7821283" cy="3964468"/>
          </a:xfrm>
        </p:spPr>
      </p:pic>
    </p:spTree>
    <p:extLst>
      <p:ext uri="{BB962C8B-B14F-4D97-AF65-F5344CB8AC3E}">
        <p14:creationId xmlns:p14="http://schemas.microsoft.com/office/powerpoint/2010/main" val="1254446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F8DE2-A8E8-FA30-CFCA-82E5D51ECBEC}"/>
              </a:ext>
            </a:extLst>
          </p:cNvPr>
          <p:cNvSpPr>
            <a:spLocks noGrp="1"/>
          </p:cNvSpPr>
          <p:nvPr>
            <p:ph type="title"/>
          </p:nvPr>
        </p:nvSpPr>
        <p:spPr/>
        <p:txBody>
          <a:bodyPr vert="horz" lIns="91440" tIns="45720" rIns="91440" bIns="45720" rtlCol="0" anchor="t">
            <a:normAutofit/>
          </a:bodyPr>
          <a:lstStyle/>
          <a:p>
            <a:r>
              <a:rPr lang="en-US">
                <a:latin typeface="Microsoft Sans Serif"/>
                <a:ea typeface="Calibri"/>
                <a:cs typeface="Calibri"/>
              </a:rPr>
              <a:t>Information Architecture</a:t>
            </a:r>
          </a:p>
        </p:txBody>
      </p:sp>
      <p:sp>
        <p:nvSpPr>
          <p:cNvPr id="4" name="Date Placeholder 3">
            <a:extLst>
              <a:ext uri="{FF2B5EF4-FFF2-40B4-BE49-F238E27FC236}">
                <a16:creationId xmlns:a16="http://schemas.microsoft.com/office/drawing/2014/main" id="{E343C03C-BB64-B368-745A-9087552D58A3}"/>
              </a:ext>
            </a:extLst>
          </p:cNvPr>
          <p:cNvSpPr>
            <a:spLocks noGrp="1"/>
          </p:cNvSpPr>
          <p:nvPr>
            <p:ph type="dt" sz="half" idx="10"/>
          </p:nvPr>
        </p:nvSpPr>
        <p:spPr/>
        <p:txBody>
          <a:bodyPr/>
          <a:lstStyle/>
          <a:p>
            <a:fld id="{579F6069-8263-4296-913A-BC2234E8D32B}" type="datetime1">
              <a:rPr lang="en-US" smtClean="0"/>
              <a:t>12/21/24</a:t>
            </a:fld>
            <a:endParaRPr lang="en-US"/>
          </a:p>
        </p:txBody>
      </p:sp>
      <p:sp>
        <p:nvSpPr>
          <p:cNvPr id="6" name="Slide Number Placeholder 5">
            <a:extLst>
              <a:ext uri="{FF2B5EF4-FFF2-40B4-BE49-F238E27FC236}">
                <a16:creationId xmlns:a16="http://schemas.microsoft.com/office/drawing/2014/main" id="{4DFA0967-5AFF-3E42-1BE6-CBB18DDD5F53}"/>
              </a:ext>
            </a:extLst>
          </p:cNvPr>
          <p:cNvSpPr>
            <a:spLocks noGrp="1"/>
          </p:cNvSpPr>
          <p:nvPr>
            <p:ph type="sldNum" sz="quarter" idx="12"/>
          </p:nvPr>
        </p:nvSpPr>
        <p:spPr/>
        <p:txBody>
          <a:bodyPr/>
          <a:lstStyle/>
          <a:p>
            <a:fld id="{C68AC1EC-23E2-4F0E-A5A4-674EC8DB954E}" type="slidenum">
              <a:rPr lang="en-US" smtClean="0"/>
              <a:t>9</a:t>
            </a:fld>
            <a:endParaRPr lang="en-US"/>
          </a:p>
        </p:txBody>
      </p:sp>
      <p:pic>
        <p:nvPicPr>
          <p:cNvPr id="13" name="Content Placeholder 12" descr="A diagram of a process&#10;&#10;Description automatically generated">
            <a:extLst>
              <a:ext uri="{FF2B5EF4-FFF2-40B4-BE49-F238E27FC236}">
                <a16:creationId xmlns:a16="http://schemas.microsoft.com/office/drawing/2014/main" id="{475D3470-CB90-753C-1A02-7C0578400D38}"/>
              </a:ext>
            </a:extLst>
          </p:cNvPr>
          <p:cNvPicPr>
            <a:picLocks noGrp="1" noChangeAspect="1"/>
          </p:cNvPicPr>
          <p:nvPr>
            <p:ph idx="1"/>
          </p:nvPr>
        </p:nvPicPr>
        <p:blipFill>
          <a:blip r:embed="rId3"/>
          <a:stretch>
            <a:fillRect/>
          </a:stretch>
        </p:blipFill>
        <p:spPr>
          <a:xfrm>
            <a:off x="877824" y="2513928"/>
            <a:ext cx="10442448" cy="1834618"/>
          </a:xfrm>
        </p:spPr>
      </p:pic>
    </p:spTree>
    <p:extLst>
      <p:ext uri="{BB962C8B-B14F-4D97-AF65-F5344CB8AC3E}">
        <p14:creationId xmlns:p14="http://schemas.microsoft.com/office/powerpoint/2010/main" val="3887904609"/>
      </p:ext>
    </p:extLst>
  </p:cSld>
  <p:clrMapOvr>
    <a:masterClrMapping/>
  </p:clrMapOvr>
</p:sld>
</file>

<file path=ppt/theme/theme1.xml><?xml version="1.0" encoding="utf-8"?>
<a:theme xmlns:a="http://schemas.openxmlformats.org/drawingml/2006/main" name="BohoVogue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Walbaum Display_Aptos">
      <a:majorFont>
        <a:latin typeface="Walbaum Display"/>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8022F7FC-316B-4DD9-B9EB-BB68CC0DFA6F}" vid="{544DD2C6-9D23-4092-AACF-F55CEAA658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1264</Words>
  <Application>Microsoft Macintosh PowerPoint</Application>
  <PresentationFormat>Widescreen</PresentationFormat>
  <Paragraphs>142</Paragraphs>
  <Slides>19</Slides>
  <Notes>11</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Aptos Light</vt:lpstr>
      <vt:lpstr>Arial</vt:lpstr>
      <vt:lpstr>Arial,Sans-Serif</vt:lpstr>
      <vt:lpstr>Calibri</vt:lpstr>
      <vt:lpstr>Courier New</vt:lpstr>
      <vt:lpstr>Courier New,monospace</vt:lpstr>
      <vt:lpstr>Microsoft Sans Serif</vt:lpstr>
      <vt:lpstr>Walbaum Display</vt:lpstr>
      <vt:lpstr>Wingdings</vt:lpstr>
      <vt:lpstr>BohoVogueVTI</vt:lpstr>
      <vt:lpstr>Exploring the Relationship Between NYC Restaurant Inspections and Yelp Ratings</vt:lpstr>
      <vt:lpstr>Contributions: Mushfiq Alam</vt:lpstr>
      <vt:lpstr>Contributions: Luca Savarese</vt:lpstr>
      <vt:lpstr>Contributions: Maria Segarra </vt:lpstr>
      <vt:lpstr>Project Goal and Importance</vt:lpstr>
      <vt:lpstr>Requirement Details</vt:lpstr>
      <vt:lpstr>Business Personas</vt:lpstr>
      <vt:lpstr>Dimensional Model</vt:lpstr>
      <vt:lpstr>Information Architecture</vt:lpstr>
      <vt:lpstr>Data Architecture</vt:lpstr>
      <vt:lpstr>Technology Choices</vt:lpstr>
      <vt:lpstr>Yelp Rating Categories and Critical Violations</vt:lpstr>
      <vt:lpstr>Manhattan ZIP Code Analysis: Comparing Yelp Ratings and Critical Health Violations</vt:lpstr>
      <vt:lpstr>Brooklyn ZIP Code Analysis: Comparing Yelp Ratings and Critical Health Violations</vt:lpstr>
      <vt:lpstr>Borough vs. Average Yelp Rating by Critical Violations</vt:lpstr>
      <vt:lpstr>Chi Test Violations vs. Ratings</vt:lpstr>
      <vt:lpstr>Conclusion</vt:lpstr>
      <vt:lpstr>Future Work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Mushfiq Alam</cp:lastModifiedBy>
  <cp:revision>2</cp:revision>
  <dcterms:created xsi:type="dcterms:W3CDTF">2024-12-12T04:42:21Z</dcterms:created>
  <dcterms:modified xsi:type="dcterms:W3CDTF">2024-12-21T17:40:27Z</dcterms:modified>
</cp:coreProperties>
</file>