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8" r:id="rId3"/>
    <p:sldId id="287" r:id="rId4"/>
    <p:sldId id="28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005"/>
    <a:srgbClr val="176E0E"/>
    <a:srgbClr val="8ECE74"/>
    <a:srgbClr val="59A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E76A-7B85-454D-BF8B-AA3F6A0D3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807025-4E5F-4BFF-AB9A-D794635B3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08273-0B71-4C27-893D-97EEE56B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4B46A-F2A8-460F-8E15-2A744D3D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7F284-7B9D-484E-834C-3A0CC51D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5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90622-5746-4F85-919E-B47F53E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2CC6E-5B90-4EFF-B2F6-B786F270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6A09F-A6FB-49EF-873F-101AB57D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5D103-123E-47A8-B28C-4FF9B49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20DA0B-4307-480F-AE8E-EBDBCCA0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9B45F-6407-4634-9632-408BC260E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A5B845-2642-43C1-9091-352631A21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CB630-D0EF-446D-8424-88F980C7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1B58E-5340-45ED-A801-FB2E4191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E0FD9-CFE4-4A79-92AF-5FB251A5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9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F7E99-CE44-4BE6-934C-3CB58C12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E2119-B036-4C25-8D35-BBC8B532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EAD0A-F2FA-4F95-A51D-FEA01644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33DB8-3410-44D1-8FC1-E9FB64D1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0490E-7AE9-4F96-9B58-614D4CC5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EBCF7-7476-4E1F-A9D1-F81D5CF8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09D57A-6989-48D6-BECC-55C0848F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5CC5E8-F607-4044-8C5E-C8FEE351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62BEB7-ECBF-49CE-900C-D316ECDF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5D9A28-0A30-4BE6-847E-70D3C03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9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FFE79-437A-4B2A-A9E5-AFE24B1C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2CC8C-EA5E-4AC8-BB80-5FAF6A41B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1CB91E-792E-4F11-9BDD-6ED3B036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8D1B1-409A-4574-849F-1D6210D1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A2471-359D-4BAF-A2F3-FE80C2B5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A797E-F185-43AA-B86C-A67BDAFE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3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E0AA5-FD95-4F45-AB8E-5E0C6647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B9AA6D-88FC-471F-9F69-8A3238C6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D3C06C-FAD8-439A-B8DD-4036A93B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1626C6-BDF9-4135-B1D9-A660FBADA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9EA1E9-5DAA-433A-BA1A-E8B5F29C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11C340-A2C1-4432-8149-04BF15C3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E03754-5663-4C15-86CA-7BFBA086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5CCF6-C53D-430C-AA89-C51FEE0C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8E3D-2638-4970-8422-D9CD73B2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3A276-D404-4D4C-A366-F370294D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394C6F-EF3B-4F67-BCA5-C64BF62B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D52B23-3908-48A1-8518-EB3E4DBB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3EE6F8-DE9C-457E-A43E-7BDDA71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96CBA-FF00-4282-994A-7ED6FB44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EED38F-6C6D-40C2-8DFD-41CB8D97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35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6941-CAFC-4E14-B6B3-6995DF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942A0-488C-409B-B301-BF181BE0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30B9DB-B214-422C-B021-89E22ED25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97142-75AA-4202-8357-7AEAE64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A4B48B-D434-4429-84EA-9E9B65D0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51D21F-F59D-426C-8BFD-4B51B888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1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B75E-C12F-428B-8E61-9331627C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2F151AC-CFAB-4602-A245-3BE1794E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1569B8-6BB6-422E-939F-A7D83384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BC97FC-2EBD-4066-BE83-F6C5114F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C2C74D-2C38-411B-88A7-D9367BAB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ADD2B5-DF0A-406F-AD69-AF702099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39A974-8F37-4407-BC98-4602859C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1788B8-BD09-436D-ACE0-6F8B460B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039C1-BE81-41CA-B35F-77DDE59E3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2204-2EE4-4F07-97F9-1C386A811152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D780B-2794-4187-85F8-72F2E119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09C25-923C-4DF9-9E9C-65590F2E1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E090B-EC09-449F-842D-DF3282B8DC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1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12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53AE2FAF-D0D1-4462-A3BB-357234B38444}"/>
              </a:ext>
            </a:extLst>
          </p:cNvPr>
          <p:cNvSpPr/>
          <p:nvPr/>
        </p:nvSpPr>
        <p:spPr>
          <a:xfrm flipH="1">
            <a:off x="-33363" y="-3"/>
            <a:ext cx="1237079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76E729A-F8FE-4B85-AAC9-78D4C7700980}"/>
              </a:ext>
            </a:extLst>
          </p:cNvPr>
          <p:cNvSpPr/>
          <p:nvPr/>
        </p:nvSpPr>
        <p:spPr>
          <a:xfrm rot="5400000">
            <a:off x="10279757" y="-1780598"/>
            <a:ext cx="843028" cy="4023223"/>
          </a:xfrm>
          <a:prstGeom prst="roundRect">
            <a:avLst/>
          </a:prstGeom>
          <a:solidFill>
            <a:srgbClr val="176E0E"/>
          </a:solidFill>
          <a:ln w="769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8" name="Gráfico 7" descr="Início com preenchimento sólido">
            <a:extLst>
              <a:ext uri="{FF2B5EF4-FFF2-40B4-BE49-F238E27FC236}">
                <a16:creationId xmlns:a16="http://schemas.microsoft.com/office/drawing/2014/main" id="{E85CD8C6-53A3-025A-ACE1-5511F0EB4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4125" y="86262"/>
            <a:ext cx="457200" cy="457200"/>
          </a:xfrm>
          <a:prstGeom prst="rect">
            <a:avLst/>
          </a:prstGeom>
        </p:spPr>
      </p:pic>
      <p:pic>
        <p:nvPicPr>
          <p:cNvPr id="13" name="Gráfico 12" descr="Gráfico de barras estrutura de tópicos">
            <a:extLst>
              <a:ext uri="{FF2B5EF4-FFF2-40B4-BE49-F238E27FC236}">
                <a16:creationId xmlns:a16="http://schemas.microsoft.com/office/drawing/2014/main" id="{E9F15BBB-79D7-536D-A311-4697462A8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15791" y="86262"/>
            <a:ext cx="457200" cy="457200"/>
          </a:xfrm>
          <a:prstGeom prst="rect">
            <a:avLst/>
          </a:prstGeom>
        </p:spPr>
      </p:pic>
      <p:pic>
        <p:nvPicPr>
          <p:cNvPr id="32" name="Gráfico 31" descr="Informações estrutura de tópicos">
            <a:extLst>
              <a:ext uri="{FF2B5EF4-FFF2-40B4-BE49-F238E27FC236}">
                <a16:creationId xmlns:a16="http://schemas.microsoft.com/office/drawing/2014/main" id="{A7199104-F015-B5FE-24F9-FCEC43338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599120" y="86262"/>
            <a:ext cx="457200" cy="4572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8C87D505-DF17-A428-DD59-B9CEC9D63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1640" y="86262"/>
            <a:ext cx="488830" cy="488830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F02EA690-D31E-AA33-227E-1FECBB3AA5D6}"/>
              </a:ext>
            </a:extLst>
          </p:cNvPr>
          <p:cNvSpPr/>
          <p:nvPr/>
        </p:nvSpPr>
        <p:spPr>
          <a:xfrm>
            <a:off x="469198" y="2094636"/>
            <a:ext cx="63983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  <a:t>Previsão</a:t>
            </a:r>
            <a:r>
              <a:rPr lang="pt-BR" sz="3000" b="0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  <a:t> de </a:t>
            </a:r>
            <a:r>
              <a:rPr lang="pt-BR" sz="3000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  <a:t>Evasão</a:t>
            </a:r>
            <a:r>
              <a:rPr lang="pt-BR" sz="3000" b="0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  <a:t> Acadêmica</a:t>
            </a:r>
            <a:br>
              <a:rPr lang="pt-BR" sz="3000" b="0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</a:br>
            <a:r>
              <a:rPr lang="pt-BR" sz="3000" b="0" cap="none" dirty="0">
                <a:ln w="0"/>
                <a:solidFill>
                  <a:srgbClr val="176E0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anose="00000500000000000000" pitchFamily="2" charset="0"/>
                <a:cs typeface="Poppins" panose="020B0502040204020203" pitchFamily="2" charset="0"/>
              </a:rPr>
              <a:t>Dashboard</a:t>
            </a:r>
          </a:p>
        </p:txBody>
      </p:sp>
      <p:pic>
        <p:nvPicPr>
          <p:cNvPr id="49" name="Gráfico 48" descr="Gráfico de barras com tendência ascendente com preenchimento sólido">
            <a:extLst>
              <a:ext uri="{FF2B5EF4-FFF2-40B4-BE49-F238E27FC236}">
                <a16:creationId xmlns:a16="http://schemas.microsoft.com/office/drawing/2014/main" id="{E2060010-ACE0-77D9-A511-1F3209C8E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8637" y="1204911"/>
            <a:ext cx="4448175" cy="4448175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5AEA0091-7781-4292-F68A-835DE3351160}"/>
              </a:ext>
            </a:extLst>
          </p:cNvPr>
          <p:cNvSpPr/>
          <p:nvPr/>
        </p:nvSpPr>
        <p:spPr>
          <a:xfrm>
            <a:off x="1971675" y="3590925"/>
            <a:ext cx="3141689" cy="809625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Iniciar a Análise</a:t>
            </a:r>
          </a:p>
        </p:txBody>
      </p:sp>
      <p:pic>
        <p:nvPicPr>
          <p:cNvPr id="53" name="Imagem 5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F22302D-54C7-BEDA-1C3D-C4295E5FE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951" y="6074075"/>
            <a:ext cx="1361369" cy="558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398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B6967-18F4-DDFC-A1DD-EA1D0532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17BC60D7-5216-DABA-DDA6-E0B918EC9C3C}"/>
              </a:ext>
            </a:extLst>
          </p:cNvPr>
          <p:cNvSpPr/>
          <p:nvPr/>
        </p:nvSpPr>
        <p:spPr>
          <a:xfrm flipH="1">
            <a:off x="-178794" y="-1"/>
            <a:ext cx="1237079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14457B3-197B-6AE1-F145-0058165E245E}"/>
              </a:ext>
            </a:extLst>
          </p:cNvPr>
          <p:cNvSpPr/>
          <p:nvPr/>
        </p:nvSpPr>
        <p:spPr>
          <a:xfrm>
            <a:off x="-258792" y="-2"/>
            <a:ext cx="912418" cy="6886717"/>
          </a:xfrm>
          <a:prstGeom prst="roundRect">
            <a:avLst/>
          </a:prstGeom>
          <a:solidFill>
            <a:srgbClr val="176E0E"/>
          </a:solidFill>
          <a:ln w="769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ABBC11A0-B2DA-B1A0-83BF-933E75CE90AA}"/>
              </a:ext>
            </a:extLst>
          </p:cNvPr>
          <p:cNvSpPr/>
          <p:nvPr/>
        </p:nvSpPr>
        <p:spPr>
          <a:xfrm>
            <a:off x="1201282" y="4042756"/>
            <a:ext cx="4661516" cy="2523424"/>
          </a:xfrm>
          <a:prstGeom prst="roundRect">
            <a:avLst>
              <a:gd name="adj" fmla="val 3793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0A061D0C-F57B-F2DF-132C-468BB8F74FC1}"/>
              </a:ext>
            </a:extLst>
          </p:cNvPr>
          <p:cNvSpPr/>
          <p:nvPr/>
        </p:nvSpPr>
        <p:spPr>
          <a:xfrm>
            <a:off x="6940871" y="4042756"/>
            <a:ext cx="4661516" cy="2523424"/>
          </a:xfrm>
          <a:prstGeom prst="roundRect">
            <a:avLst>
              <a:gd name="adj" fmla="val 4819"/>
            </a:avLst>
          </a:prstGeom>
          <a:solidFill>
            <a:schemeClr val="bg1"/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93C9E56B-E573-973D-794A-08DF62384F29}"/>
              </a:ext>
            </a:extLst>
          </p:cNvPr>
          <p:cNvSpPr/>
          <p:nvPr/>
        </p:nvSpPr>
        <p:spPr>
          <a:xfrm>
            <a:off x="3769743" y="291820"/>
            <a:ext cx="5209555" cy="3459116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 descr="Início estrutura de tópicos">
            <a:extLst>
              <a:ext uri="{FF2B5EF4-FFF2-40B4-BE49-F238E27FC236}">
                <a16:creationId xmlns:a16="http://schemas.microsoft.com/office/drawing/2014/main" id="{BF776528-A473-6C5E-F87F-70308DDD3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027" y="978299"/>
            <a:ext cx="457200" cy="457200"/>
          </a:xfrm>
          <a:prstGeom prst="rect">
            <a:avLst/>
          </a:prstGeom>
        </p:spPr>
      </p:pic>
      <p:pic>
        <p:nvPicPr>
          <p:cNvPr id="13" name="Gráfico 12" descr="Gráfico de barras com preenchimento sólido">
            <a:extLst>
              <a:ext uri="{FF2B5EF4-FFF2-40B4-BE49-F238E27FC236}">
                <a16:creationId xmlns:a16="http://schemas.microsoft.com/office/drawing/2014/main" id="{EC5383CE-71C0-37F6-3941-20C4257AF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7" y="1804771"/>
            <a:ext cx="457200" cy="457200"/>
          </a:xfrm>
          <a:prstGeom prst="rect">
            <a:avLst/>
          </a:prstGeom>
        </p:spPr>
      </p:pic>
      <p:pic>
        <p:nvPicPr>
          <p:cNvPr id="14" name="Gráfico 13" descr="Tabela estrutura de tópicos">
            <a:extLst>
              <a:ext uri="{FF2B5EF4-FFF2-40B4-BE49-F238E27FC236}">
                <a16:creationId xmlns:a16="http://schemas.microsoft.com/office/drawing/2014/main" id="{E13E1D47-3CCE-CA4E-7138-DF63BBC05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465" y="2631243"/>
            <a:ext cx="457200" cy="457200"/>
          </a:xfrm>
          <a:prstGeom prst="rect">
            <a:avLst/>
          </a:prstGeom>
        </p:spPr>
      </p:pic>
      <p:pic>
        <p:nvPicPr>
          <p:cNvPr id="15" name="Gráfico 14" descr="Filtro estrutura de tópicos">
            <a:extLst>
              <a:ext uri="{FF2B5EF4-FFF2-40B4-BE49-F238E27FC236}">
                <a16:creationId xmlns:a16="http://schemas.microsoft.com/office/drawing/2014/main" id="{EE5DE9FE-E611-0409-3AE2-A6E10D146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015" y="3457715"/>
            <a:ext cx="457200" cy="457200"/>
          </a:xfrm>
          <a:prstGeom prst="rect">
            <a:avLst/>
          </a:prstGeom>
        </p:spPr>
      </p:pic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28FBD8C8-2045-4C01-EA7A-D71E1CC86A8C}"/>
              </a:ext>
            </a:extLst>
          </p:cNvPr>
          <p:cNvSpPr/>
          <p:nvPr/>
        </p:nvSpPr>
        <p:spPr>
          <a:xfrm>
            <a:off x="1623978" y="978299"/>
            <a:ext cx="2879012" cy="1947124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solidFill>
              <a:srgbClr val="176E0E"/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CD0308-C6D4-E78D-7C6B-0C9C81D54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7" y="5719311"/>
            <a:ext cx="488830" cy="488830"/>
          </a:xfrm>
          <a:prstGeom prst="rect">
            <a:avLst/>
          </a:prstGeom>
        </p:spPr>
      </p:pic>
      <p:pic>
        <p:nvPicPr>
          <p:cNvPr id="5" name="Gráfico 4" descr="Informações estrutura de tópicos">
            <a:extLst>
              <a:ext uri="{FF2B5EF4-FFF2-40B4-BE49-F238E27FC236}">
                <a16:creationId xmlns:a16="http://schemas.microsoft.com/office/drawing/2014/main" id="{284AF682-FA6F-405D-3869-AAFF5662DE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6147" y="6304470"/>
            <a:ext cx="457200" cy="4572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408BC7-C5E9-C1D5-B71E-BC2955A84188}"/>
              </a:ext>
            </a:extLst>
          </p:cNvPr>
          <p:cNvSpPr/>
          <p:nvPr/>
        </p:nvSpPr>
        <p:spPr>
          <a:xfrm>
            <a:off x="1715696" y="1122701"/>
            <a:ext cx="2695575" cy="312798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A9A7D9-B82F-3209-1282-B11A752A1369}"/>
              </a:ext>
            </a:extLst>
          </p:cNvPr>
          <p:cNvSpPr/>
          <p:nvPr/>
        </p:nvSpPr>
        <p:spPr>
          <a:xfrm>
            <a:off x="1327002" y="4211686"/>
            <a:ext cx="4410075" cy="284212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23AEF53-A5E4-4021-E0B2-54962D9B99A5}"/>
              </a:ext>
            </a:extLst>
          </p:cNvPr>
          <p:cNvSpPr/>
          <p:nvPr/>
        </p:nvSpPr>
        <p:spPr>
          <a:xfrm>
            <a:off x="7066591" y="4211686"/>
            <a:ext cx="4410075" cy="284212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238A017-206E-F553-E1E5-E01269907EE4}"/>
              </a:ext>
            </a:extLst>
          </p:cNvPr>
          <p:cNvSpPr/>
          <p:nvPr/>
        </p:nvSpPr>
        <p:spPr>
          <a:xfrm>
            <a:off x="4139740" y="460957"/>
            <a:ext cx="4469560" cy="351101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6A8AB3-EC75-70E9-4470-37498A71DCB8}"/>
              </a:ext>
            </a:extLst>
          </p:cNvPr>
          <p:cNvSpPr/>
          <p:nvPr/>
        </p:nvSpPr>
        <p:spPr>
          <a:xfrm>
            <a:off x="8154333" y="978299"/>
            <a:ext cx="2879012" cy="1947124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solidFill>
              <a:srgbClr val="176E0E"/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C51E949-604C-4E6A-AF49-4E147F482A1E}"/>
              </a:ext>
            </a:extLst>
          </p:cNvPr>
          <p:cNvSpPr/>
          <p:nvPr/>
        </p:nvSpPr>
        <p:spPr>
          <a:xfrm>
            <a:off x="8246051" y="1122701"/>
            <a:ext cx="2695575" cy="312798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5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BB55-B38B-3C97-0FB3-93B9F923B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3B320F7D-ABFC-8E14-6C5A-E85BAB3C42A6}"/>
              </a:ext>
            </a:extLst>
          </p:cNvPr>
          <p:cNvSpPr/>
          <p:nvPr/>
        </p:nvSpPr>
        <p:spPr>
          <a:xfrm flipH="1">
            <a:off x="-178794" y="-1"/>
            <a:ext cx="1237079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4DD77EB8-4118-1BF1-93DC-B4E3CD82EE20}"/>
              </a:ext>
            </a:extLst>
          </p:cNvPr>
          <p:cNvSpPr/>
          <p:nvPr/>
        </p:nvSpPr>
        <p:spPr>
          <a:xfrm>
            <a:off x="864974" y="281215"/>
            <a:ext cx="11115675" cy="6251855"/>
          </a:xfrm>
          <a:prstGeom prst="roundRect">
            <a:avLst>
              <a:gd name="adj" fmla="val 6032"/>
            </a:avLst>
          </a:prstGeom>
          <a:solidFill>
            <a:schemeClr val="bg1"/>
          </a:solidFill>
          <a:ln>
            <a:solidFill>
              <a:srgbClr val="176E0E"/>
            </a:solidFill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8B207A9-27D8-EFFE-8807-FDD56339EEE3}"/>
              </a:ext>
            </a:extLst>
          </p:cNvPr>
          <p:cNvSpPr/>
          <p:nvPr/>
        </p:nvSpPr>
        <p:spPr>
          <a:xfrm>
            <a:off x="-258792" y="-2"/>
            <a:ext cx="912418" cy="6886717"/>
          </a:xfrm>
          <a:prstGeom prst="roundRect">
            <a:avLst/>
          </a:prstGeom>
          <a:solidFill>
            <a:srgbClr val="176E0E"/>
          </a:solidFill>
          <a:ln w="7693" cap="flat">
            <a:noFill/>
            <a:prstDash val="solid"/>
            <a:miter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" name="Gráfico 5" descr="Início estrutura de tópicos">
            <a:extLst>
              <a:ext uri="{FF2B5EF4-FFF2-40B4-BE49-F238E27FC236}">
                <a16:creationId xmlns:a16="http://schemas.microsoft.com/office/drawing/2014/main" id="{E924E22F-CC40-437B-EC6A-26C688CDB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027" y="978299"/>
            <a:ext cx="457200" cy="457200"/>
          </a:xfrm>
          <a:prstGeom prst="rect">
            <a:avLst/>
          </a:prstGeom>
        </p:spPr>
      </p:pic>
      <p:pic>
        <p:nvPicPr>
          <p:cNvPr id="7" name="Gráfico 6" descr="Gráfico de barras estrutura de tópicos">
            <a:extLst>
              <a:ext uri="{FF2B5EF4-FFF2-40B4-BE49-F238E27FC236}">
                <a16:creationId xmlns:a16="http://schemas.microsoft.com/office/drawing/2014/main" id="{E00755B9-28FC-4149-4161-AE8D1CF1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147" y="1804771"/>
            <a:ext cx="457200" cy="457200"/>
          </a:xfrm>
          <a:prstGeom prst="rect">
            <a:avLst/>
          </a:prstGeom>
        </p:spPr>
      </p:pic>
      <p:pic>
        <p:nvPicPr>
          <p:cNvPr id="8" name="Gráfico 7" descr="Tabela com preenchimento sólido">
            <a:extLst>
              <a:ext uri="{FF2B5EF4-FFF2-40B4-BE49-F238E27FC236}">
                <a16:creationId xmlns:a16="http://schemas.microsoft.com/office/drawing/2014/main" id="{53868CB5-96CD-F396-3F88-72C9F42BE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1465" y="2631243"/>
            <a:ext cx="457200" cy="457200"/>
          </a:xfrm>
          <a:prstGeom prst="rect">
            <a:avLst/>
          </a:prstGeom>
        </p:spPr>
      </p:pic>
      <p:pic>
        <p:nvPicPr>
          <p:cNvPr id="9" name="Gráfico 8" descr="Filtro estrutura de tópicos">
            <a:extLst>
              <a:ext uri="{FF2B5EF4-FFF2-40B4-BE49-F238E27FC236}">
                <a16:creationId xmlns:a16="http://schemas.microsoft.com/office/drawing/2014/main" id="{8B0A25AE-61B8-177A-9977-FF4E315FD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0015" y="3457715"/>
            <a:ext cx="457200" cy="45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27A0C25-8EA8-9736-061C-F9061104F2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7" y="5719311"/>
            <a:ext cx="488830" cy="488830"/>
          </a:xfrm>
          <a:prstGeom prst="rect">
            <a:avLst/>
          </a:prstGeom>
        </p:spPr>
      </p:pic>
      <p:pic>
        <p:nvPicPr>
          <p:cNvPr id="11" name="Gráfico 10" descr="Informações estrutura de tópicos">
            <a:extLst>
              <a:ext uri="{FF2B5EF4-FFF2-40B4-BE49-F238E27FC236}">
                <a16:creationId xmlns:a16="http://schemas.microsoft.com/office/drawing/2014/main" id="{EB3D7E84-F967-B484-97E1-E0029F0368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6147" y="63044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F559D-1A99-4CB4-3D10-E3FCD973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Único Canto Arredondado 2">
            <a:extLst>
              <a:ext uri="{FF2B5EF4-FFF2-40B4-BE49-F238E27FC236}">
                <a16:creationId xmlns:a16="http://schemas.microsoft.com/office/drawing/2014/main" id="{D809E4FF-3C97-D156-10FE-DA2CC440D6F4}"/>
              </a:ext>
            </a:extLst>
          </p:cNvPr>
          <p:cNvSpPr/>
          <p:nvPr/>
        </p:nvSpPr>
        <p:spPr>
          <a:xfrm flipH="1">
            <a:off x="-178792" y="0"/>
            <a:ext cx="12370792" cy="6858001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Homem com óculos de grau&#10;&#10;O conteúdo gerado por IA pode estar incorreto.">
            <a:extLst>
              <a:ext uri="{FF2B5EF4-FFF2-40B4-BE49-F238E27FC236}">
                <a16:creationId xmlns:a16="http://schemas.microsoft.com/office/drawing/2014/main" id="{D7EC8737-F81C-6666-4652-561C385A5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61" r="124"/>
          <a:stretch>
            <a:fillRect/>
          </a:stretch>
        </p:blipFill>
        <p:spPr>
          <a:xfrm>
            <a:off x="947738" y="962024"/>
            <a:ext cx="2719388" cy="3022171"/>
          </a:xfrm>
          <a:prstGeom prst="ellipse">
            <a:avLst/>
          </a:prstGeom>
          <a:ln w="63500" cap="rnd">
            <a:solidFill>
              <a:srgbClr val="0D4005"/>
            </a:solidFill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41A6A7-B34E-B184-D45D-883A47CC8FEC}"/>
              </a:ext>
            </a:extLst>
          </p:cNvPr>
          <p:cNvSpPr txBox="1"/>
          <p:nvPr/>
        </p:nvSpPr>
        <p:spPr>
          <a:xfrm>
            <a:off x="4448175" y="962024"/>
            <a:ext cx="7191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Esse </a:t>
            </a:r>
            <a:r>
              <a:rPr lang="pt-BR" b="1" dirty="0">
                <a:solidFill>
                  <a:srgbClr val="0D4005"/>
                </a:solidFill>
                <a:latin typeface="Montserrat" panose="00000500000000000000" pitchFamily="2" charset="0"/>
              </a:rPr>
              <a:t>BI</a:t>
            </a:r>
            <a:r>
              <a:rPr lang="pt-BR" b="1" dirty="0">
                <a:latin typeface="Montserrat" panose="00000500000000000000" pitchFamily="2" charset="0"/>
              </a:rPr>
              <a:t> foi feito por mim.</a:t>
            </a:r>
            <a:br>
              <a:rPr lang="pt-BR" b="1" dirty="0">
                <a:latin typeface="Montserrat" panose="00000500000000000000" pitchFamily="2" charset="0"/>
              </a:rPr>
            </a:br>
            <a:br>
              <a:rPr lang="pt-BR" b="1" dirty="0">
                <a:latin typeface="Montserrat" panose="00000500000000000000" pitchFamily="2" charset="0"/>
              </a:rPr>
            </a:br>
            <a:br>
              <a:rPr lang="pt-BR" b="1" dirty="0">
                <a:latin typeface="Montserrat" panose="00000500000000000000" pitchFamily="2" charset="0"/>
              </a:rPr>
            </a:br>
            <a:r>
              <a:rPr lang="pt-BR" b="1" dirty="0">
                <a:solidFill>
                  <a:srgbClr val="0D4005"/>
                </a:solidFill>
                <a:latin typeface="Montserrat" panose="00000500000000000000" pitchFamily="2" charset="0"/>
              </a:rPr>
              <a:t>Quem </a:t>
            </a:r>
            <a:r>
              <a:rPr lang="pt-BR" dirty="0">
                <a:latin typeface="Montserrat" panose="00000500000000000000" pitchFamily="2" charset="0"/>
              </a:rPr>
              <a:t>sou eu?</a:t>
            </a:r>
            <a:br>
              <a:rPr lang="pt-BR" dirty="0">
                <a:latin typeface="Montserrat" panose="00000500000000000000" pitchFamily="2" charset="0"/>
              </a:rPr>
            </a:br>
            <a:br>
              <a:rPr lang="pt-BR" dirty="0">
                <a:latin typeface="Montserrat" panose="00000500000000000000" pitchFamily="2" charset="0"/>
              </a:rPr>
            </a:br>
            <a:r>
              <a:rPr lang="pt-BR" dirty="0">
                <a:latin typeface="Montserrat" panose="00000500000000000000" pitchFamily="2" charset="0"/>
              </a:rPr>
              <a:t>Prazer, me chamo </a:t>
            </a:r>
            <a:r>
              <a:rPr lang="pt-BR" b="1" dirty="0">
                <a:solidFill>
                  <a:srgbClr val="0D4005"/>
                </a:solidFill>
                <a:latin typeface="Montserrat" panose="00000500000000000000" pitchFamily="2" charset="0"/>
              </a:rPr>
              <a:t>Lucas Dias</a:t>
            </a:r>
            <a:r>
              <a:rPr lang="pt-BR" dirty="0">
                <a:latin typeface="Montserrat" panose="00000500000000000000" pitchFamily="2" charset="0"/>
              </a:rPr>
              <a:t>, </a:t>
            </a:r>
            <a:r>
              <a:rPr lang="pt-PT" dirty="0">
                <a:latin typeface="Montserrat" panose="00000500000000000000" pitchFamily="2" charset="0"/>
              </a:rPr>
              <a:t>estudante de Sistemas de Informação no IFBA e apaixonado por dados.</a:t>
            </a:r>
            <a:br>
              <a:rPr lang="pt-BR" dirty="0">
                <a:latin typeface="Montserrat" panose="00000500000000000000" pitchFamily="2" charset="0"/>
              </a:rPr>
            </a:br>
            <a:br>
              <a:rPr lang="pt-BR" dirty="0">
                <a:latin typeface="Montserrat" panose="00000500000000000000" pitchFamily="2" charset="0"/>
              </a:rPr>
            </a:br>
            <a:r>
              <a:rPr lang="pt-BR" b="1" dirty="0">
                <a:solidFill>
                  <a:srgbClr val="0D4005"/>
                </a:solidFill>
                <a:latin typeface="Montserrat" panose="00000500000000000000" pitchFamily="2" charset="0"/>
              </a:rPr>
              <a:t>Objetivo</a:t>
            </a:r>
            <a:r>
              <a:rPr lang="pt-BR" dirty="0">
                <a:latin typeface="Montserrat" panose="00000500000000000000" pitchFamily="2" charset="0"/>
              </a:rPr>
              <a:t> desse BI:</a:t>
            </a:r>
            <a:br>
              <a:rPr lang="pt-BR" dirty="0">
                <a:latin typeface="Montserrat" panose="00000500000000000000" pitchFamily="2" charset="0"/>
              </a:rPr>
            </a:br>
            <a:br>
              <a:rPr lang="pt-BR" dirty="0">
                <a:latin typeface="Montserrat" panose="00000500000000000000" pitchFamily="2" charset="0"/>
              </a:rPr>
            </a:br>
            <a:r>
              <a:rPr lang="pt-PT" dirty="0">
                <a:latin typeface="Montserrat" panose="00000500000000000000" pitchFamily="2" charset="0"/>
              </a:rPr>
              <a:t>Este dashboard faz parte do meu </a:t>
            </a:r>
            <a:r>
              <a:rPr lang="pt-PT" b="1" dirty="0">
                <a:solidFill>
                  <a:srgbClr val="0D4005"/>
                </a:solidFill>
                <a:latin typeface="Montserrat" panose="00000500000000000000" pitchFamily="2" charset="0"/>
              </a:rPr>
              <a:t>TCC</a:t>
            </a:r>
            <a:r>
              <a:rPr lang="pt-PT" dirty="0">
                <a:latin typeface="Montserrat" panose="00000500000000000000" pitchFamily="2" charset="0"/>
              </a:rPr>
              <a:t>, cujo objetivo é prever o risco de evasão acadêmica usando Machine Learning e Power BI, ajudando instituições a tomarem decisões mais assertivas para reduzir a evasão.</a:t>
            </a:r>
            <a:br>
              <a:rPr lang="pt-BR" dirty="0">
                <a:latin typeface="Montserrat" panose="00000500000000000000" pitchFamily="2" charset="0"/>
              </a:rPr>
            </a:br>
            <a:br>
              <a:rPr lang="pt-BR" dirty="0">
                <a:latin typeface="Montserrat" panose="00000500000000000000" pitchFamily="2" charset="0"/>
              </a:rPr>
            </a:b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4B8188F-6809-683E-FA48-1FE31BFB84CC}"/>
              </a:ext>
            </a:extLst>
          </p:cNvPr>
          <p:cNvSpPr/>
          <p:nvPr/>
        </p:nvSpPr>
        <p:spPr>
          <a:xfrm>
            <a:off x="6423008" y="5914274"/>
            <a:ext cx="3237722" cy="582522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7CE68E7-D70B-FF20-10B1-506703E1AFE3}"/>
              </a:ext>
            </a:extLst>
          </p:cNvPr>
          <p:cNvSpPr txBox="1"/>
          <p:nvPr/>
        </p:nvSpPr>
        <p:spPr>
          <a:xfrm>
            <a:off x="5786436" y="5072850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Espero que tenha Gostado! Abraço.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E1DDF57-274E-C974-23DD-C0BC5A6C71AA}"/>
              </a:ext>
            </a:extLst>
          </p:cNvPr>
          <p:cNvSpPr/>
          <p:nvPr/>
        </p:nvSpPr>
        <p:spPr>
          <a:xfrm>
            <a:off x="6787342" y="5573852"/>
            <a:ext cx="2509057" cy="234608"/>
          </a:xfrm>
          <a:prstGeom prst="roundRect">
            <a:avLst/>
          </a:prstGeom>
          <a:solidFill>
            <a:srgbClr val="176E0E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Quer tirar alguma dúvida?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98E79E-9D5A-219F-3FB5-1BB71437A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7805" y="5989665"/>
            <a:ext cx="488830" cy="48883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FA54F8F-0738-5C51-1421-BF9A2711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7454" y="5961120"/>
            <a:ext cx="488830" cy="48883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A5B0084-891B-F495-991D-DDA38587F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7103" y="5884686"/>
            <a:ext cx="641697" cy="6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04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102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Lucas Dias</cp:lastModifiedBy>
  <cp:revision>19</cp:revision>
  <dcterms:created xsi:type="dcterms:W3CDTF">2021-10-19T21:58:59Z</dcterms:created>
  <dcterms:modified xsi:type="dcterms:W3CDTF">2025-06-22T00:59:49Z</dcterms:modified>
</cp:coreProperties>
</file>