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pau4PHkDrtbzwyp2H/OQnzyL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A9339B-C766-43E0-9ECD-7F94ED33971E}">
  <a:tblStyle styleId="{52A9339B-C766-43E0-9ECD-7F94ED3397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849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8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16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88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7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49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7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32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67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data-science.readthedocs.io/en/latest/normalisati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78590" y="2482607"/>
            <a:ext cx="9639869" cy="13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buSzPts val="5400"/>
            </a:pPr>
            <a:r>
              <a:rPr lang="es-AR" sz="4000" i="1" dirty="0" smtClean="0"/>
              <a:t>“Aplicación </a:t>
            </a:r>
            <a:r>
              <a:rPr lang="es-AR" sz="4000" i="1" dirty="0"/>
              <a:t>de modelos de Clasificación por peso sobre los nacidos vivos en </a:t>
            </a:r>
            <a:r>
              <a:rPr lang="es-AR" sz="4000" i="1" dirty="0" smtClean="0"/>
              <a:t>Argentina”</a:t>
            </a:r>
            <a:endParaRPr sz="4000" i="1" dirty="0"/>
          </a:p>
        </p:txBody>
      </p:sp>
      <p:pic>
        <p:nvPicPr>
          <p:cNvPr id="86" name="Google Shape;86;p1" descr="logo-con-margenes"/>
          <p:cNvPicPr preferRelativeResize="0"/>
          <p:nvPr/>
        </p:nvPicPr>
        <p:blipFill rotWithShape="1">
          <a:blip r:embed="rId3">
            <a:alphaModFix/>
          </a:blip>
          <a:srcRect t="21" r="-3" b="-3"/>
          <a:stretch/>
        </p:blipFill>
        <p:spPr>
          <a:xfrm>
            <a:off x="134649" y="376289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6977563" y="0"/>
            <a:ext cx="5214438" cy="1823000"/>
          </a:xfrm>
          <a:custGeom>
            <a:avLst/>
            <a:gdLst/>
            <a:ahLst/>
            <a:cxnLst/>
            <a:rect l="l" t="t" r="r" b="b"/>
            <a:pathLst>
              <a:path w="7084249" h="2130552" extrusionOk="0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266810" y="4683319"/>
            <a:ext cx="5925190" cy="2174681"/>
          </a:xfrm>
          <a:custGeom>
            <a:avLst/>
            <a:gdLst/>
            <a:ahLst/>
            <a:cxnLst/>
            <a:rect l="l" t="t" r="r" b="b"/>
            <a:pathLst>
              <a:path w="5925190" h="2174681" extrusionOk="0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4681728"/>
            <a:ext cx="7112212" cy="2176272"/>
          </a:xfrm>
          <a:custGeom>
            <a:avLst/>
            <a:gdLst/>
            <a:ahLst/>
            <a:cxnLst/>
            <a:rect l="l" t="t" r="r" b="b"/>
            <a:pathLst>
              <a:path w="7112212" h="2176272" extrusionOk="0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833743" y="4864731"/>
            <a:ext cx="4856144" cy="181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anose="05000000000000000000" pitchFamily="2" charset="2"/>
              <a:buChar char="v"/>
            </a:pPr>
            <a:r>
              <a:rPr lang="es-AR" dirty="0" err="1" smtClean="0">
                <a:solidFill>
                  <a:schemeClr val="bg2"/>
                </a:solidFill>
              </a:rPr>
              <a:t>Gomez</a:t>
            </a:r>
            <a:r>
              <a:rPr lang="es-AR" dirty="0" smtClean="0">
                <a:solidFill>
                  <a:schemeClr val="bg2"/>
                </a:solidFill>
              </a:rPr>
              <a:t>, Lucas Sebastián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anose="05000000000000000000" pitchFamily="2" charset="2"/>
              <a:buChar char="v"/>
            </a:pPr>
            <a:r>
              <a:rPr lang="es-AR" dirty="0" err="1" smtClean="0">
                <a:solidFill>
                  <a:schemeClr val="bg2"/>
                </a:solidFill>
              </a:rPr>
              <a:t>Sabini</a:t>
            </a:r>
            <a:r>
              <a:rPr lang="es-AR" dirty="0" smtClean="0">
                <a:solidFill>
                  <a:schemeClr val="bg2"/>
                </a:solidFill>
              </a:rPr>
              <a:t>, Manuel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anose="05000000000000000000" pitchFamily="2" charset="2"/>
              <a:buChar char="v"/>
            </a:pPr>
            <a:r>
              <a:rPr lang="es-AR" dirty="0" err="1" smtClean="0">
                <a:solidFill>
                  <a:schemeClr val="bg2"/>
                </a:solidFill>
              </a:rPr>
              <a:t>Tudanca</a:t>
            </a:r>
            <a:r>
              <a:rPr lang="es-AR" dirty="0" smtClean="0">
                <a:solidFill>
                  <a:schemeClr val="bg2"/>
                </a:solidFill>
              </a:rPr>
              <a:t>, </a:t>
            </a:r>
            <a:r>
              <a:rPr lang="es-AR" dirty="0" err="1" smtClean="0">
                <a:solidFill>
                  <a:schemeClr val="bg2"/>
                </a:solidFill>
              </a:rPr>
              <a:t>Valentin</a:t>
            </a:r>
            <a:r>
              <a:rPr lang="es-AR" dirty="0" smtClean="0">
                <a:solidFill>
                  <a:schemeClr val="bg2"/>
                </a:solidFill>
              </a:rPr>
              <a:t> Alejandro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84;p1"/>
          <p:cNvSpPr txBox="1">
            <a:spLocks/>
          </p:cNvSpPr>
          <p:nvPr/>
        </p:nvSpPr>
        <p:spPr>
          <a:xfrm>
            <a:off x="8805764" y="5193340"/>
            <a:ext cx="2030558" cy="67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80000"/>
              </a:lnSpc>
              <a:buSzPts val="1850"/>
            </a:pPr>
            <a:r>
              <a:rPr lang="pt-BR" sz="6000" dirty="0" smtClean="0">
                <a:solidFill>
                  <a:schemeClr val="bg1"/>
                </a:solidFill>
              </a:rPr>
              <a:t>2020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1" name="Google Shape;64;p1" descr="Image"/>
          <p:cNvPicPr preferRelativeResize="0"/>
          <p:nvPr/>
        </p:nvPicPr>
        <p:blipFill rotWithShape="1">
          <a:blip r:embed="rId4">
            <a:alphaModFix/>
          </a:blip>
          <a:srcRect t="31480" b="31480"/>
          <a:stretch/>
        </p:blipFill>
        <p:spPr>
          <a:xfrm>
            <a:off x="5019237" y="512713"/>
            <a:ext cx="2092975" cy="77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5056" y="320426"/>
            <a:ext cx="23421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DATASET</a:t>
            </a:r>
            <a:endParaRPr sz="3600" dirty="0">
              <a:latin typeface="+mn-l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2" b="14639"/>
          <a:stretch/>
        </p:blipFill>
        <p:spPr>
          <a:xfrm>
            <a:off x="-50" y="1113477"/>
            <a:ext cx="12179602" cy="35167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70971" r="59330" b="13317"/>
          <a:stretch/>
        </p:blipFill>
        <p:spPr>
          <a:xfrm>
            <a:off x="1456005" y="2871862"/>
            <a:ext cx="3516923" cy="8355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66090" y="3832531"/>
            <a:ext cx="4037430" cy="79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11" y="1387776"/>
            <a:ext cx="2465300" cy="244475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62750"/>
              </p:ext>
            </p:extLst>
          </p:nvPr>
        </p:nvGraphicFramePr>
        <p:xfrm>
          <a:off x="1055078" y="4530569"/>
          <a:ext cx="10298672" cy="1935480"/>
        </p:xfrm>
        <a:graphic>
          <a:graphicData uri="http://schemas.openxmlformats.org/drawingml/2006/table">
            <a:tbl>
              <a:tblPr firstRow="1" bandRow="1">
                <a:tableStyleId>{52A9339B-C766-43E0-9ECD-7F94ED33971E}</a:tableStyleId>
              </a:tblPr>
              <a:tblGrid>
                <a:gridCol w="1287334"/>
                <a:gridCol w="1287334"/>
                <a:gridCol w="1287334"/>
                <a:gridCol w="1287334"/>
                <a:gridCol w="1287334"/>
                <a:gridCol w="1287334"/>
                <a:gridCol w="1287334"/>
                <a:gridCol w="12873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Provincia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Tipo de parto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Sexo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Edad de la madre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Semanas de gestación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Instrucción de la Madre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Intervalo de peso al nacer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Cantidad de nacimientos</a:t>
                      </a:r>
                      <a:endParaRPr lang="es-A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Jujuy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Simple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Mujer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25 a 29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28</a:t>
                      </a:r>
                      <a:r>
                        <a:rPr lang="es-AR" sz="1200" baseline="0" dirty="0" smtClean="0"/>
                        <a:t> a 31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Secundaria Com.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3000 3499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35</a:t>
                      </a:r>
                      <a:endParaRPr lang="es-A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Misiones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Simple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Varón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30 a34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32 a 36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Sin Instrucción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2500 a 2999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17</a:t>
                      </a:r>
                      <a:endParaRPr lang="es-A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Buenos Aires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Simple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Mujer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25</a:t>
                      </a:r>
                      <a:r>
                        <a:rPr lang="es-AR" sz="1200" baseline="0" dirty="0" smtClean="0"/>
                        <a:t> a 29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32 a 33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Primaria Inc.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2500 a 2999</a:t>
                      </a:r>
                      <a:endParaRPr lang="es-A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145</a:t>
                      </a:r>
                      <a:endParaRPr lang="es-A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Google Shape;86;p1" descr="logo-con-margenes"/>
          <p:cNvPicPr preferRelativeResize="0"/>
          <p:nvPr/>
        </p:nvPicPr>
        <p:blipFill rotWithShape="1">
          <a:blip r:embed="rId5">
            <a:alphaModFix/>
          </a:blip>
          <a:srcRect t="21" r="-3" b="-3"/>
          <a:stretch/>
        </p:blipFill>
        <p:spPr>
          <a:xfrm>
            <a:off x="9045297" y="294955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64;p1" descr="Image"/>
          <p:cNvPicPr preferRelativeResize="0"/>
          <p:nvPr/>
        </p:nvPicPr>
        <p:blipFill rotWithShape="1">
          <a:blip r:embed="rId6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DATA CLEANING</a:t>
            </a:r>
            <a:endParaRPr sz="3600"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8910386" y="303602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472" y="2202637"/>
            <a:ext cx="1521655" cy="7608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69" y="2020988"/>
            <a:ext cx="1809247" cy="1809247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4389102" y="2943856"/>
            <a:ext cx="3050396" cy="19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6675127" y="3719924"/>
            <a:ext cx="4470518" cy="1100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84" y="2015252"/>
            <a:ext cx="1809247" cy="1809247"/>
          </a:xfrm>
          <a:prstGeom prst="rect">
            <a:avLst/>
          </a:prstGeom>
        </p:spPr>
      </p:pic>
      <p:sp>
        <p:nvSpPr>
          <p:cNvPr id="19" name="Google Shape;85;p1"/>
          <p:cNvSpPr txBox="1">
            <a:spLocks/>
          </p:cNvSpPr>
          <p:nvPr/>
        </p:nvSpPr>
        <p:spPr>
          <a:xfrm>
            <a:off x="6675127" y="3613676"/>
            <a:ext cx="4470518" cy="6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5400"/>
            </a:pPr>
            <a:r>
              <a:rPr lang="es-AR" sz="2000" i="1" dirty="0" smtClean="0"/>
              <a:t>Cada registro es un recién nacido</a:t>
            </a:r>
            <a:endParaRPr lang="es-AR" sz="2000" i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10533" y="3719925"/>
            <a:ext cx="4470518" cy="11006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Google Shape;85;p1"/>
          <p:cNvSpPr txBox="1">
            <a:spLocks/>
          </p:cNvSpPr>
          <p:nvPr/>
        </p:nvSpPr>
        <p:spPr>
          <a:xfrm>
            <a:off x="792254" y="4089059"/>
            <a:ext cx="4470518" cy="6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5400"/>
            </a:pPr>
            <a:r>
              <a:rPr lang="es-AR" sz="2000" i="1" dirty="0" smtClean="0"/>
              <a:t>Cada registro es una combinación de características y la cantidad de niños que pertenecen a ella</a:t>
            </a:r>
            <a:endParaRPr lang="es-AR" sz="2000" i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10533" y="4976190"/>
            <a:ext cx="4470518" cy="1014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Google Shape;85;p1"/>
          <p:cNvSpPr txBox="1">
            <a:spLocks/>
          </p:cNvSpPr>
          <p:nvPr/>
        </p:nvSpPr>
        <p:spPr>
          <a:xfrm>
            <a:off x="614149" y="5089074"/>
            <a:ext cx="4470518" cy="6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5400"/>
            </a:pPr>
            <a:r>
              <a:rPr lang="es-AR" sz="2800" b="1" i="1" dirty="0" smtClean="0"/>
              <a:t>30.999 x 15</a:t>
            </a:r>
            <a:endParaRPr lang="es-AR" sz="2800" b="1" i="1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675127" y="5002735"/>
            <a:ext cx="4470518" cy="1014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Google Shape;85;p1"/>
          <p:cNvSpPr txBox="1">
            <a:spLocks/>
          </p:cNvSpPr>
          <p:nvPr/>
        </p:nvSpPr>
        <p:spPr>
          <a:xfrm>
            <a:off x="6707713" y="5132339"/>
            <a:ext cx="4470518" cy="6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5400"/>
            </a:pPr>
            <a:r>
              <a:rPr lang="es-AR" sz="2800" b="1" i="1" dirty="0" smtClean="0"/>
              <a:t>699.486 x 7</a:t>
            </a: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93306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ANÁLISIS EXPLORATORIO </a:t>
            </a:r>
            <a:endParaRPr sz="3600"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9109908" y="294962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59" y="2568661"/>
            <a:ext cx="1823591" cy="4391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9" y="1572550"/>
            <a:ext cx="755865" cy="755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71" y="3312409"/>
            <a:ext cx="1823591" cy="42037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98" y="3994999"/>
            <a:ext cx="1641252" cy="6375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8" y="4735497"/>
            <a:ext cx="2475914" cy="990366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154699" y="2451840"/>
            <a:ext cx="2096136" cy="33397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8621" y="2644095"/>
            <a:ext cx="3850596" cy="299634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836" y="1348383"/>
            <a:ext cx="5805053" cy="296216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3568" y="4313792"/>
            <a:ext cx="6069726" cy="21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MODELOS Y RESULTADO</a:t>
            </a:r>
            <a:endParaRPr sz="3600"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9242889" y="235343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0" y="3941980"/>
            <a:ext cx="3560271" cy="19164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8" y="1448643"/>
            <a:ext cx="1809247" cy="1809247"/>
          </a:xfrm>
          <a:prstGeom prst="rect">
            <a:avLst/>
          </a:prstGeom>
        </p:spPr>
      </p:pic>
      <p:sp>
        <p:nvSpPr>
          <p:cNvPr id="11" name="Google Shape;85;p1"/>
          <p:cNvSpPr txBox="1">
            <a:spLocks/>
          </p:cNvSpPr>
          <p:nvPr/>
        </p:nvSpPr>
        <p:spPr>
          <a:xfrm>
            <a:off x="2869809" y="1385673"/>
            <a:ext cx="2853398" cy="187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s-AR" sz="2000" i="1" dirty="0" smtClean="0"/>
              <a:t>Tipo de parto</a:t>
            </a:r>
          </a:p>
          <a:p>
            <a:pPr>
              <a:buSzPts val="5400"/>
            </a:pPr>
            <a:r>
              <a:rPr lang="es-AR" sz="2000" i="1" dirty="0" smtClean="0"/>
              <a:t>Sexo</a:t>
            </a:r>
          </a:p>
          <a:p>
            <a:pPr>
              <a:buSzPts val="5400"/>
            </a:pPr>
            <a:r>
              <a:rPr lang="es-AR" sz="2000" i="1" dirty="0" smtClean="0"/>
              <a:t>Edad de la madre</a:t>
            </a:r>
          </a:p>
          <a:p>
            <a:pPr>
              <a:buSzPts val="5400"/>
            </a:pPr>
            <a:r>
              <a:rPr lang="es-AR" sz="2000" i="1" dirty="0" smtClean="0"/>
              <a:t>Semana de gestación</a:t>
            </a:r>
          </a:p>
          <a:p>
            <a:pPr>
              <a:buSzPts val="5400"/>
            </a:pPr>
            <a:r>
              <a:rPr lang="es-AR" sz="2000" i="1" dirty="0" smtClean="0"/>
              <a:t>Instrucción de la madre</a:t>
            </a:r>
          </a:p>
          <a:p>
            <a:pPr>
              <a:buSzPts val="5400"/>
            </a:pPr>
            <a:r>
              <a:rPr lang="es-AR" sz="2000" i="1" dirty="0" smtClean="0"/>
              <a:t>Intervalo de peso</a:t>
            </a:r>
            <a:endParaRPr lang="es-AR" sz="2000" i="1" dirty="0"/>
          </a:p>
        </p:txBody>
      </p:sp>
      <p:cxnSp>
        <p:nvCxnSpPr>
          <p:cNvPr id="5" name="Conector recto de flecha 4"/>
          <p:cNvCxnSpPr>
            <a:stCxn id="10" idx="3"/>
          </p:cNvCxnSpPr>
          <p:nvPr/>
        </p:nvCxnSpPr>
        <p:spPr>
          <a:xfrm flipV="1">
            <a:off x="1938375" y="1784486"/>
            <a:ext cx="931434" cy="568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0" idx="3"/>
          </p:cNvCxnSpPr>
          <p:nvPr/>
        </p:nvCxnSpPr>
        <p:spPr>
          <a:xfrm flipV="1">
            <a:off x="1938375" y="1969477"/>
            <a:ext cx="931434" cy="383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3"/>
            <a:endCxn id="11" idx="1"/>
          </p:cNvCxnSpPr>
          <p:nvPr/>
        </p:nvCxnSpPr>
        <p:spPr>
          <a:xfrm flipV="1">
            <a:off x="1938375" y="2321782"/>
            <a:ext cx="931434" cy="31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3"/>
          </p:cNvCxnSpPr>
          <p:nvPr/>
        </p:nvCxnSpPr>
        <p:spPr>
          <a:xfrm>
            <a:off x="1938375" y="2353267"/>
            <a:ext cx="931434" cy="159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" idx="3"/>
          </p:cNvCxnSpPr>
          <p:nvPr/>
        </p:nvCxnSpPr>
        <p:spPr>
          <a:xfrm>
            <a:off x="1938375" y="2353267"/>
            <a:ext cx="931434" cy="431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0" idx="3"/>
          </p:cNvCxnSpPr>
          <p:nvPr/>
        </p:nvCxnSpPr>
        <p:spPr>
          <a:xfrm>
            <a:off x="1938375" y="2353267"/>
            <a:ext cx="931434" cy="70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 derecha 27"/>
          <p:cNvSpPr/>
          <p:nvPr/>
        </p:nvSpPr>
        <p:spPr>
          <a:xfrm>
            <a:off x="5528604" y="2161372"/>
            <a:ext cx="295422" cy="407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Google Shape;85;p1"/>
          <p:cNvSpPr txBox="1">
            <a:spLocks/>
          </p:cNvSpPr>
          <p:nvPr/>
        </p:nvSpPr>
        <p:spPr>
          <a:xfrm>
            <a:off x="5824026" y="1863698"/>
            <a:ext cx="1498807" cy="71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s-AR" sz="2400" b="1" i="1" dirty="0" err="1" smtClean="0"/>
              <a:t>Dummies</a:t>
            </a:r>
            <a:endParaRPr lang="es-AR" sz="2000" b="1" i="1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459" y="1191995"/>
            <a:ext cx="2253023" cy="3179500"/>
          </a:xfrm>
          <a:prstGeom prst="rect">
            <a:avLst/>
          </a:prstGeom>
        </p:spPr>
      </p:pic>
      <p:sp>
        <p:nvSpPr>
          <p:cNvPr id="38" name="Google Shape;85;p1"/>
          <p:cNvSpPr txBox="1">
            <a:spLocks/>
          </p:cNvSpPr>
          <p:nvPr/>
        </p:nvSpPr>
        <p:spPr>
          <a:xfrm>
            <a:off x="7496736" y="2166423"/>
            <a:ext cx="1008828" cy="4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s-AR" sz="2000" b="1" i="1" dirty="0" smtClean="0"/>
              <a:t>N=5000</a:t>
            </a:r>
          </a:p>
        </p:txBody>
      </p:sp>
      <p:sp>
        <p:nvSpPr>
          <p:cNvPr id="39" name="Flecha derecha 38"/>
          <p:cNvSpPr/>
          <p:nvPr/>
        </p:nvSpPr>
        <p:spPr>
          <a:xfrm>
            <a:off x="7214648" y="2172911"/>
            <a:ext cx="295422" cy="407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Flecha derecha 39"/>
          <p:cNvSpPr/>
          <p:nvPr/>
        </p:nvSpPr>
        <p:spPr>
          <a:xfrm>
            <a:off x="8567028" y="2186230"/>
            <a:ext cx="295422" cy="407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5419316" y="6176298"/>
            <a:ext cx="714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</a:t>
            </a:r>
            <a:r>
              <a:rPr lang="es-AR" dirty="0" smtClean="0"/>
              <a:t>Figure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smtClean="0">
                <a:hlinkClick r:id="rId8"/>
              </a:rPr>
              <a:t>https</a:t>
            </a:r>
            <a:r>
              <a:rPr lang="es-AR" dirty="0">
                <a:hlinkClick r:id="rId8"/>
              </a:rPr>
              <a:t>://python-data-science.readthedocs.io/en/latest/normalisation.html</a:t>
            </a:r>
            <a:endParaRPr lang="es-AR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4938945" y="4374049"/>
            <a:ext cx="2586378" cy="77008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b="1" dirty="0" smtClean="0"/>
              <a:t>SVM</a:t>
            </a:r>
            <a:endParaRPr lang="es-AR" b="1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8334602" y="4374049"/>
            <a:ext cx="2586378" cy="77008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b="1" dirty="0" smtClean="0"/>
              <a:t>LR</a:t>
            </a:r>
            <a:endParaRPr lang="es-AR" b="1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6707961" y="5308366"/>
            <a:ext cx="2586378" cy="77008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b="1" dirty="0" smtClean="0"/>
              <a:t>KNN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1250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MODELOS Y RESULTADO</a:t>
            </a:r>
            <a:endParaRPr sz="3600"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9242889" y="235343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781523" y="1738876"/>
            <a:ext cx="3843166" cy="2743047"/>
          </a:xfrm>
          <a:prstGeom prst="rect">
            <a:avLst/>
          </a:prstGeom>
        </p:spPr>
      </p:pic>
      <p:pic>
        <p:nvPicPr>
          <p:cNvPr id="34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143250" y="1738877"/>
            <a:ext cx="3639468" cy="2743047"/>
          </a:xfrm>
          <a:prstGeom prst="rect">
            <a:avLst/>
          </a:prstGeom>
        </p:spPr>
      </p:pic>
      <p:pic>
        <p:nvPicPr>
          <p:cNvPr id="35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7625884" y="1738876"/>
            <a:ext cx="4037428" cy="274528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3671668" y="1449125"/>
            <a:ext cx="3953021" cy="3333890"/>
          </a:xfrm>
          <a:prstGeom prst="roundRect">
            <a:avLst>
              <a:gd name="adj" fmla="val 124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40"/>
          <p:cNvSpPr/>
          <p:nvPr/>
        </p:nvSpPr>
        <p:spPr>
          <a:xfrm>
            <a:off x="2227514" y="5002817"/>
            <a:ext cx="6649200" cy="1004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err="1" smtClean="0">
                <a:solidFill>
                  <a:schemeClr val="tx1"/>
                </a:solidFill>
              </a:rPr>
              <a:t>Accuracy</a:t>
            </a:r>
            <a:r>
              <a:rPr lang="es-AR" sz="2800" b="1" dirty="0" smtClean="0">
                <a:solidFill>
                  <a:schemeClr val="tx1"/>
                </a:solidFill>
              </a:rPr>
              <a:t> = 0,82</a:t>
            </a:r>
          </a:p>
          <a:p>
            <a:pPr algn="ctr"/>
            <a:r>
              <a:rPr lang="es-AR" sz="2800" b="1" dirty="0" smtClean="0">
                <a:solidFill>
                  <a:schemeClr val="tx1"/>
                </a:solidFill>
              </a:rPr>
              <a:t>Precisión (Bajo Peso) = 0,85</a:t>
            </a:r>
            <a:endParaRPr lang="es-A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5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150" y="123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3600" dirty="0" smtClean="0">
                <a:latin typeface="+mn-lt"/>
              </a:rPr>
              <a:t>CONCLUSIÓN</a:t>
            </a:r>
            <a:endParaRPr sz="3600"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250" y="459282"/>
            <a:ext cx="128100" cy="65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149" y="1317999"/>
            <a:ext cx="603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9018291" y="311023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918025" y="2117545"/>
            <a:ext cx="8355850" cy="127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smtClean="0">
                <a:solidFill>
                  <a:schemeClr val="tx1"/>
                </a:solidFill>
              </a:rPr>
              <a:t>Precisión de 0,85 en la predicción de niños que nacen con bajo peso.</a:t>
            </a:r>
            <a:endParaRPr lang="es-AR" sz="28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18025" y="4371763"/>
            <a:ext cx="8355850" cy="1160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>
                <a:solidFill>
                  <a:schemeClr val="tx1"/>
                </a:solidFill>
              </a:rPr>
              <a:t>R</a:t>
            </a:r>
            <a:r>
              <a:rPr lang="es-AR" sz="2800" b="1" dirty="0" smtClean="0">
                <a:solidFill>
                  <a:schemeClr val="tx1"/>
                </a:solidFill>
              </a:rPr>
              <a:t>elevar </a:t>
            </a:r>
            <a:r>
              <a:rPr lang="es-AR" sz="2800" b="1" dirty="0" smtClean="0">
                <a:solidFill>
                  <a:schemeClr val="tx1"/>
                </a:solidFill>
              </a:rPr>
              <a:t>más información de las madres</a:t>
            </a:r>
            <a:endParaRPr lang="es-A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2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860157" y="3887170"/>
            <a:ext cx="427699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dirty="0" smtClean="0">
                <a:latin typeface="+mn-lt"/>
              </a:rPr>
              <a:t>¡ GRACIAS !</a:t>
            </a:r>
            <a:endParaRPr dirty="0">
              <a:latin typeface="+mn-l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50" y="6466049"/>
            <a:ext cx="12192000" cy="42775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Calibri"/>
                <a:ea typeface="Calibri"/>
                <a:cs typeface="Calibri"/>
                <a:sym typeface="Calibri"/>
              </a:rPr>
              <a:t>GRUPO 14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s-AR" dirty="0" smtClean="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64;p1" descr="Image"/>
          <p:cNvPicPr preferRelativeResize="0"/>
          <p:nvPr/>
        </p:nvPicPr>
        <p:blipFill rotWithShape="1">
          <a:blip r:embed="rId3">
            <a:alphaModFix/>
          </a:blip>
          <a:srcRect t="31480" b="31480"/>
          <a:stretch/>
        </p:blipFill>
        <p:spPr>
          <a:xfrm>
            <a:off x="10920980" y="6466049"/>
            <a:ext cx="1270970" cy="4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" descr="logo-con-margenes"/>
          <p:cNvPicPr preferRelativeResize="0"/>
          <p:nvPr/>
        </p:nvPicPr>
        <p:blipFill rotWithShape="1">
          <a:blip r:embed="rId4">
            <a:alphaModFix/>
          </a:blip>
          <a:srcRect t="21" r="-3" b="-3"/>
          <a:stretch/>
        </p:blipFill>
        <p:spPr>
          <a:xfrm>
            <a:off x="8405682" y="79127"/>
            <a:ext cx="2511168" cy="982639"/>
          </a:xfrm>
          <a:custGeom>
            <a:avLst/>
            <a:gdLst/>
            <a:ahLst/>
            <a:cxnLst/>
            <a:rect l="l" t="t" r="r" b="b"/>
            <a:pathLst>
              <a:path w="5920618" h="2130951" extrusionOk="0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27" y="1886152"/>
            <a:ext cx="1889229" cy="200101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50" y="982639"/>
            <a:ext cx="12062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026" y="1623301"/>
            <a:ext cx="2530954" cy="924772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8102945" y="1463158"/>
            <a:ext cx="3165276" cy="44035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8489035" y="3116975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/>
              <a:t>/</a:t>
            </a:r>
            <a:r>
              <a:rPr lang="es-AR" sz="2800" b="1" dirty="0" err="1" smtClean="0"/>
              <a:t>LucaSebasG</a:t>
            </a:r>
            <a:endParaRPr lang="es-AR" sz="2800" b="1" dirty="0"/>
          </a:p>
        </p:txBody>
      </p:sp>
      <p:sp>
        <p:nvSpPr>
          <p:cNvPr id="5" name="Rectángulo 4"/>
          <p:cNvSpPr/>
          <p:nvPr/>
        </p:nvSpPr>
        <p:spPr>
          <a:xfrm>
            <a:off x="8390026" y="3871827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/>
              <a:t>/</a:t>
            </a:r>
            <a:r>
              <a:rPr lang="es-AR" sz="2800" b="1" dirty="0" err="1" smtClean="0"/>
              <a:t>ManuelSabini</a:t>
            </a:r>
            <a:endParaRPr lang="es-AR" b="1" dirty="0"/>
          </a:p>
        </p:txBody>
      </p:sp>
      <p:sp>
        <p:nvSpPr>
          <p:cNvPr id="12" name="Rectángulo 11"/>
          <p:cNvSpPr/>
          <p:nvPr/>
        </p:nvSpPr>
        <p:spPr>
          <a:xfrm>
            <a:off x="8486046" y="4626679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/>
              <a:t>/</a:t>
            </a:r>
            <a:r>
              <a:rPr lang="es-AR" sz="2800" b="1" dirty="0"/>
              <a:t>Valengo123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04925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219</Words>
  <Application>Microsoft Office PowerPoint</Application>
  <PresentationFormat>Panorámica</PresentationFormat>
  <Paragraphs>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“Aplicación de modelos de Clasificación por peso sobre los nacidos vivos en Argentina”</vt:lpstr>
      <vt:lpstr>DATASET</vt:lpstr>
      <vt:lpstr>DATA CLEANING</vt:lpstr>
      <vt:lpstr>ANÁLISIS EXPLORATORIO </vt:lpstr>
      <vt:lpstr>MODELOS Y RESULTADO</vt:lpstr>
      <vt:lpstr>MODELOS Y RESULTADO</vt:lpstr>
      <vt:lpstr>CONCLUSIÓN</vt:lpstr>
      <vt:lpstr>¡ GRACIAS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</dc:title>
  <dc:creator>Francisco</dc:creator>
  <cp:lastModifiedBy>Usuario de Windows</cp:lastModifiedBy>
  <cp:revision>23</cp:revision>
  <dcterms:created xsi:type="dcterms:W3CDTF">2020-06-29T23:02:57Z</dcterms:created>
  <dcterms:modified xsi:type="dcterms:W3CDTF">2020-11-18T23:15:06Z</dcterms:modified>
</cp:coreProperties>
</file>