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58" r:id="rId4"/>
    <p:sldId id="259" r:id="rId5"/>
    <p:sldId id="262" r:id="rId6"/>
    <p:sldId id="260" r:id="rId7"/>
    <p:sldId id="261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1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 Martinez" userId="87e3d3d1-22b7-495e-b6e5-65a3631499ce" providerId="ADAL" clId="{020208EE-640B-469C-B940-398AE709B1F1}"/>
    <pc:docChg chg="undo custSel modSld">
      <pc:chgData name="Angel Martinez" userId="87e3d3d1-22b7-495e-b6e5-65a3631499ce" providerId="ADAL" clId="{020208EE-640B-469C-B940-398AE709B1F1}" dt="2020-08-18T19:58:39.087" v="6" actId="120"/>
      <pc:docMkLst>
        <pc:docMk/>
      </pc:docMkLst>
      <pc:sldChg chg="modSp mod">
        <pc:chgData name="Angel Martinez" userId="87e3d3d1-22b7-495e-b6e5-65a3631499ce" providerId="ADAL" clId="{020208EE-640B-469C-B940-398AE709B1F1}" dt="2020-08-18T19:58:39.087" v="6" actId="120"/>
        <pc:sldMkLst>
          <pc:docMk/>
          <pc:sldMk cId="545115797" sldId="282"/>
        </pc:sldMkLst>
        <pc:spChg chg="mod">
          <ac:chgData name="Angel Martinez" userId="87e3d3d1-22b7-495e-b6e5-65a3631499ce" providerId="ADAL" clId="{020208EE-640B-469C-B940-398AE709B1F1}" dt="2020-08-18T19:58:39.087" v="6" actId="120"/>
          <ac:spMkLst>
            <pc:docMk/>
            <pc:sldMk cId="545115797" sldId="282"/>
            <ac:spMk id="3" creationId="{DC4D9F2A-4581-48C1-B1AB-BEF9F0799C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BC7-8A48-407F-860C-0416A49AAF32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7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BC7-8A48-407F-860C-0416A49AAF32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3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BC7-8A48-407F-860C-0416A49AAF32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4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BC7-8A48-407F-860C-0416A49AAF32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35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BC7-8A48-407F-860C-0416A49AAF32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2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BC7-8A48-407F-860C-0416A49AAF32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3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BC7-8A48-407F-860C-0416A49AAF32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4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BC7-8A48-407F-860C-0416A49AAF32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69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BC7-8A48-407F-860C-0416A49AAF32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4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BC7-8A48-407F-860C-0416A49AAF32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78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91BCBC7-8A48-407F-860C-0416A49AAF32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26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CBC7-8A48-407F-860C-0416A49AAF32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0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pt-br/free-developer-offer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C76C45-80F5-4B1E-91DE-E9CCF6585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pt-BR" sz="7200" dirty="0">
                <a:solidFill>
                  <a:srgbClr val="454545"/>
                </a:solidFill>
              </a:rPr>
              <a:t>Aula 01 POO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F937D4-BF7C-454D-B7BC-9C319608B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endParaRPr lang="pt-BR" sz="1300" dirty="0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305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A39A4-557F-4144-B7EC-AE92B509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 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4D9F2A-4581-48C1-B1AB-BEF9F0799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https://github.com/angelprofessor/Aula_01_POO_II.git</a:t>
            </a:r>
          </a:p>
        </p:txBody>
      </p:sp>
    </p:spTree>
    <p:extLst>
      <p:ext uri="{BB962C8B-B14F-4D97-AF65-F5344CB8AC3E}">
        <p14:creationId xmlns:p14="http://schemas.microsoft.com/office/powerpoint/2010/main" val="54511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216D9FD-860F-4F5C-8D9B-CE700207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04E83D-2873-4526-BD14-5816FDA1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51" y="977028"/>
            <a:ext cx="3333410" cy="5237503"/>
          </a:xfrm>
        </p:spPr>
        <p:txBody>
          <a:bodyPr anchor="ctr">
            <a:normAutofit/>
          </a:bodyPr>
          <a:lstStyle/>
          <a:p>
            <a:r>
              <a:rPr lang="pt-BR" dirty="0"/>
              <a:t>Plano de Ensino 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D074069-7026-466C-B495-20FB9578C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993" y="0"/>
            <a:ext cx="7538007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1685D80-4D5A-471F-9215-651424F47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787" y="0"/>
            <a:ext cx="1645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4D559-2AC8-42EF-A5F1-8A33BE54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954" y="977029"/>
            <a:ext cx="5428789" cy="5237503"/>
          </a:xfrm>
        </p:spPr>
        <p:txBody>
          <a:bodyPr anchor="ctr">
            <a:normAutofit fontScale="77500" lnSpcReduction="20000"/>
          </a:bodyPr>
          <a:lstStyle/>
          <a:p>
            <a:pPr algn="just"/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CURSO: 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Tecnologia em Análise e Desenvolvimento de Sistemas</a:t>
            </a:r>
            <a:endParaRPr lang="pt-BR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SÉRIE: 4º período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(semestral)</a:t>
            </a:r>
            <a:endParaRPr lang="pt-BR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DISCIPLINA: PROGRAMAÇÃO ORIENTADA A OBJETOS II</a:t>
            </a:r>
            <a:endParaRPr lang="pt-BR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CARGA HORÁRIA SEMANAL: 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03 horas-aula</a:t>
            </a:r>
            <a:endParaRPr lang="pt-BR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CARGA HORÁRIA SEMESTRAL: 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60 horas-aula</a:t>
            </a:r>
            <a:endParaRPr lang="pt-BR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2806065" algn="ctr"/>
                <a:tab pos="5612130" algn="r"/>
                <a:tab pos="854710" algn="r"/>
                <a:tab pos="9104630" algn="r"/>
              </a:tabLst>
            </a:pP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tabLst>
                <a:tab pos="9225915" algn="l"/>
              </a:tabLst>
            </a:pPr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 - Ementa</a:t>
            </a:r>
            <a:endParaRPr lang="pt-BR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tabLst>
                <a:tab pos="9225915" algn="l"/>
              </a:tabLst>
            </a:pPr>
            <a:r>
              <a:rPr lang="pt-PT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tabLst>
                <a:tab pos="9225915" algn="l"/>
              </a:tabLst>
            </a:pPr>
            <a:r>
              <a:rPr lang="pt-PT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Apresentação de arquiteturas de desenvolvimento de aplicações C#. Integração de desenvolvimento de aplicações C#, utilizando documentações UML. Separando desenvolvimento de aplicações C# em camadas. Apresentação de Consultas Parametrizadas. </a:t>
            </a:r>
            <a:r>
              <a:rPr lang="pt-PT" sz="1900" b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Relatórios. WPF</a:t>
            </a:r>
            <a:r>
              <a:rPr lang="pt-BR" sz="19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pt-BR" sz="18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0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E76C3-0339-44E1-B8BE-0093AC43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830" y="857233"/>
            <a:ext cx="9603275" cy="1049235"/>
          </a:xfrm>
        </p:spPr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9B02C3-B63C-4E85-A7BC-0E141C6644C7}"/>
              </a:ext>
            </a:extLst>
          </p:cNvPr>
          <p:cNvSpPr txBox="1"/>
          <p:nvPr/>
        </p:nvSpPr>
        <p:spPr>
          <a:xfrm>
            <a:off x="3921631" y="2324624"/>
            <a:ext cx="7571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Livro:</a:t>
            </a:r>
            <a:r>
              <a:rPr lang="pt-BR" dirty="0"/>
              <a:t> </a:t>
            </a:r>
            <a:r>
              <a:rPr lang="pt-BR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https://plataforma.bvirtual.com.br/Leitor/Publicacao/282/pdf/0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53F8A1D-308D-4894-99CB-BE05E235AB8D}"/>
              </a:ext>
            </a:extLst>
          </p:cNvPr>
          <p:cNvSpPr txBox="1"/>
          <p:nvPr/>
        </p:nvSpPr>
        <p:spPr>
          <a:xfrm>
            <a:off x="3921631" y="1935996"/>
            <a:ext cx="662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C# Como Programar - </a:t>
            </a:r>
            <a:r>
              <a:rPr lang="pt-BR" dirty="0" err="1"/>
              <a:t>Deitel</a:t>
            </a:r>
            <a:r>
              <a:rPr lang="pt-BR" dirty="0"/>
              <a:t>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5A2ECEA-C625-4599-BB3D-9D7A12A7E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66131"/>
              </p:ext>
            </p:extLst>
          </p:nvPr>
        </p:nvGraphicFramePr>
        <p:xfrm>
          <a:off x="3921631" y="2605988"/>
          <a:ext cx="7388386" cy="2965234"/>
        </p:xfrm>
        <a:graphic>
          <a:graphicData uri="http://schemas.openxmlformats.org/drawingml/2006/table">
            <a:tbl>
              <a:tblPr/>
              <a:tblGrid>
                <a:gridCol w="1436888">
                  <a:extLst>
                    <a:ext uri="{9D8B030D-6E8A-4147-A177-3AD203B41FA5}">
                      <a16:colId xmlns:a16="http://schemas.microsoft.com/office/drawing/2014/main" val="3264576332"/>
                    </a:ext>
                  </a:extLst>
                </a:gridCol>
                <a:gridCol w="954835">
                  <a:extLst>
                    <a:ext uri="{9D8B030D-6E8A-4147-A177-3AD203B41FA5}">
                      <a16:colId xmlns:a16="http://schemas.microsoft.com/office/drawing/2014/main" val="1268876139"/>
                    </a:ext>
                  </a:extLst>
                </a:gridCol>
                <a:gridCol w="1028997">
                  <a:extLst>
                    <a:ext uri="{9D8B030D-6E8A-4147-A177-3AD203B41FA5}">
                      <a16:colId xmlns:a16="http://schemas.microsoft.com/office/drawing/2014/main" val="28738969"/>
                    </a:ext>
                  </a:extLst>
                </a:gridCol>
                <a:gridCol w="1279294">
                  <a:extLst>
                    <a:ext uri="{9D8B030D-6E8A-4147-A177-3AD203B41FA5}">
                      <a16:colId xmlns:a16="http://schemas.microsoft.com/office/drawing/2014/main" val="3140077046"/>
                    </a:ext>
                  </a:extLst>
                </a:gridCol>
                <a:gridCol w="2688372">
                  <a:extLst>
                    <a:ext uri="{9D8B030D-6E8A-4147-A177-3AD203B41FA5}">
                      <a16:colId xmlns:a16="http://schemas.microsoft.com/office/drawing/2014/main" val="2033611593"/>
                    </a:ext>
                  </a:extLst>
                </a:gridCol>
              </a:tblGrid>
              <a:tr h="191771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415209"/>
                  </a:ext>
                </a:extLst>
              </a:tr>
              <a:tr h="4722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Mês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TEORIA/PRATICA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CONTEÚDO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06768"/>
                  </a:ext>
                </a:extLst>
              </a:tr>
              <a:tr h="19177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18,19,21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BLACKEND: C#-SQL  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824883"/>
                  </a:ext>
                </a:extLst>
              </a:tr>
              <a:tr h="1917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25,26,28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FRONTEND: c#- DESKTOP Windowsforms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4921"/>
                  </a:ext>
                </a:extLst>
              </a:tr>
              <a:tr h="19177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Setembro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1,2,4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BLACKEND: C#-SQL  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168236"/>
                  </a:ext>
                </a:extLst>
              </a:tr>
              <a:tr h="1917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8,9,11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FRONTEND: c#- DESKTOP Windowsforms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181998"/>
                  </a:ext>
                </a:extLst>
              </a:tr>
              <a:tr h="1917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15,16,28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BLACKEND: C#-SQL  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982220"/>
                  </a:ext>
                </a:extLst>
              </a:tr>
              <a:tr h="1917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22,23,25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FRONTEND: c#- DESKTOP Windowsforms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66640"/>
                  </a:ext>
                </a:extLst>
              </a:tr>
              <a:tr h="1917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29,30,02/10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BLACKEND: C#-SQL  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73626"/>
                  </a:ext>
                </a:extLst>
              </a:tr>
              <a:tr h="19177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Outubro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6,7,9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FRONTEND: c#- DESKTOP Windowsforms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104568"/>
                  </a:ext>
                </a:extLst>
              </a:tr>
              <a:tr h="1917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13,14,16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BLACKEND: C#-SQL  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96728"/>
                  </a:ext>
                </a:extLst>
              </a:tr>
              <a:tr h="1917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20,21,23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FRONTEND: c#- DESKTOP Windowsforms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671498"/>
                  </a:ext>
                </a:extLst>
              </a:tr>
              <a:tr h="1917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27,28,30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BLACKEND: C#-SQL  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484336"/>
                  </a:ext>
                </a:extLst>
              </a:tr>
              <a:tr h="1917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FRONTEND: c#- DESKTOP 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Windowsforms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646141"/>
                  </a:ext>
                </a:extLst>
              </a:tr>
            </a:tbl>
          </a:graphicData>
        </a:graphic>
      </p:graphicFrame>
      <p:pic>
        <p:nvPicPr>
          <p:cNvPr id="7" name="Imagem 6" descr="Livro de C# e Visual Studio">
            <a:extLst>
              <a:ext uri="{FF2B5EF4-FFF2-40B4-BE49-F238E27FC236}">
                <a16:creationId xmlns:a16="http://schemas.microsoft.com/office/drawing/2014/main" id="{55EBF349-D330-412A-9E2D-1936B4C19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9" y="2161183"/>
            <a:ext cx="1479513" cy="208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2D06209-E511-4C5B-9AE4-15EDEA2D2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34" y="2112436"/>
            <a:ext cx="1405142" cy="2088724"/>
          </a:xfrm>
          <a:prstGeom prst="rect">
            <a:avLst/>
          </a:prstGeom>
        </p:spPr>
      </p:pic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089F8F62-CF0D-4E1B-AB06-14A3C7035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15728"/>
              </p:ext>
            </p:extLst>
          </p:nvPr>
        </p:nvGraphicFramePr>
        <p:xfrm>
          <a:off x="474389" y="4504622"/>
          <a:ext cx="1367115" cy="1279794"/>
        </p:xfrm>
        <a:graphic>
          <a:graphicData uri="http://schemas.openxmlformats.org/drawingml/2006/table">
            <a:tbl>
              <a:tblPr/>
              <a:tblGrid>
                <a:gridCol w="44450">
                  <a:extLst>
                    <a:ext uri="{9D8B030D-6E8A-4147-A177-3AD203B41FA5}">
                      <a16:colId xmlns:a16="http://schemas.microsoft.com/office/drawing/2014/main" val="3543862017"/>
                    </a:ext>
                  </a:extLst>
                </a:gridCol>
                <a:gridCol w="1322665">
                  <a:extLst>
                    <a:ext uri="{9D8B030D-6E8A-4147-A177-3AD203B41FA5}">
                      <a16:colId xmlns:a16="http://schemas.microsoft.com/office/drawing/2014/main" val="2873182926"/>
                    </a:ext>
                  </a:extLst>
                </a:gridCol>
              </a:tblGrid>
              <a:tr h="1279794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C# e Visual Studio Desktop - Atualizado recentemente na casa do código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836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64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37E9CA4-9588-4364-8DC2-BD09791C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20" y="721332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Softwares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B5708D-151E-4E31-9A98-F6EA5A1DE421}"/>
              </a:ext>
            </a:extLst>
          </p:cNvPr>
          <p:cNvSpPr txBox="1"/>
          <p:nvPr/>
        </p:nvSpPr>
        <p:spPr>
          <a:xfrm>
            <a:off x="714165" y="1975536"/>
            <a:ext cx="352652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u="none" strike="noStrike" dirty="0"/>
              <a:t>GCC: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3D43A57-4648-49F8-A869-DCC497B02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45120"/>
              </p:ext>
            </p:extLst>
          </p:nvPr>
        </p:nvGraphicFramePr>
        <p:xfrm>
          <a:off x="5942076" y="2210754"/>
          <a:ext cx="5030724" cy="1887731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484388">
                  <a:extLst>
                    <a:ext uri="{9D8B030D-6E8A-4147-A177-3AD203B41FA5}">
                      <a16:colId xmlns:a16="http://schemas.microsoft.com/office/drawing/2014/main" val="3751696561"/>
                    </a:ext>
                  </a:extLst>
                </a:gridCol>
                <a:gridCol w="3546336">
                  <a:extLst>
                    <a:ext uri="{9D8B030D-6E8A-4147-A177-3AD203B41FA5}">
                      <a16:colId xmlns:a16="http://schemas.microsoft.com/office/drawing/2014/main" val="419387015"/>
                    </a:ext>
                  </a:extLst>
                </a:gridCol>
              </a:tblGrid>
              <a:tr h="716934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Visual Studio</a:t>
                      </a:r>
                      <a:endParaRPr lang="pt-BR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89" marR="9937" marT="101453" marB="101453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sng" strike="noStrike" cap="none" spc="0" dirty="0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https://visualstudio.microsoft.com/pt-br/free-developer-offers/</a:t>
                      </a:r>
                      <a:endParaRPr lang="pt-BR" sz="1600" b="0" i="0" u="sng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89" marR="9937" marT="101453" marB="10145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340033"/>
                  </a:ext>
                </a:extLst>
              </a:tr>
              <a:tr h="48021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 </a:t>
                      </a:r>
                      <a:r>
                        <a:rPr lang="pt-BR" sz="1600" u="none" strike="noStrike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  <a:endParaRPr lang="pt-BR" sz="1600" u="none" strike="noStrike" kern="1200" cap="none" spc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https://visualstudio.microsoft.com/pt-br/free-developer-offers/</a:t>
                      </a:r>
                    </a:p>
                  </a:txBody>
                  <a:tcPr marL="131889" marR="9937" marT="101453" marB="10145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70241"/>
                  </a:ext>
                </a:extLst>
              </a:tr>
              <a:tr h="48021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cap="none" spc="0" dirty="0" err="1">
                          <a:solidFill>
                            <a:schemeClr val="bg1"/>
                          </a:solidFill>
                          <a:effectLst/>
                        </a:rPr>
                        <a:t>SharpDeveper</a:t>
                      </a:r>
                      <a:endParaRPr lang="pt-BR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89" marR="9937" marT="101453" marB="101453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sng" strike="noStrike" cap="none" spc="0" dirty="0" err="1">
                          <a:solidFill>
                            <a:schemeClr val="bg1"/>
                          </a:solidFill>
                          <a:effectLst/>
                        </a:rPr>
                        <a:t>SharpDeveper</a:t>
                      </a:r>
                      <a:endParaRPr lang="pt-BR" sz="1600" b="0" i="0" u="sng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89" marR="9937" marT="101453" marB="10145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516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5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C3908D-0EA4-4D7D-A6D3-EFB2CA78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pt-BR"/>
              <a:t>Avaliação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9CFCC-666E-40A2-AEB0-97D582DFD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pt-BR"/>
              <a:t>Uma prova com peso 8 </a:t>
            </a:r>
          </a:p>
          <a:p>
            <a:pPr lvl="1"/>
            <a:r>
              <a:rPr lang="pt-BR"/>
              <a:t>Provalmente terá 10 questões e será feita no forms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Uma lista de exercícios com peso 2</a:t>
            </a:r>
          </a:p>
          <a:p>
            <a:pPr lvl="1"/>
            <a:r>
              <a:rPr lang="pt-BR"/>
              <a:t>Em Breve será definida um lista de entrega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66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7B1B80-E549-447F-85C3-FFC3E2FB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pt-BR" dirty="0"/>
              <a:t>Aulas Teóricas / Práticas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1A6087-BFD6-4C6E-84C8-07F2A3CB1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pt-BR" dirty="0"/>
              <a:t>Aulas Teóricas Todas as turmas juntas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Aulas Práticas com um professor para cada turma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2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A7484-107D-4FE7-BD5F-09FCE10C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C# com </a:t>
            </a:r>
            <a:r>
              <a:rPr lang="pt-BR" dirty="0" err="1"/>
              <a:t>sql</a:t>
            </a:r>
            <a:r>
              <a:rPr lang="pt-BR" dirty="0"/>
              <a:t> </a:t>
            </a:r>
            <a:r>
              <a:rPr lang="pt-BR" dirty="0" err="1"/>
              <a:t>sever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C04D5D-C020-4287-8DE1-C4A5476A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Foco Principal</a:t>
            </a:r>
          </a:p>
          <a:p>
            <a:pPr lvl="1"/>
            <a:r>
              <a:rPr lang="pt-BR" dirty="0"/>
              <a:t>Criar aplicativos com interfaces visuais simples (</a:t>
            </a:r>
            <a:r>
              <a:rPr lang="pt-BR" dirty="0" err="1"/>
              <a:t>WindowsForm</a:t>
            </a:r>
            <a:r>
              <a:rPr lang="pt-BR" dirty="0"/>
              <a:t>).</a:t>
            </a:r>
          </a:p>
          <a:p>
            <a:pPr lvl="1"/>
            <a:r>
              <a:rPr lang="pt-BR" dirty="0"/>
              <a:t>Os aplicativos devem acessar a base de dados criada no SQL Server</a:t>
            </a:r>
          </a:p>
          <a:p>
            <a:pPr lvl="1"/>
            <a:r>
              <a:rPr lang="pt-BR" dirty="0"/>
              <a:t>Dividir em camadas através de DLL</a:t>
            </a:r>
          </a:p>
          <a:p>
            <a:pPr lvl="1"/>
            <a:r>
              <a:rPr lang="pt-BR" dirty="0"/>
              <a:t>Criar camada de negócio</a:t>
            </a:r>
          </a:p>
          <a:p>
            <a:pPr lvl="1"/>
            <a:r>
              <a:rPr lang="pt-BR" dirty="0"/>
              <a:t>Criar camada de Dados</a:t>
            </a:r>
          </a:p>
          <a:p>
            <a:pPr lvl="1"/>
            <a:r>
              <a:rPr lang="pt-BR" dirty="0"/>
              <a:t>Criar camada Visual</a:t>
            </a:r>
          </a:p>
          <a:p>
            <a:pPr lvl="1"/>
            <a:r>
              <a:rPr lang="pt-BR" dirty="0"/>
              <a:t>Criar camada de configuração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30423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396</Words>
  <Application>Microsoft Office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Galeria</vt:lpstr>
      <vt:lpstr>Aula 01 POO II</vt:lpstr>
      <vt:lpstr>LINK GITHUB</vt:lpstr>
      <vt:lpstr>Plano de Ensino </vt:lpstr>
      <vt:lpstr>Cronograma</vt:lpstr>
      <vt:lpstr>Softwares</vt:lpstr>
      <vt:lpstr>Avaliação</vt:lpstr>
      <vt:lpstr>Aulas Teóricas / Práticas</vt:lpstr>
      <vt:lpstr>C# com sql sever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 Linguagem C</dc:title>
  <dc:creator>Angel Martinez</dc:creator>
  <cp:lastModifiedBy>Angel Martinez</cp:lastModifiedBy>
  <cp:revision>17</cp:revision>
  <dcterms:created xsi:type="dcterms:W3CDTF">2020-08-17T18:07:38Z</dcterms:created>
  <dcterms:modified xsi:type="dcterms:W3CDTF">2020-08-18T19:58:40Z</dcterms:modified>
</cp:coreProperties>
</file>