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obo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11" Type="http://schemas.openxmlformats.org/officeDocument/2006/relationships/slide" Target="slides/slide6.xml"/><Relationship Id="rId22" Type="http://schemas.openxmlformats.org/officeDocument/2006/relationships/font" Target="fonts/Roboto-italic.fntdata"/><Relationship Id="rId10" Type="http://schemas.openxmlformats.org/officeDocument/2006/relationships/slide" Target="slides/slide5.xml"/><Relationship Id="rId21" Type="http://schemas.openxmlformats.org/officeDocument/2006/relationships/font" Target="fonts/Robo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Robo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74a743f99e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74a743f99e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74a743f99e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74a743f99e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74a743f99e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74a743f99e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74a743f99e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74a743f99e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74a743f99e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74a743f99e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74a743f99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74a743f99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74a743f99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74a743f99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74a743f99e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74a743f99e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74a743f99e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74a743f99e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74a743f99e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74a743f99e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74a743f99e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74a743f99e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74a743f99e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74a743f99e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74a743f99e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74a743f99e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es.wikipedia.org/wiki/Tecnolog%C3%ADas_de_la_Informaci%C3%B3n_y_las_Comunicaciones" TargetMode="External"/><Relationship Id="rId4" Type="http://schemas.openxmlformats.org/officeDocument/2006/relationships/hyperlink" Target="https://es.wikipedia.org/wiki/Plan_de_continuidad_del_negocio"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es.wikipedia.org/wiki/Ciclo_de_vida_del_producto" TargetMode="External"/><Relationship Id="rId4" Type="http://schemas.openxmlformats.org/officeDocument/2006/relationships/hyperlink" Target="https://es.wikipedia.org/wiki/PDCA" TargetMode="External"/><Relationship Id="rId5" Type="http://schemas.openxmlformats.org/officeDocument/2006/relationships/hyperlink" Target="https://es.wikipedia.org/wiki/An%C3%A1lisis_de_riesgo"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es.wikipedia.org/wiki/Plan_de_Recuperaci%C3%B3n_ante_Desastres"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CONTINUIDAD DEL NEGOCIO</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   </a:t>
            </a:r>
            <a:endParaRPr/>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Conceptos </a:t>
            </a:r>
            <a:r>
              <a:rPr lang="es"/>
              <a:t>básicos utilizados en la norma</a:t>
            </a:r>
            <a:endParaRPr/>
          </a:p>
        </p:txBody>
      </p:sp>
      <p:sp>
        <p:nvSpPr>
          <p:cNvPr id="111" name="Google Shape;111;p22"/>
          <p:cNvSpPr txBox="1"/>
          <p:nvPr>
            <p:ph idx="1" type="body"/>
          </p:nvPr>
        </p:nvSpPr>
        <p:spPr>
          <a:xfrm>
            <a:off x="311700" y="1152475"/>
            <a:ext cx="8635500" cy="3914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s"/>
              <a:t>Sistema de gestión de la continuidad del negocio</a:t>
            </a:r>
            <a:r>
              <a:rPr lang="es"/>
              <a:t> (SGCN): parte del sistema general de gestión que se encarga de planificar, mantener y mejorar     </a:t>
            </a:r>
            <a:endParaRPr/>
          </a:p>
          <a:p>
            <a:pPr indent="0" lvl="0" marL="0" rtl="0" algn="l">
              <a:lnSpc>
                <a:spcPct val="100000"/>
              </a:lnSpc>
              <a:spcBef>
                <a:spcPts val="1600"/>
              </a:spcBef>
              <a:spcAft>
                <a:spcPts val="0"/>
              </a:spcAft>
              <a:buClr>
                <a:schemeClr val="dk1"/>
              </a:buClr>
              <a:buSzPts val="1100"/>
              <a:buFont typeface="Arial"/>
              <a:buNone/>
            </a:pPr>
            <a:r>
              <a:rPr b="1" lang="es"/>
              <a:t>Interrupción máxima aceptable (MAO)</a:t>
            </a:r>
            <a:r>
              <a:rPr lang="es"/>
              <a:t>: cantidad máxima de tiempo que puede estar interrumpida una actividad sin incurrir en un daño inaceptable</a:t>
            </a:r>
            <a:endParaRPr/>
          </a:p>
          <a:p>
            <a:pPr indent="0" lvl="0" marL="0" rtl="0" algn="l">
              <a:lnSpc>
                <a:spcPct val="100000"/>
              </a:lnSpc>
              <a:spcBef>
                <a:spcPts val="1600"/>
              </a:spcBef>
              <a:spcAft>
                <a:spcPts val="0"/>
              </a:spcAft>
              <a:buClr>
                <a:schemeClr val="dk1"/>
              </a:buClr>
              <a:buSzPts val="1100"/>
              <a:buFont typeface="Arial"/>
              <a:buNone/>
            </a:pPr>
            <a:r>
              <a:rPr b="1" lang="es"/>
              <a:t>Objetivo de tiempo de recuperación:</a:t>
            </a:r>
            <a:r>
              <a:rPr lang="es"/>
              <a:t> tiempo que indica cuándo se debe reanudar una actividad o se deben recuperar recursos.</a:t>
            </a:r>
            <a:endParaRPr/>
          </a:p>
          <a:p>
            <a:pPr indent="0" lvl="0" marL="0" rtl="0" algn="l">
              <a:lnSpc>
                <a:spcPct val="100000"/>
              </a:lnSpc>
              <a:spcBef>
                <a:spcPts val="1600"/>
              </a:spcBef>
              <a:spcAft>
                <a:spcPts val="0"/>
              </a:spcAft>
              <a:buClr>
                <a:schemeClr val="dk1"/>
              </a:buClr>
              <a:buSzPts val="1100"/>
              <a:buFont typeface="Arial"/>
              <a:buNone/>
            </a:pPr>
            <a:r>
              <a:rPr b="1" lang="es"/>
              <a:t>Objetivo de punto de recuperación </a:t>
            </a:r>
            <a:r>
              <a:rPr lang="es"/>
              <a:t>(RPO): pérdida máxima de datos; es decir, la cantidad mínima de datos que necesita ser restablecida.</a:t>
            </a:r>
            <a:endParaRPr/>
          </a:p>
          <a:p>
            <a:pPr indent="0" lvl="0" marL="0" rtl="0" algn="l">
              <a:lnSpc>
                <a:spcPct val="100000"/>
              </a:lnSpc>
              <a:spcBef>
                <a:spcPts val="1600"/>
              </a:spcBef>
              <a:spcAft>
                <a:spcPts val="0"/>
              </a:spcAft>
              <a:buClr>
                <a:schemeClr val="dk1"/>
              </a:buClr>
              <a:buSzPts val="1100"/>
              <a:buFont typeface="Arial"/>
              <a:buNone/>
            </a:pPr>
            <a:r>
              <a:rPr b="1" lang="es"/>
              <a:t>Objetivo mínimo para la continuidad del negocio </a:t>
            </a:r>
            <a:r>
              <a:rPr lang="es"/>
              <a:t>(MBCO): nivel mínimo de servicios o productos que necesita suministrar o producir una organización una vez que restablece sus operaciones comerciales.</a:t>
            </a:r>
            <a:endParaRPr/>
          </a:p>
          <a:p>
            <a:pPr indent="0" lvl="0" marL="0" rtl="0" algn="l">
              <a:spcBef>
                <a:spcPts val="160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Plan de Contingencia</a:t>
            </a:r>
            <a:endParaRPr/>
          </a:p>
        </p:txBody>
      </p:sp>
      <p:sp>
        <p:nvSpPr>
          <p:cNvPr id="117" name="Google Shape;117;p23"/>
          <p:cNvSpPr txBox="1"/>
          <p:nvPr>
            <p:ph idx="1" type="body"/>
          </p:nvPr>
        </p:nvSpPr>
        <p:spPr>
          <a:xfrm>
            <a:off x="311700" y="1152475"/>
            <a:ext cx="8520600" cy="3852300"/>
          </a:xfrm>
          <a:prstGeom prst="rect">
            <a:avLst/>
          </a:prstGeom>
        </p:spPr>
        <p:txBody>
          <a:bodyPr anchorCtr="0" anchor="t" bIns="91425" lIns="91425" spcFirstLastPara="1" rIns="91425" wrap="square" tIns="91425">
            <a:noAutofit/>
          </a:bodyPr>
          <a:lstStyle/>
          <a:p>
            <a:pPr indent="0" lvl="0" marL="0" rtl="0" algn="l">
              <a:lnSpc>
                <a:spcPct val="100000"/>
              </a:lnSpc>
              <a:spcBef>
                <a:spcPts val="600"/>
              </a:spcBef>
              <a:spcAft>
                <a:spcPts val="0"/>
              </a:spcAft>
              <a:buNone/>
            </a:pPr>
            <a:r>
              <a:rPr lang="es" sz="1350">
                <a:solidFill>
                  <a:srgbClr val="222222"/>
                </a:solidFill>
              </a:rPr>
              <a:t>Un </a:t>
            </a:r>
            <a:r>
              <a:rPr b="1" lang="es" sz="1350">
                <a:solidFill>
                  <a:srgbClr val="222222"/>
                </a:solidFill>
              </a:rPr>
              <a:t>plan de contingencias</a:t>
            </a:r>
            <a:r>
              <a:rPr lang="es" sz="1350">
                <a:solidFill>
                  <a:srgbClr val="222222"/>
                </a:solidFill>
              </a:rPr>
              <a:t> es un instrumento de gestión para el manejo de las </a:t>
            </a:r>
            <a:r>
              <a:rPr lang="es" sz="1350">
                <a:solidFill>
                  <a:schemeClr val="dk1"/>
                </a:solidFill>
                <a:uFill>
                  <a:noFill/>
                </a:uFill>
                <a:hlinkClick r:id="rId3"/>
              </a:rPr>
              <a:t>TIC</a:t>
            </a:r>
            <a:endParaRPr sz="1350">
              <a:solidFill>
                <a:srgbClr val="222222"/>
              </a:solidFill>
            </a:endParaRPr>
          </a:p>
          <a:p>
            <a:pPr indent="0" lvl="0" marL="0" rtl="0" algn="l">
              <a:lnSpc>
                <a:spcPct val="100000"/>
              </a:lnSpc>
              <a:spcBef>
                <a:spcPts val="600"/>
              </a:spcBef>
              <a:spcAft>
                <a:spcPts val="0"/>
              </a:spcAft>
              <a:buNone/>
            </a:pPr>
            <a:r>
              <a:rPr b="1" lang="es" sz="1350">
                <a:solidFill>
                  <a:srgbClr val="222222"/>
                </a:solidFill>
              </a:rPr>
              <a:t>Dicho plan contiene las </a:t>
            </a:r>
            <a:endParaRPr b="1" sz="1350">
              <a:solidFill>
                <a:srgbClr val="222222"/>
              </a:solidFill>
            </a:endParaRPr>
          </a:p>
          <a:p>
            <a:pPr indent="449580" lvl="0" marL="0" rtl="0" algn="l">
              <a:lnSpc>
                <a:spcPct val="100000"/>
              </a:lnSpc>
              <a:spcBef>
                <a:spcPts val="600"/>
              </a:spcBef>
              <a:spcAft>
                <a:spcPts val="0"/>
              </a:spcAft>
              <a:buClr>
                <a:schemeClr val="dk1"/>
              </a:buClr>
              <a:buSzPts val="1100"/>
              <a:buFont typeface="Arial"/>
              <a:buNone/>
            </a:pPr>
            <a:r>
              <a:rPr b="1" lang="es" sz="1350">
                <a:solidFill>
                  <a:srgbClr val="222222"/>
                </a:solidFill>
              </a:rPr>
              <a:t>medi</a:t>
            </a:r>
            <a:r>
              <a:rPr b="1" lang="es" sz="1350">
                <a:solidFill>
                  <a:srgbClr val="222222"/>
                </a:solidFill>
              </a:rPr>
              <a:t>das técnicas, </a:t>
            </a:r>
            <a:endParaRPr b="1" sz="1350">
              <a:solidFill>
                <a:srgbClr val="222222"/>
              </a:solidFill>
            </a:endParaRPr>
          </a:p>
          <a:p>
            <a:pPr indent="449580" lvl="0" marL="0" rtl="0" algn="l">
              <a:lnSpc>
                <a:spcPct val="100000"/>
              </a:lnSpc>
              <a:spcBef>
                <a:spcPts val="600"/>
              </a:spcBef>
              <a:spcAft>
                <a:spcPts val="0"/>
              </a:spcAft>
              <a:buClr>
                <a:schemeClr val="dk1"/>
              </a:buClr>
              <a:buSzPts val="1100"/>
              <a:buFont typeface="Arial"/>
              <a:buNone/>
            </a:pPr>
            <a:r>
              <a:rPr b="1" lang="es" sz="1350">
                <a:solidFill>
                  <a:srgbClr val="222222"/>
                </a:solidFill>
              </a:rPr>
              <a:t>humanas y </a:t>
            </a:r>
            <a:endParaRPr b="1" sz="1350">
              <a:solidFill>
                <a:srgbClr val="222222"/>
              </a:solidFill>
            </a:endParaRPr>
          </a:p>
          <a:p>
            <a:pPr indent="449580" lvl="0" marL="0" rtl="0" algn="l">
              <a:lnSpc>
                <a:spcPct val="100000"/>
              </a:lnSpc>
              <a:spcBef>
                <a:spcPts val="600"/>
              </a:spcBef>
              <a:spcAft>
                <a:spcPts val="0"/>
              </a:spcAft>
              <a:buClr>
                <a:schemeClr val="dk1"/>
              </a:buClr>
              <a:buSzPts val="1100"/>
              <a:buFont typeface="Arial"/>
              <a:buNone/>
            </a:pPr>
            <a:r>
              <a:rPr b="1" lang="es" sz="1350">
                <a:solidFill>
                  <a:srgbClr val="222222"/>
                </a:solidFill>
              </a:rPr>
              <a:t>organizativas </a:t>
            </a:r>
            <a:endParaRPr b="1" sz="1350">
              <a:solidFill>
                <a:srgbClr val="222222"/>
              </a:solidFill>
            </a:endParaRPr>
          </a:p>
          <a:p>
            <a:pPr indent="0" lvl="0" marL="0" rtl="0" algn="l">
              <a:lnSpc>
                <a:spcPct val="100000"/>
              </a:lnSpc>
              <a:spcBef>
                <a:spcPts val="600"/>
              </a:spcBef>
              <a:spcAft>
                <a:spcPts val="0"/>
              </a:spcAft>
              <a:buClr>
                <a:schemeClr val="dk1"/>
              </a:buClr>
              <a:buSzPts val="1100"/>
              <a:buFont typeface="Arial"/>
              <a:buNone/>
            </a:pPr>
            <a:r>
              <a:rPr lang="es" sz="1350">
                <a:solidFill>
                  <a:schemeClr val="dk1"/>
                </a:solidFill>
              </a:rPr>
              <a:t>necesarias para garantizar la continuidad del negocio y las operaciones de una compañía u organización. </a:t>
            </a:r>
            <a:endParaRPr sz="1350">
              <a:solidFill>
                <a:schemeClr val="dk1"/>
              </a:solidFill>
            </a:endParaRPr>
          </a:p>
          <a:p>
            <a:pPr indent="0" lvl="0" marL="0" rtl="0" algn="l">
              <a:lnSpc>
                <a:spcPct val="100000"/>
              </a:lnSpc>
              <a:spcBef>
                <a:spcPts val="600"/>
              </a:spcBef>
              <a:spcAft>
                <a:spcPts val="0"/>
              </a:spcAft>
              <a:buClr>
                <a:schemeClr val="dk1"/>
              </a:buClr>
              <a:buSzPts val="1100"/>
              <a:buFont typeface="Arial"/>
              <a:buNone/>
            </a:pPr>
            <a:r>
              <a:rPr b="1" lang="es" sz="1350">
                <a:solidFill>
                  <a:schemeClr val="dk1"/>
                </a:solidFill>
              </a:rPr>
              <a:t>Un plan de contingencias es un caso particular de </a:t>
            </a:r>
            <a:r>
              <a:rPr b="1" lang="es" sz="1350">
                <a:solidFill>
                  <a:schemeClr val="dk1"/>
                </a:solidFill>
                <a:uFill>
                  <a:noFill/>
                </a:uFill>
                <a:hlinkClick r:id="rId4"/>
              </a:rPr>
              <a:t>plan de continuidad del negocio</a:t>
            </a:r>
            <a:r>
              <a:rPr b="1" lang="es" sz="1350">
                <a:solidFill>
                  <a:schemeClr val="dk1"/>
                </a:solidFill>
              </a:rPr>
              <a:t> aplicado al departamento de informática o tecnologías.</a:t>
            </a:r>
            <a:r>
              <a:rPr lang="es" sz="1350">
                <a:solidFill>
                  <a:schemeClr val="dk1"/>
                </a:solidFill>
              </a:rPr>
              <a:t> </a:t>
            </a:r>
            <a:endParaRPr sz="1350">
              <a:solidFill>
                <a:schemeClr val="dk1"/>
              </a:solidFill>
            </a:endParaRPr>
          </a:p>
          <a:p>
            <a:pPr indent="0" lvl="0" marL="0" rtl="0" algn="l">
              <a:lnSpc>
                <a:spcPct val="100000"/>
              </a:lnSpc>
              <a:spcBef>
                <a:spcPts val="600"/>
              </a:spcBef>
              <a:spcAft>
                <a:spcPts val="0"/>
              </a:spcAft>
              <a:buNone/>
            </a:pPr>
            <a:r>
              <a:rPr lang="es" sz="1350">
                <a:solidFill>
                  <a:schemeClr val="dk1"/>
                </a:solidFill>
              </a:rPr>
              <a:t>Otros departamentos pueden tener planes de continuidad que persiguen el mismo objetivo desde otro punto de vista.</a:t>
            </a:r>
            <a:endParaRPr sz="1350">
              <a:solidFill>
                <a:schemeClr val="dk1"/>
              </a:solidFill>
            </a:endParaRPr>
          </a:p>
          <a:p>
            <a:pPr indent="0" lvl="0" marL="0" rtl="0" algn="l">
              <a:lnSpc>
                <a:spcPct val="100000"/>
              </a:lnSpc>
              <a:spcBef>
                <a:spcPts val="600"/>
              </a:spcBef>
              <a:spcAft>
                <a:spcPts val="0"/>
              </a:spcAft>
              <a:buNone/>
            </a:pPr>
            <a:r>
              <a:rPr lang="es" sz="1350">
                <a:solidFill>
                  <a:schemeClr val="dk1"/>
                </a:solidFill>
              </a:rPr>
              <a:t> No obstante, dada la importancia de las tecnologías en las organizaciones modernas, el plan de contingencias es el más relevante. </a:t>
            </a:r>
            <a:endParaRPr sz="1350">
              <a:solidFill>
                <a:schemeClr val="dk1"/>
              </a:solidFill>
            </a:endParaRPr>
          </a:p>
          <a:p>
            <a:pPr indent="0" lvl="0" marL="0" rtl="0" algn="l">
              <a:lnSpc>
                <a:spcPct val="100000"/>
              </a:lnSpc>
              <a:spcBef>
                <a:spcPts val="600"/>
              </a:spcBef>
              <a:spcAft>
                <a:spcPts val="0"/>
              </a:spcAft>
              <a:buClr>
                <a:schemeClr val="dk1"/>
              </a:buClr>
              <a:buSzPts val="1100"/>
              <a:buFont typeface="Arial"/>
              <a:buNone/>
            </a:pPr>
            <a:r>
              <a:rPr lang="es" sz="1350">
                <a:solidFill>
                  <a:schemeClr val="dk1"/>
                </a:solidFill>
              </a:rPr>
              <a:t>El plan de respaldo sirve para poner a pleno rendimiento uno o varios equipos dañado</a:t>
            </a:r>
            <a:r>
              <a:rPr lang="es" sz="1300">
                <a:solidFill>
                  <a:schemeClr val="dk1"/>
                </a:solidFill>
              </a:rPr>
              <a:t> </a:t>
            </a:r>
            <a:endParaRPr sz="1300">
              <a:solidFill>
                <a:schemeClr val="dk1"/>
              </a:solidFill>
            </a:endParaRPr>
          </a:p>
          <a:p>
            <a:pPr indent="0" lvl="0" marL="0" rtl="0" algn="l">
              <a:spcBef>
                <a:spcPts val="600"/>
              </a:spcBef>
              <a:spcAft>
                <a:spcPts val="1600"/>
              </a:spcAft>
              <a:buNone/>
            </a:pPr>
            <a:r>
              <a:t/>
            </a:r>
            <a:endParaRPr sz="21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1200"/>
              </a:spcBef>
              <a:spcAft>
                <a:spcPts val="300"/>
              </a:spcAft>
              <a:buClr>
                <a:schemeClr val="dk1"/>
              </a:buClr>
              <a:buSzPts val="1100"/>
              <a:buFont typeface="Arial"/>
              <a:buNone/>
            </a:pPr>
            <a:r>
              <a:rPr b="1" lang="es" sz="2000">
                <a:latin typeface="Georgia"/>
                <a:ea typeface="Georgia"/>
                <a:cs typeface="Georgia"/>
                <a:sym typeface="Georgia"/>
              </a:rPr>
              <a:t>Ciclo de PDCA en el Plan de Contigencia</a:t>
            </a:r>
            <a:endParaRPr b="1" sz="3000"/>
          </a:p>
        </p:txBody>
      </p:sp>
      <p:sp>
        <p:nvSpPr>
          <p:cNvPr id="123" name="Google Shape;123;p24"/>
          <p:cNvSpPr txBox="1"/>
          <p:nvPr>
            <p:ph idx="1" type="body"/>
          </p:nvPr>
        </p:nvSpPr>
        <p:spPr>
          <a:xfrm>
            <a:off x="311700" y="1152475"/>
            <a:ext cx="8681700" cy="3990900"/>
          </a:xfrm>
          <a:prstGeom prst="rect">
            <a:avLst/>
          </a:prstGeom>
        </p:spPr>
        <p:txBody>
          <a:bodyPr anchorCtr="0" anchor="t" bIns="91425" lIns="91425" spcFirstLastPara="1" rIns="91425" wrap="square" tIns="91425">
            <a:noAutofit/>
          </a:bodyPr>
          <a:lstStyle/>
          <a:p>
            <a:pPr indent="0" lvl="0" marL="0" rtl="0" algn="l">
              <a:lnSpc>
                <a:spcPct val="100000"/>
              </a:lnSpc>
              <a:spcBef>
                <a:spcPts val="600"/>
              </a:spcBef>
              <a:spcAft>
                <a:spcPts val="0"/>
              </a:spcAft>
              <a:buClr>
                <a:schemeClr val="dk1"/>
              </a:buClr>
              <a:buSzPts val="1100"/>
              <a:buFont typeface="Arial"/>
              <a:buNone/>
            </a:pPr>
            <a:r>
              <a:rPr b="1" lang="es" sz="1350">
                <a:solidFill>
                  <a:schemeClr val="dk1"/>
                </a:solidFill>
              </a:rPr>
              <a:t>El plan de contingencias</a:t>
            </a:r>
            <a:r>
              <a:rPr lang="es" sz="1350">
                <a:solidFill>
                  <a:schemeClr val="dk1"/>
                </a:solidFill>
              </a:rPr>
              <a:t> sigue el conocido </a:t>
            </a:r>
            <a:r>
              <a:rPr lang="es" sz="1350">
                <a:solidFill>
                  <a:schemeClr val="dk1"/>
                </a:solidFill>
                <a:uFill>
                  <a:noFill/>
                </a:uFill>
                <a:hlinkClick r:id="rId3"/>
              </a:rPr>
              <a:t>ciclo de vida</a:t>
            </a:r>
            <a:r>
              <a:rPr lang="es" sz="1350">
                <a:solidFill>
                  <a:schemeClr val="dk1"/>
                </a:solidFill>
              </a:rPr>
              <a:t> iterativo </a:t>
            </a:r>
            <a:r>
              <a:rPr lang="es" sz="1350">
                <a:solidFill>
                  <a:schemeClr val="dk1"/>
                </a:solidFill>
                <a:uFill>
                  <a:noFill/>
                </a:uFill>
                <a:hlinkClick r:id="rId4"/>
              </a:rPr>
              <a:t>PDCA</a:t>
            </a:r>
            <a:r>
              <a:rPr lang="es" sz="1350">
                <a:solidFill>
                  <a:schemeClr val="dk1"/>
                </a:solidFill>
              </a:rPr>
              <a:t> (plan-do-check-act, es decir, planificar-hacer-comprobar-actuar). </a:t>
            </a:r>
            <a:endParaRPr sz="1350">
              <a:solidFill>
                <a:schemeClr val="dk1"/>
              </a:solidFill>
            </a:endParaRPr>
          </a:p>
          <a:p>
            <a:pPr indent="0" lvl="0" marL="0" rtl="0" algn="l">
              <a:lnSpc>
                <a:spcPct val="100000"/>
              </a:lnSpc>
              <a:spcBef>
                <a:spcPts val="600"/>
              </a:spcBef>
              <a:spcAft>
                <a:spcPts val="0"/>
              </a:spcAft>
              <a:buClr>
                <a:schemeClr val="dk1"/>
              </a:buClr>
              <a:buSzPts val="1100"/>
              <a:buFont typeface="Arial"/>
              <a:buNone/>
            </a:pPr>
            <a:r>
              <a:rPr lang="es" sz="1350">
                <a:solidFill>
                  <a:schemeClr val="dk1"/>
                </a:solidFill>
              </a:rPr>
              <a:t>Nace de un </a:t>
            </a:r>
            <a:r>
              <a:rPr b="1" lang="es" sz="1350">
                <a:solidFill>
                  <a:schemeClr val="dk1"/>
                </a:solidFill>
                <a:uFill>
                  <a:noFill/>
                </a:uFill>
                <a:hlinkClick r:id="rId5"/>
              </a:rPr>
              <a:t>análisis de riesgo</a:t>
            </a:r>
            <a:r>
              <a:rPr b="1" lang="es" sz="1350">
                <a:solidFill>
                  <a:schemeClr val="dk1"/>
                </a:solidFill>
              </a:rPr>
              <a:t> </a:t>
            </a:r>
            <a:r>
              <a:rPr lang="es" sz="1350">
                <a:solidFill>
                  <a:schemeClr val="dk1"/>
                </a:solidFill>
              </a:rPr>
              <a:t>donde, entre muchas </a:t>
            </a:r>
            <a:r>
              <a:rPr b="1" lang="es" sz="1350">
                <a:solidFill>
                  <a:schemeClr val="dk1"/>
                </a:solidFill>
              </a:rPr>
              <a:t>amenazas</a:t>
            </a:r>
            <a:r>
              <a:rPr lang="es" sz="1350">
                <a:solidFill>
                  <a:schemeClr val="dk1"/>
                </a:solidFill>
              </a:rPr>
              <a:t>, se identifican aquellas que afectan a la continuidad del negocio.</a:t>
            </a:r>
            <a:endParaRPr sz="1350">
              <a:solidFill>
                <a:schemeClr val="dk1"/>
              </a:solidFill>
            </a:endParaRPr>
          </a:p>
          <a:p>
            <a:pPr indent="0" lvl="0" marL="0" rtl="0" algn="l">
              <a:lnSpc>
                <a:spcPct val="100000"/>
              </a:lnSpc>
              <a:spcBef>
                <a:spcPts val="600"/>
              </a:spcBef>
              <a:spcAft>
                <a:spcPts val="0"/>
              </a:spcAft>
              <a:buClr>
                <a:schemeClr val="dk1"/>
              </a:buClr>
              <a:buSzPts val="1100"/>
              <a:buFont typeface="Arial"/>
              <a:buNone/>
            </a:pPr>
            <a:r>
              <a:rPr lang="es" sz="1350">
                <a:solidFill>
                  <a:schemeClr val="dk1"/>
                </a:solidFill>
              </a:rPr>
              <a:t>Sobre dicha base se seleccionan las </a:t>
            </a:r>
            <a:r>
              <a:rPr b="1" lang="es" sz="1350">
                <a:solidFill>
                  <a:schemeClr val="dk1"/>
                </a:solidFill>
              </a:rPr>
              <a:t>contramedidas</a:t>
            </a:r>
            <a:r>
              <a:rPr lang="es" sz="1350">
                <a:solidFill>
                  <a:schemeClr val="dk1"/>
                </a:solidFill>
              </a:rPr>
              <a:t> más adecuadas entre diferentes alternativas, siendo plasmadas en el plan de contingencias junto con los recursos necesarios para ponerlo en marcha.</a:t>
            </a:r>
            <a:endParaRPr sz="1350">
              <a:solidFill>
                <a:schemeClr val="dk1"/>
              </a:solidFill>
            </a:endParaRPr>
          </a:p>
          <a:p>
            <a:pPr indent="0" lvl="0" marL="0" rtl="0" algn="l">
              <a:lnSpc>
                <a:spcPct val="100000"/>
              </a:lnSpc>
              <a:spcBef>
                <a:spcPts val="600"/>
              </a:spcBef>
              <a:spcAft>
                <a:spcPts val="0"/>
              </a:spcAft>
              <a:buClr>
                <a:schemeClr val="dk1"/>
              </a:buClr>
              <a:buSzPts val="1100"/>
              <a:buFont typeface="Arial"/>
              <a:buNone/>
            </a:pPr>
            <a:r>
              <a:rPr lang="es" sz="1350">
                <a:solidFill>
                  <a:schemeClr val="dk1"/>
                </a:solidFill>
              </a:rPr>
              <a:t>El plan debe ser revisado periódicamente. Generalmente, </a:t>
            </a:r>
            <a:r>
              <a:rPr b="1" lang="es" sz="1350">
                <a:solidFill>
                  <a:schemeClr val="dk1"/>
                </a:solidFill>
              </a:rPr>
              <a:t>la revisión será consecuencia de un nuevo análisis de riesgo.</a:t>
            </a:r>
            <a:r>
              <a:rPr lang="es" sz="1350">
                <a:solidFill>
                  <a:schemeClr val="dk1"/>
                </a:solidFill>
              </a:rPr>
              <a:t> En cualquier caso, el plan de contingencias </a:t>
            </a:r>
            <a:r>
              <a:rPr b="1" lang="es" sz="1350">
                <a:solidFill>
                  <a:schemeClr val="dk1"/>
                </a:solidFill>
              </a:rPr>
              <a:t>siempre</a:t>
            </a:r>
            <a:r>
              <a:rPr lang="es" sz="1350">
                <a:solidFill>
                  <a:schemeClr val="dk1"/>
                </a:solidFill>
              </a:rPr>
              <a:t> es cuestionado cuando se materializa una amenaza, actuando de la siguiente manera:</a:t>
            </a:r>
            <a:endParaRPr sz="1350">
              <a:solidFill>
                <a:schemeClr val="dk1"/>
              </a:solidFill>
            </a:endParaRPr>
          </a:p>
          <a:p>
            <a:pPr indent="-314325" lvl="0" marL="243840" rtl="0" algn="l">
              <a:lnSpc>
                <a:spcPct val="100000"/>
              </a:lnSpc>
              <a:spcBef>
                <a:spcPts val="1400"/>
              </a:spcBef>
              <a:spcAft>
                <a:spcPts val="0"/>
              </a:spcAft>
              <a:buClr>
                <a:schemeClr val="dk1"/>
              </a:buClr>
              <a:buSzPts val="1350"/>
              <a:buFont typeface="Arial"/>
              <a:buChar char="●"/>
            </a:pPr>
            <a:r>
              <a:rPr b="1" lang="es" sz="1350">
                <a:solidFill>
                  <a:schemeClr val="dk1"/>
                </a:solidFill>
              </a:rPr>
              <a:t>Si la amenaza estaba prevista</a:t>
            </a:r>
            <a:r>
              <a:rPr lang="es" sz="1350">
                <a:solidFill>
                  <a:schemeClr val="dk1"/>
                </a:solidFill>
              </a:rPr>
              <a:t> </a:t>
            </a:r>
            <a:r>
              <a:rPr b="1" lang="es" sz="1350">
                <a:solidFill>
                  <a:schemeClr val="dk1"/>
                </a:solidFill>
              </a:rPr>
              <a:t>y las contramedidas fueron eficace</a:t>
            </a:r>
            <a:r>
              <a:rPr lang="es" sz="1350">
                <a:solidFill>
                  <a:schemeClr val="dk1"/>
                </a:solidFill>
              </a:rPr>
              <a:t>s: se corrigen solamente aspectos menores del plan para mejorar la eficiencia.</a:t>
            </a:r>
            <a:endParaRPr sz="1350">
              <a:solidFill>
                <a:schemeClr val="dk1"/>
              </a:solidFill>
            </a:endParaRPr>
          </a:p>
          <a:p>
            <a:pPr indent="-314325" lvl="0" marL="243840" rtl="0" algn="l">
              <a:lnSpc>
                <a:spcPct val="100000"/>
              </a:lnSpc>
              <a:spcBef>
                <a:spcPts val="120"/>
              </a:spcBef>
              <a:spcAft>
                <a:spcPts val="0"/>
              </a:spcAft>
              <a:buClr>
                <a:schemeClr val="dk1"/>
              </a:buClr>
              <a:buSzPts val="1350"/>
              <a:buFont typeface="Arial"/>
              <a:buChar char="●"/>
            </a:pPr>
            <a:r>
              <a:rPr b="1" lang="es" sz="1350">
                <a:solidFill>
                  <a:schemeClr val="dk1"/>
                </a:solidFill>
              </a:rPr>
              <a:t>Si la amenaza estaba prevista pero las contramedidas fueron ineficaces:</a:t>
            </a:r>
            <a:r>
              <a:rPr lang="es" sz="1350">
                <a:solidFill>
                  <a:schemeClr val="dk1"/>
                </a:solidFill>
              </a:rPr>
              <a:t> debe analizarse la causa del fallo y proponer nuevas contramedidas.</a:t>
            </a:r>
            <a:endParaRPr sz="1350">
              <a:solidFill>
                <a:schemeClr val="dk1"/>
              </a:solidFill>
            </a:endParaRPr>
          </a:p>
          <a:p>
            <a:pPr indent="-314325" lvl="0" marL="243840" rtl="0" algn="l">
              <a:lnSpc>
                <a:spcPct val="100000"/>
              </a:lnSpc>
              <a:spcBef>
                <a:spcPts val="120"/>
              </a:spcBef>
              <a:spcAft>
                <a:spcPts val="0"/>
              </a:spcAft>
              <a:buClr>
                <a:schemeClr val="dk1"/>
              </a:buClr>
              <a:buSzPts val="1350"/>
              <a:buFont typeface="Arial"/>
              <a:buChar char="●"/>
            </a:pPr>
            <a:r>
              <a:rPr b="1" lang="es" sz="1350">
                <a:solidFill>
                  <a:schemeClr val="dk1"/>
                </a:solidFill>
              </a:rPr>
              <a:t>Si la amenaza no estaba prevista:</a:t>
            </a:r>
            <a:r>
              <a:rPr lang="es" sz="1350">
                <a:solidFill>
                  <a:schemeClr val="dk1"/>
                </a:solidFill>
              </a:rPr>
              <a:t> debe promoverse un nuevo análisis de riesgos. Es posible que las contramedidas adoptadas fueran eficaces para una amenaza no prevista. No obstante, esto no es excusa para evitar el análisis de lo ocurrido en un equipo.</a:t>
            </a:r>
            <a:endParaRPr sz="1350">
              <a:solidFill>
                <a:schemeClr val="dk1"/>
              </a:solidFill>
            </a:endParaRPr>
          </a:p>
          <a:p>
            <a:pPr indent="0" lvl="0" marL="0" rtl="0" algn="l">
              <a:spcBef>
                <a:spcPts val="120"/>
              </a:spcBef>
              <a:spcAft>
                <a:spcPts val="1600"/>
              </a:spcAft>
              <a:buNone/>
            </a:pPr>
            <a:r>
              <a:t/>
            </a:r>
            <a:endParaRPr sz="20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5"/>
          <p:cNvSpPr txBox="1"/>
          <p:nvPr>
            <p:ph type="title"/>
          </p:nvPr>
        </p:nvSpPr>
        <p:spPr>
          <a:xfrm>
            <a:off x="311700" y="92400"/>
            <a:ext cx="8520600" cy="5697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b="1" lang="es" sz="2000">
                <a:latin typeface="Georgia"/>
                <a:ea typeface="Georgia"/>
                <a:cs typeface="Georgia"/>
                <a:sym typeface="Georgia"/>
              </a:rPr>
              <a:t>Contenido Plan de Contingencia</a:t>
            </a:r>
            <a:endParaRPr b="1" sz="2000">
              <a:latin typeface="Georgia"/>
              <a:ea typeface="Georgia"/>
              <a:cs typeface="Georgia"/>
              <a:sym typeface="Georgia"/>
            </a:endParaRPr>
          </a:p>
          <a:p>
            <a:pPr indent="0" lvl="0" marL="0" rtl="0" algn="l">
              <a:spcBef>
                <a:spcPts val="300"/>
              </a:spcBef>
              <a:spcAft>
                <a:spcPts val="0"/>
              </a:spcAft>
              <a:buNone/>
            </a:pPr>
            <a:r>
              <a:t/>
            </a:r>
            <a:endParaRPr/>
          </a:p>
        </p:txBody>
      </p:sp>
      <p:sp>
        <p:nvSpPr>
          <p:cNvPr id="129" name="Google Shape;129;p25"/>
          <p:cNvSpPr txBox="1"/>
          <p:nvPr>
            <p:ph idx="1" type="body"/>
          </p:nvPr>
        </p:nvSpPr>
        <p:spPr>
          <a:xfrm>
            <a:off x="311700" y="723775"/>
            <a:ext cx="8520600" cy="4419600"/>
          </a:xfrm>
          <a:prstGeom prst="rect">
            <a:avLst/>
          </a:prstGeom>
        </p:spPr>
        <p:txBody>
          <a:bodyPr anchorCtr="0" anchor="t" bIns="91425" lIns="91425" spcFirstLastPara="1" rIns="91425" wrap="square" tIns="91425">
            <a:noAutofit/>
          </a:bodyPr>
          <a:lstStyle/>
          <a:p>
            <a:pPr indent="0" lvl="0" marL="0" rtl="0" algn="l">
              <a:lnSpc>
                <a:spcPct val="100000"/>
              </a:lnSpc>
              <a:spcBef>
                <a:spcPts val="1200"/>
              </a:spcBef>
              <a:spcAft>
                <a:spcPts val="0"/>
              </a:spcAft>
              <a:buClr>
                <a:schemeClr val="dk1"/>
              </a:buClr>
              <a:buSzPts val="1100"/>
              <a:buFont typeface="Arial"/>
              <a:buNone/>
            </a:pPr>
            <a:r>
              <a:rPr lang="es" sz="1350">
                <a:solidFill>
                  <a:schemeClr val="dk1"/>
                </a:solidFill>
              </a:rPr>
              <a:t>El plan de contingencias comprende tres subplanes.                                                                                    Cada plan determina las </a:t>
            </a:r>
            <a:r>
              <a:rPr b="1" lang="es" sz="1350">
                <a:solidFill>
                  <a:schemeClr val="dk1"/>
                </a:solidFill>
              </a:rPr>
              <a:t>contramedidas</a:t>
            </a:r>
            <a:r>
              <a:rPr lang="es" sz="1350">
                <a:solidFill>
                  <a:schemeClr val="dk1"/>
                </a:solidFill>
              </a:rPr>
              <a:t> necesarias en cada momento del tiempo respecto a la materialización de cualquier amenaza:</a:t>
            </a:r>
            <a:endParaRPr sz="1350">
              <a:solidFill>
                <a:schemeClr val="dk1"/>
              </a:solidFill>
            </a:endParaRPr>
          </a:p>
          <a:p>
            <a:pPr indent="0" lvl="0" marL="0" rtl="0" algn="l">
              <a:lnSpc>
                <a:spcPct val="100000"/>
              </a:lnSpc>
              <a:spcBef>
                <a:spcPts val="1200"/>
              </a:spcBef>
              <a:spcAft>
                <a:spcPts val="0"/>
              </a:spcAft>
              <a:buClr>
                <a:schemeClr val="dk1"/>
              </a:buClr>
              <a:buSzPts val="1100"/>
              <a:buFont typeface="Arial"/>
              <a:buNone/>
            </a:pPr>
            <a:r>
              <a:rPr lang="es" sz="1350">
                <a:solidFill>
                  <a:schemeClr val="dk1"/>
                </a:solidFill>
              </a:rPr>
              <a:t>El </a:t>
            </a:r>
            <a:r>
              <a:rPr b="1" lang="es" sz="1350">
                <a:solidFill>
                  <a:schemeClr val="dk1"/>
                </a:solidFill>
              </a:rPr>
              <a:t>plan de respaldo</a:t>
            </a:r>
            <a:r>
              <a:rPr lang="es" sz="1350">
                <a:solidFill>
                  <a:schemeClr val="dk1"/>
                </a:solidFill>
              </a:rPr>
              <a:t>. </a:t>
            </a:r>
            <a:r>
              <a:rPr b="1" lang="es" sz="1350">
                <a:solidFill>
                  <a:schemeClr val="dk1"/>
                </a:solidFill>
              </a:rPr>
              <a:t>Contempla las contramedidas preventivas</a:t>
            </a:r>
            <a:r>
              <a:rPr lang="es" sz="1350">
                <a:solidFill>
                  <a:schemeClr val="dk1"/>
                </a:solidFill>
              </a:rPr>
              <a:t> </a:t>
            </a:r>
            <a:r>
              <a:rPr b="1" lang="es" sz="1350">
                <a:solidFill>
                  <a:schemeClr val="dk1"/>
                </a:solidFill>
              </a:rPr>
              <a:t>antes</a:t>
            </a:r>
            <a:r>
              <a:rPr lang="es" sz="1350">
                <a:solidFill>
                  <a:schemeClr val="dk1"/>
                </a:solidFill>
              </a:rPr>
              <a:t> de que se materialice una amenaza. Su finalidad es evitar dicha materialización.</a:t>
            </a:r>
            <a:endParaRPr sz="1350">
              <a:solidFill>
                <a:schemeClr val="dk1"/>
              </a:solidFill>
            </a:endParaRPr>
          </a:p>
          <a:p>
            <a:pPr indent="-314325" lvl="0" marL="243840" rtl="0" algn="l">
              <a:lnSpc>
                <a:spcPct val="100000"/>
              </a:lnSpc>
              <a:spcBef>
                <a:spcPts val="1400"/>
              </a:spcBef>
              <a:spcAft>
                <a:spcPts val="0"/>
              </a:spcAft>
              <a:buClr>
                <a:schemeClr val="dk1"/>
              </a:buClr>
              <a:buSzPts val="1350"/>
              <a:buFont typeface="Arial"/>
              <a:buChar char="●"/>
            </a:pPr>
            <a:r>
              <a:rPr b="1" lang="es" sz="1350">
                <a:solidFill>
                  <a:schemeClr val="dk1"/>
                </a:solidFill>
              </a:rPr>
              <a:t>El plan de emergencia.</a:t>
            </a:r>
            <a:r>
              <a:rPr lang="es" sz="1350">
                <a:solidFill>
                  <a:schemeClr val="dk1"/>
                </a:solidFill>
              </a:rPr>
              <a:t> </a:t>
            </a:r>
            <a:r>
              <a:rPr b="1" lang="es" sz="1350">
                <a:solidFill>
                  <a:schemeClr val="dk1"/>
                </a:solidFill>
              </a:rPr>
              <a:t>Contempla las contramedidas </a:t>
            </a:r>
            <a:r>
              <a:rPr lang="es" sz="1350">
                <a:solidFill>
                  <a:schemeClr val="dk1"/>
                </a:solidFill>
              </a:rPr>
              <a:t>necesarias </a:t>
            </a:r>
            <a:r>
              <a:rPr b="1" lang="es" sz="1350">
                <a:solidFill>
                  <a:schemeClr val="dk1"/>
                </a:solidFill>
              </a:rPr>
              <a:t>durante</a:t>
            </a:r>
            <a:r>
              <a:rPr lang="es" sz="1350">
                <a:solidFill>
                  <a:schemeClr val="dk1"/>
                </a:solidFill>
              </a:rPr>
              <a:t> la materialización de una amenaza, o inmediatamente después. Su finalidad es </a:t>
            </a:r>
            <a:r>
              <a:rPr b="1" lang="es" sz="1350">
                <a:solidFill>
                  <a:schemeClr val="dk1"/>
                </a:solidFill>
              </a:rPr>
              <a:t>paliar</a:t>
            </a:r>
            <a:r>
              <a:rPr lang="es" sz="1350">
                <a:solidFill>
                  <a:schemeClr val="dk1"/>
                </a:solidFill>
              </a:rPr>
              <a:t> los efectos adversos de la amenaza.</a:t>
            </a:r>
            <a:endParaRPr sz="1350">
              <a:solidFill>
                <a:schemeClr val="dk1"/>
              </a:solidFill>
            </a:endParaRPr>
          </a:p>
          <a:p>
            <a:pPr indent="-314325" lvl="0" marL="243840" rtl="0" algn="l">
              <a:lnSpc>
                <a:spcPct val="100000"/>
              </a:lnSpc>
              <a:spcBef>
                <a:spcPts val="120"/>
              </a:spcBef>
              <a:spcAft>
                <a:spcPts val="0"/>
              </a:spcAft>
              <a:buClr>
                <a:schemeClr val="dk1"/>
              </a:buClr>
              <a:buSzPts val="1350"/>
              <a:buFont typeface="Arial"/>
              <a:buChar char="●"/>
            </a:pPr>
            <a:r>
              <a:rPr b="1" lang="es" sz="1350">
                <a:solidFill>
                  <a:schemeClr val="dk1"/>
                </a:solidFill>
              </a:rPr>
              <a:t>El </a:t>
            </a:r>
            <a:r>
              <a:rPr b="1" lang="es" sz="1350">
                <a:solidFill>
                  <a:schemeClr val="dk1"/>
                </a:solidFill>
                <a:uFill>
                  <a:noFill/>
                </a:uFill>
                <a:hlinkClick r:id="rId3"/>
              </a:rPr>
              <a:t>plan de recuperación</a:t>
            </a:r>
            <a:r>
              <a:rPr b="1" lang="es" sz="1350">
                <a:solidFill>
                  <a:schemeClr val="dk1"/>
                </a:solidFill>
              </a:rPr>
              <a:t>. Contempla las medidas necesarias después de materializada y controlada la amenaza</a:t>
            </a:r>
            <a:r>
              <a:rPr lang="es" sz="1350">
                <a:solidFill>
                  <a:schemeClr val="dk1"/>
                </a:solidFill>
              </a:rPr>
              <a:t>. Su finalidad es </a:t>
            </a:r>
            <a:r>
              <a:rPr b="1" lang="es" sz="1350">
                <a:solidFill>
                  <a:schemeClr val="dk1"/>
                </a:solidFill>
              </a:rPr>
              <a:t>restaurar</a:t>
            </a:r>
            <a:r>
              <a:rPr lang="es" sz="1350">
                <a:solidFill>
                  <a:schemeClr val="dk1"/>
                </a:solidFill>
              </a:rPr>
              <a:t> el estado de las cosas tal y como se encontraban antes de la materialización de la amenaza.</a:t>
            </a:r>
            <a:endParaRPr sz="1350">
              <a:solidFill>
                <a:schemeClr val="dk1"/>
              </a:solidFill>
            </a:endParaRPr>
          </a:p>
          <a:p>
            <a:pPr indent="0" lvl="0" marL="0" rtl="0" algn="l">
              <a:lnSpc>
                <a:spcPct val="100000"/>
              </a:lnSpc>
              <a:spcBef>
                <a:spcPts val="600"/>
              </a:spcBef>
              <a:spcAft>
                <a:spcPts val="0"/>
              </a:spcAft>
              <a:buNone/>
            </a:pPr>
            <a:r>
              <a:rPr lang="es" sz="1350">
                <a:solidFill>
                  <a:schemeClr val="dk1"/>
                </a:solidFill>
              </a:rPr>
              <a:t>Por otra parte, el plan de contingencias no debe limitarse a estas medidas organizativas. También debe expresar claramente:</a:t>
            </a:r>
            <a:endParaRPr sz="1350">
              <a:solidFill>
                <a:schemeClr val="dk1"/>
              </a:solidFill>
            </a:endParaRPr>
          </a:p>
          <a:p>
            <a:pPr indent="0" lvl="0" marL="0" rtl="0" algn="l">
              <a:lnSpc>
                <a:spcPct val="100000"/>
              </a:lnSpc>
              <a:spcBef>
                <a:spcPts val="600"/>
              </a:spcBef>
              <a:spcAft>
                <a:spcPts val="0"/>
              </a:spcAft>
              <a:buNone/>
            </a:pPr>
            <a:r>
              <a:rPr lang="es" sz="1450">
                <a:solidFill>
                  <a:schemeClr val="dk1"/>
                </a:solidFill>
              </a:rPr>
              <a:t>Qué recursos materiales son necesarios.</a:t>
            </a:r>
            <a:endParaRPr sz="1450">
              <a:solidFill>
                <a:schemeClr val="dk1"/>
              </a:solidFill>
            </a:endParaRPr>
          </a:p>
          <a:p>
            <a:pPr indent="-320675" lvl="0" marL="243840" rtl="0" algn="l">
              <a:lnSpc>
                <a:spcPct val="100000"/>
              </a:lnSpc>
              <a:spcBef>
                <a:spcPts val="600"/>
              </a:spcBef>
              <a:spcAft>
                <a:spcPts val="0"/>
              </a:spcAft>
              <a:buClr>
                <a:schemeClr val="dk1"/>
              </a:buClr>
              <a:buSzPts val="1450"/>
              <a:buFont typeface="Arial"/>
              <a:buChar char="●"/>
            </a:pPr>
            <a:r>
              <a:rPr b="1" lang="es" sz="1450">
                <a:solidFill>
                  <a:schemeClr val="dk1"/>
                </a:solidFill>
              </a:rPr>
              <a:t>Qué personas están implicadas en el cumplimiento del plan.</a:t>
            </a:r>
            <a:endParaRPr b="1" sz="1450">
              <a:solidFill>
                <a:schemeClr val="dk1"/>
              </a:solidFill>
            </a:endParaRPr>
          </a:p>
          <a:p>
            <a:pPr indent="-320675" lvl="0" marL="243840" rtl="0" algn="l">
              <a:lnSpc>
                <a:spcPct val="100000"/>
              </a:lnSpc>
              <a:spcBef>
                <a:spcPts val="120"/>
              </a:spcBef>
              <a:spcAft>
                <a:spcPts val="0"/>
              </a:spcAft>
              <a:buClr>
                <a:schemeClr val="dk1"/>
              </a:buClr>
              <a:buSzPts val="1450"/>
              <a:buFont typeface="Arial"/>
              <a:buChar char="●"/>
            </a:pPr>
            <a:r>
              <a:rPr b="1" lang="es" sz="1450">
                <a:solidFill>
                  <a:schemeClr val="dk1"/>
                </a:solidFill>
              </a:rPr>
              <a:t>Cuáles son las responsabilidades concretas de esas personas y su rol dentro del plan.</a:t>
            </a:r>
            <a:endParaRPr b="1" sz="1450">
              <a:solidFill>
                <a:schemeClr val="dk1"/>
              </a:solidFill>
            </a:endParaRPr>
          </a:p>
          <a:p>
            <a:pPr indent="-320675" lvl="0" marL="243840" rtl="0" algn="l">
              <a:lnSpc>
                <a:spcPct val="100000"/>
              </a:lnSpc>
              <a:spcBef>
                <a:spcPts val="120"/>
              </a:spcBef>
              <a:spcAft>
                <a:spcPts val="0"/>
              </a:spcAft>
              <a:buClr>
                <a:schemeClr val="dk1"/>
              </a:buClr>
              <a:buSzPts val="1450"/>
              <a:buFont typeface="Arial"/>
              <a:buChar char="●"/>
            </a:pPr>
            <a:r>
              <a:rPr b="1" lang="es" sz="1450">
                <a:solidFill>
                  <a:schemeClr val="dk1"/>
                </a:solidFill>
              </a:rPr>
              <a:t>Qué protocolos de actuación deben seguir y cómo son.</a:t>
            </a:r>
            <a:endParaRPr b="1" sz="1450">
              <a:solidFill>
                <a:schemeClr val="dk1"/>
              </a:solidFill>
            </a:endParaRPr>
          </a:p>
          <a:p>
            <a:pPr indent="0" lvl="0" marL="0" rtl="0" algn="l">
              <a:spcBef>
                <a:spcPts val="12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Objetivo de la Seguridad Informática</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1.-</a:t>
            </a:r>
            <a:r>
              <a:rPr b="1" lang="es"/>
              <a:t> La Información</a:t>
            </a:r>
            <a:r>
              <a:rPr lang="es"/>
              <a:t> por lo tanto los sistemas informáticos, hard, soft, bases de datos, comunicaciones, instalaciones, personas</a:t>
            </a:r>
            <a:endParaRPr/>
          </a:p>
          <a:p>
            <a:pPr indent="0" lvl="0" marL="0" rtl="0" algn="l">
              <a:spcBef>
                <a:spcPts val="1600"/>
              </a:spcBef>
              <a:spcAft>
                <a:spcPts val="0"/>
              </a:spcAft>
              <a:buNone/>
            </a:pPr>
            <a:r>
              <a:rPr lang="es"/>
              <a:t>2.- </a:t>
            </a:r>
            <a:r>
              <a:rPr b="1" lang="es"/>
              <a:t>La Información es la Materia Prima de la Toma de Decisiones de la Organización</a:t>
            </a:r>
            <a:endParaRPr b="1"/>
          </a:p>
          <a:p>
            <a:pPr indent="0" lvl="0" marL="0" rtl="0" algn="l">
              <a:spcBef>
                <a:spcPts val="1600"/>
              </a:spcBef>
              <a:spcAft>
                <a:spcPts val="0"/>
              </a:spcAft>
              <a:buNone/>
            </a:pPr>
            <a:r>
              <a:rPr lang="es"/>
              <a:t>3.-</a:t>
            </a:r>
            <a:r>
              <a:rPr b="1" lang="es"/>
              <a:t> La Organización t</a:t>
            </a:r>
            <a:r>
              <a:rPr lang="es"/>
              <a:t>iene un objetivo concreto: por ej. si es un negocio el lucro</a:t>
            </a:r>
            <a:endParaRPr/>
          </a:p>
          <a:p>
            <a:pPr indent="0" lvl="0" marL="0" rtl="0" algn="l">
              <a:spcBef>
                <a:spcPts val="1600"/>
              </a:spcBef>
              <a:spcAft>
                <a:spcPts val="1600"/>
              </a:spcAft>
              <a:buNone/>
            </a:pPr>
            <a:r>
              <a:rPr lang="es"/>
              <a:t>4.- </a:t>
            </a:r>
            <a:r>
              <a:rPr b="1" lang="es" sz="2000" u="sng"/>
              <a:t>el objetivo de un SCSI es la CONTINUIDAD DEL NEGOCIO</a:t>
            </a:r>
            <a:endParaRPr b="1" sz="2000" u="sng"/>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flipH="1" rot="10800000">
            <a:off x="425050" y="385025"/>
            <a:ext cx="8407200" cy="6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5"/>
          <p:cNvSpPr txBox="1"/>
          <p:nvPr>
            <p:ph idx="1" type="body"/>
          </p:nvPr>
        </p:nvSpPr>
        <p:spPr>
          <a:xfrm flipH="1" rot="10800000">
            <a:off x="231000" y="4568900"/>
            <a:ext cx="8601300" cy="32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1600"/>
              </a:spcAft>
              <a:buNone/>
            </a:pPr>
            <a:r>
              <a:t/>
            </a:r>
            <a:endParaRPr/>
          </a:p>
        </p:txBody>
      </p:sp>
      <p:pic>
        <p:nvPicPr>
          <p:cNvPr id="68" name="Google Shape;68;p15"/>
          <p:cNvPicPr preferRelativeResize="0"/>
          <p:nvPr/>
        </p:nvPicPr>
        <p:blipFill>
          <a:blip r:embed="rId3">
            <a:alphaModFix/>
          </a:blip>
          <a:stretch>
            <a:fillRect/>
          </a:stretch>
        </p:blipFill>
        <p:spPr>
          <a:xfrm>
            <a:off x="425053" y="0"/>
            <a:ext cx="8293894" cy="5143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ISO 22301</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700" u="sng">
                <a:solidFill>
                  <a:schemeClr val="dk1"/>
                </a:solidFill>
                <a:latin typeface="Times New Roman"/>
                <a:ea typeface="Times New Roman"/>
                <a:cs typeface="Times New Roman"/>
                <a:sym typeface="Times New Roman"/>
              </a:rPr>
              <a:t>ISO 22301:2019 </a:t>
            </a:r>
            <a:r>
              <a:rPr lang="es" sz="1700">
                <a:solidFill>
                  <a:schemeClr val="dk1"/>
                </a:solidFill>
                <a:latin typeface="Times New Roman"/>
                <a:ea typeface="Times New Roman"/>
                <a:cs typeface="Times New Roman"/>
                <a:sym typeface="Times New Roman"/>
              </a:rPr>
              <a:t>es el estándar internacional certificable publicado por la Organización Internacional de Normalización (ISO) que describe cómo gestionar la continuidad del negocio.-</a:t>
            </a:r>
            <a:endParaRPr sz="1700">
              <a:solidFill>
                <a:schemeClr val="dk1"/>
              </a:solidFill>
              <a:latin typeface="Times New Roman"/>
              <a:ea typeface="Times New Roman"/>
              <a:cs typeface="Times New Roman"/>
              <a:sym typeface="Times New Roman"/>
            </a:endParaRPr>
          </a:p>
          <a:p>
            <a:pPr indent="0" lvl="0" marL="0" rtl="0" algn="l">
              <a:spcBef>
                <a:spcPts val="1600"/>
              </a:spcBef>
              <a:spcAft>
                <a:spcPts val="1600"/>
              </a:spcAft>
              <a:buNone/>
            </a:pPr>
            <a:r>
              <a:rPr lang="es" sz="1700">
                <a:solidFill>
                  <a:schemeClr val="dk1"/>
                </a:solidFill>
                <a:latin typeface="Times New Roman"/>
                <a:ea typeface="Times New Roman"/>
                <a:cs typeface="Times New Roman"/>
                <a:sym typeface="Times New Roman"/>
              </a:rPr>
              <a:t>Con la certificación las empresas interesadas podrán demostrar su cumplimiento a sus clientes, socios, entidades reguladoras, empleados, y otras partes interesadas, pero lo más importante es que incluso sin la certificación, las empresas que se alinean con la norma ISO 22301 adquieren nuevas capacidades para la recuperación oportuna ante desastres graves futuros, lo que agrega mayor valor para sus clientes, en comparación con sus competidores que no han adoptado mejores practicas.</a:t>
            </a:r>
            <a:endParaRPr sz="1900">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323400"/>
            <a:ext cx="8520600" cy="829200"/>
          </a:xfrm>
          <a:prstGeom prst="rect">
            <a:avLst/>
          </a:prstGeom>
        </p:spPr>
        <p:txBody>
          <a:bodyPr anchorCtr="0" anchor="t" bIns="91425" lIns="91425" spcFirstLastPara="1" rIns="91425" wrap="square" tIns="91425">
            <a:noAutofit/>
          </a:bodyPr>
          <a:lstStyle/>
          <a:p>
            <a:pPr indent="0" lvl="0" marL="0" rtl="0" algn="l">
              <a:lnSpc>
                <a:spcPct val="133333"/>
              </a:lnSpc>
              <a:spcBef>
                <a:spcPts val="1800"/>
              </a:spcBef>
              <a:spcAft>
                <a:spcPts val="0"/>
              </a:spcAft>
              <a:buClr>
                <a:schemeClr val="dk1"/>
              </a:buClr>
              <a:buSzPts val="1100"/>
              <a:buFont typeface="Arial"/>
              <a:buNone/>
            </a:pPr>
            <a:r>
              <a:rPr b="1" lang="es" sz="1800">
                <a:latin typeface="Roboto"/>
                <a:ea typeface="Roboto"/>
                <a:cs typeface="Roboto"/>
                <a:sym typeface="Roboto"/>
              </a:rPr>
              <a:t>¿</a:t>
            </a:r>
            <a:r>
              <a:rPr b="1" lang="es" sz="2400">
                <a:latin typeface="Roboto"/>
                <a:ea typeface="Roboto"/>
                <a:cs typeface="Roboto"/>
                <a:sym typeface="Roboto"/>
              </a:rPr>
              <a:t>Cómo funciona ISO 22301:2019?</a:t>
            </a:r>
            <a:endParaRPr b="1" sz="2400">
              <a:latin typeface="Roboto"/>
              <a:ea typeface="Roboto"/>
              <a:cs typeface="Roboto"/>
              <a:sym typeface="Roboto"/>
            </a:endParaRPr>
          </a:p>
          <a:p>
            <a:pPr indent="0" lvl="0" marL="0" rtl="0" algn="l">
              <a:spcBef>
                <a:spcPts val="400"/>
              </a:spcBef>
              <a:spcAft>
                <a:spcPts val="0"/>
              </a:spcAft>
              <a:buNone/>
            </a:pPr>
            <a:r>
              <a:t/>
            </a:r>
            <a:endParaRPr/>
          </a:p>
        </p:txBody>
      </p:sp>
      <p:sp>
        <p:nvSpPr>
          <p:cNvPr id="80" name="Google Shape;80;p17"/>
          <p:cNvSpPr txBox="1"/>
          <p:nvPr>
            <p:ph idx="1" type="body"/>
          </p:nvPr>
        </p:nvSpPr>
        <p:spPr>
          <a:xfrm>
            <a:off x="311700" y="1152475"/>
            <a:ext cx="8520600" cy="362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solidFill>
                  <a:schemeClr val="dk1"/>
                </a:solidFill>
                <a:latin typeface="Times New Roman"/>
                <a:ea typeface="Times New Roman"/>
                <a:cs typeface="Times New Roman"/>
                <a:sym typeface="Times New Roman"/>
              </a:rPr>
              <a:t>Ante la ocurrencia de </a:t>
            </a:r>
            <a:r>
              <a:rPr b="1" lang="es">
                <a:solidFill>
                  <a:schemeClr val="dk1"/>
                </a:solidFill>
                <a:latin typeface="Times New Roman"/>
                <a:ea typeface="Times New Roman"/>
                <a:cs typeface="Times New Roman"/>
                <a:sym typeface="Times New Roman"/>
              </a:rPr>
              <a:t>eventos disruptivos (AMENAZAS) </a:t>
            </a:r>
            <a:r>
              <a:rPr lang="es">
                <a:solidFill>
                  <a:schemeClr val="dk1"/>
                </a:solidFill>
                <a:latin typeface="Times New Roman"/>
                <a:ea typeface="Times New Roman"/>
                <a:cs typeface="Times New Roman"/>
                <a:sym typeface="Times New Roman"/>
              </a:rPr>
              <a:t>(ataques, desastres naturales, conmoción social, sabotaje, accidentes, etc.), se debe priorizar en base al cálculo de las perdidas esperadas </a:t>
            </a:r>
            <a:r>
              <a:rPr b="1" lang="es">
                <a:solidFill>
                  <a:schemeClr val="dk1"/>
                </a:solidFill>
                <a:latin typeface="Times New Roman"/>
                <a:ea typeface="Times New Roman"/>
                <a:cs typeface="Times New Roman"/>
                <a:sym typeface="Times New Roman"/>
              </a:rPr>
              <a:t>(RIESGO)</a:t>
            </a:r>
            <a:r>
              <a:rPr lang="es">
                <a:solidFill>
                  <a:schemeClr val="dk1"/>
                </a:solidFill>
                <a:latin typeface="Times New Roman"/>
                <a:ea typeface="Times New Roman"/>
                <a:cs typeface="Times New Roman"/>
                <a:sym typeface="Times New Roman"/>
              </a:rPr>
              <a:t> (análisis de impacto en el negocio), qué escenarios disruptivos potenciales pueden afectar las operaciones del negocio (evaluación de riesgos), </a:t>
            </a:r>
            <a:r>
              <a:rPr lang="es" u="sng">
                <a:solidFill>
                  <a:schemeClr val="dk1"/>
                </a:solidFill>
                <a:latin typeface="Times New Roman"/>
                <a:ea typeface="Times New Roman"/>
                <a:cs typeface="Times New Roman"/>
                <a:sym typeface="Times New Roman"/>
              </a:rPr>
              <a:t>definiendo lo que se debe hacer para evitar que ocurran tales eventos y después cómo recuperar las operaciones mínimas y normales en el menor tiempo posibl</a:t>
            </a:r>
            <a:r>
              <a:rPr lang="es">
                <a:solidFill>
                  <a:schemeClr val="dk1"/>
                </a:solidFill>
                <a:latin typeface="Times New Roman"/>
                <a:ea typeface="Times New Roman"/>
                <a:cs typeface="Times New Roman"/>
                <a:sym typeface="Times New Roman"/>
              </a:rPr>
              <a:t>e (mitigación de riesgos o tratamiento de riesgos).</a:t>
            </a:r>
            <a:endParaRPr>
              <a:solidFill>
                <a:schemeClr val="dk1"/>
              </a:solidFill>
              <a:latin typeface="Times New Roman"/>
              <a:ea typeface="Times New Roman"/>
              <a:cs typeface="Times New Roman"/>
              <a:sym typeface="Times New Roman"/>
            </a:endParaRPr>
          </a:p>
          <a:p>
            <a:pPr indent="0" lvl="0" marL="0" rtl="0" algn="l">
              <a:spcBef>
                <a:spcPts val="1600"/>
              </a:spcBef>
              <a:spcAft>
                <a:spcPts val="1600"/>
              </a:spcAft>
              <a:buNone/>
            </a:pPr>
            <a:r>
              <a:rPr lang="es">
                <a:solidFill>
                  <a:schemeClr val="dk1"/>
                </a:solidFill>
                <a:latin typeface="Times New Roman"/>
                <a:ea typeface="Times New Roman"/>
                <a:cs typeface="Times New Roman"/>
                <a:sym typeface="Times New Roman"/>
              </a:rPr>
              <a:t>debe concentrarse en analizar los impactos contra las líneas de negocio y gestionar los riesgos: descubrir qué actividades del negocio y administrativas son más críticas y qué riesgos / amenazas pueden afectarlas; y luego tratar sistemáticamente esos riesgos.</a:t>
            </a:r>
            <a:endParaRPr sz="21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169400"/>
            <a:ext cx="8604600" cy="1108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rPr b="1" lang="es" sz="1800">
                <a:latin typeface="Times New Roman"/>
                <a:ea typeface="Times New Roman"/>
                <a:cs typeface="Times New Roman"/>
                <a:sym typeface="Times New Roman"/>
              </a:rPr>
              <a:t>Planes de Continuidad del Negocio,                                                                            Planes de Contingencia departamental,                                                                       Planes de Recuperación de Desastres </a:t>
            </a:r>
            <a:endParaRPr/>
          </a:p>
        </p:txBody>
      </p:sp>
      <p:sp>
        <p:nvSpPr>
          <p:cNvPr id="86" name="Google Shape;86;p18"/>
          <p:cNvSpPr txBox="1"/>
          <p:nvPr>
            <p:ph idx="1" type="body"/>
          </p:nvPr>
        </p:nvSpPr>
        <p:spPr>
          <a:xfrm>
            <a:off x="311700" y="1152475"/>
            <a:ext cx="8520600" cy="3575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a:solidFill>
                  <a:schemeClr val="dk1"/>
                </a:solidFill>
                <a:latin typeface="Times New Roman"/>
                <a:ea typeface="Times New Roman"/>
                <a:cs typeface="Times New Roman"/>
                <a:sym typeface="Times New Roman"/>
              </a:rPr>
              <a:t>Las estrategias y soluciones que se implementarán generalmente                                                                                                                         son políticas,                                                                                                            procedimientos,                                                                                                                                      roles                                                                                                                                                                                                                                                               y responsabilidades,                                                                                                           datos e información,                                                                                               componentes técnico/ físico (instalaciones, software, equipos, planes, recursos técnicos);    todas estas tareas se combinan inteligentemente en la elaboración de </a:t>
            </a:r>
            <a:r>
              <a:rPr b="1" lang="es">
                <a:solidFill>
                  <a:schemeClr val="dk1"/>
                </a:solidFill>
                <a:latin typeface="Times New Roman"/>
                <a:ea typeface="Times New Roman"/>
                <a:cs typeface="Times New Roman"/>
                <a:sym typeface="Times New Roman"/>
              </a:rPr>
              <a:t>Planes de Continuidad del Negocio, Planes de Contingencia departamentales (geográficos, especializados como Epidemias), Planes de Recuperación de Desastres (DRPs), </a:t>
            </a:r>
            <a:r>
              <a:rPr lang="es">
                <a:solidFill>
                  <a:schemeClr val="dk1"/>
                </a:solidFill>
                <a:latin typeface="Times New Roman"/>
                <a:ea typeface="Times New Roman"/>
                <a:cs typeface="Times New Roman"/>
                <a:sym typeface="Times New Roman"/>
              </a:rPr>
              <a:t>entre otro</a:t>
            </a:r>
            <a:endParaRPr sz="21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358300" cy="707400"/>
          </a:xfrm>
          <a:prstGeom prst="rect">
            <a:avLst/>
          </a:prstGeom>
        </p:spPr>
        <p:txBody>
          <a:bodyPr anchorCtr="0" anchor="t" bIns="91425" lIns="91425" spcFirstLastPara="1" rIns="91425" wrap="square" tIns="91425">
            <a:noAutofit/>
          </a:bodyPr>
          <a:lstStyle/>
          <a:p>
            <a:pPr indent="0" lvl="0" marL="0" rtl="0" algn="l">
              <a:lnSpc>
                <a:spcPct val="120833"/>
              </a:lnSpc>
              <a:spcBef>
                <a:spcPts val="1500"/>
              </a:spcBef>
              <a:spcAft>
                <a:spcPts val="0"/>
              </a:spcAft>
              <a:buClr>
                <a:schemeClr val="dk1"/>
              </a:buClr>
              <a:buSzPts val="1100"/>
              <a:buFont typeface="Arial"/>
              <a:buNone/>
            </a:pPr>
            <a:r>
              <a:rPr lang="es">
                <a:solidFill>
                  <a:srgbClr val="1A1A1A"/>
                </a:solidFill>
                <a:highlight>
                  <a:srgbClr val="FFFFFF"/>
                </a:highlight>
              </a:rPr>
              <a:t>¿Qué es la Resiliencia Organizacional?</a:t>
            </a:r>
            <a:endParaRPr>
              <a:solidFill>
                <a:srgbClr val="1A1A1A"/>
              </a:solidFill>
              <a:highlight>
                <a:srgbClr val="FFFFFF"/>
              </a:highlight>
            </a:endParaRPr>
          </a:p>
          <a:p>
            <a:pPr indent="0" lvl="0" marL="0" rtl="0" algn="l">
              <a:spcBef>
                <a:spcPts val="1500"/>
              </a:spcBef>
              <a:spcAft>
                <a:spcPts val="0"/>
              </a:spcAft>
              <a:buNone/>
            </a:pPr>
            <a:r>
              <a:t/>
            </a:r>
            <a:endParaRPr/>
          </a:p>
        </p:txBody>
      </p:sp>
      <p:sp>
        <p:nvSpPr>
          <p:cNvPr id="92" name="Google Shape;92;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40000"/>
              </a:lnSpc>
              <a:spcBef>
                <a:spcPts val="0"/>
              </a:spcBef>
              <a:spcAft>
                <a:spcPts val="0"/>
              </a:spcAft>
              <a:buClr>
                <a:schemeClr val="dk1"/>
              </a:buClr>
              <a:buSzPts val="1100"/>
              <a:buFont typeface="Arial"/>
              <a:buNone/>
            </a:pPr>
            <a:r>
              <a:rPr lang="es" sz="1600">
                <a:solidFill>
                  <a:srgbClr val="4D4D4D"/>
                </a:solidFill>
                <a:highlight>
                  <a:srgbClr val="FFFFFF"/>
                </a:highlight>
              </a:rPr>
              <a:t>La resiliencia organizacional es </a:t>
            </a:r>
            <a:r>
              <a:rPr b="1" lang="es" sz="1600">
                <a:solidFill>
                  <a:srgbClr val="4D4D4D"/>
                </a:solidFill>
                <a:highlight>
                  <a:srgbClr val="FFFFFF"/>
                </a:highlight>
              </a:rPr>
              <a:t>“la capacidad de una organización para anticipar</a:t>
            </a:r>
            <a:r>
              <a:rPr lang="es" sz="1600">
                <a:solidFill>
                  <a:srgbClr val="4D4D4D"/>
                </a:solidFill>
                <a:highlight>
                  <a:srgbClr val="FFFFFF"/>
                </a:highlight>
              </a:rPr>
              <a:t>, prepararse, responder y adaptarse al cambio exponencial y a las interrupciones repentinas para sobrevivir y prosperar”. </a:t>
            </a:r>
            <a:endParaRPr sz="1600">
              <a:solidFill>
                <a:srgbClr val="4D4D4D"/>
              </a:solidFill>
              <a:highlight>
                <a:srgbClr val="FFFFFF"/>
              </a:highlight>
            </a:endParaRPr>
          </a:p>
          <a:p>
            <a:pPr indent="0" lvl="0" marL="0" rtl="0" algn="l">
              <a:lnSpc>
                <a:spcPct val="140000"/>
              </a:lnSpc>
              <a:spcBef>
                <a:spcPts val="700"/>
              </a:spcBef>
              <a:spcAft>
                <a:spcPts val="0"/>
              </a:spcAft>
              <a:buClr>
                <a:schemeClr val="dk1"/>
              </a:buClr>
              <a:buSzPts val="1100"/>
              <a:buFont typeface="Arial"/>
              <a:buNone/>
            </a:pPr>
            <a:r>
              <a:rPr lang="es" sz="1600">
                <a:solidFill>
                  <a:srgbClr val="4D4D4D"/>
                </a:solidFill>
                <a:highlight>
                  <a:srgbClr val="FFFFFF"/>
                </a:highlight>
              </a:rPr>
              <a:t>Va más allá de la gestión de riesgos, h</a:t>
            </a:r>
            <a:r>
              <a:rPr b="1" lang="es" sz="1600">
                <a:solidFill>
                  <a:srgbClr val="4D4D4D"/>
                </a:solidFill>
                <a:highlight>
                  <a:srgbClr val="FFFFFF"/>
                </a:highlight>
              </a:rPr>
              <a:t>acia una visión más holística de la salud y el éxito empresarial.</a:t>
            </a:r>
            <a:r>
              <a:rPr lang="es" sz="1600">
                <a:solidFill>
                  <a:srgbClr val="4D4D4D"/>
                </a:solidFill>
                <a:highlight>
                  <a:srgbClr val="FFFFFF"/>
                </a:highlight>
              </a:rPr>
              <a:t> Una organización resiliente es aquella que no sólo sobrevive a largo plazo, sino que también se fortalece pasando la prueba del tiempo. </a:t>
            </a:r>
            <a:endParaRPr sz="1600">
              <a:solidFill>
                <a:srgbClr val="4D4D4D"/>
              </a:solidFill>
              <a:highlight>
                <a:srgbClr val="FFFFFF"/>
              </a:highlight>
            </a:endParaRPr>
          </a:p>
          <a:p>
            <a:pPr indent="0" lvl="0" marL="0" rtl="0" algn="l">
              <a:lnSpc>
                <a:spcPct val="140000"/>
              </a:lnSpc>
              <a:spcBef>
                <a:spcPts val="700"/>
              </a:spcBef>
              <a:spcAft>
                <a:spcPts val="0"/>
              </a:spcAft>
              <a:buNone/>
            </a:pPr>
            <a:r>
              <a:rPr lang="es" sz="1600">
                <a:solidFill>
                  <a:srgbClr val="4D4D4D"/>
                </a:solidFill>
                <a:highlight>
                  <a:srgbClr val="FFFFFF"/>
                </a:highlight>
              </a:rPr>
              <a:t>La resiliencia organizacional es un imperativo estratégico para que una organización prospere en el mundo dinámico e interconectado de hoy. </a:t>
            </a:r>
            <a:endParaRPr sz="19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CONTINUIDAD DEL NEGOCIO</a:t>
            </a:r>
            <a:endParaRPr/>
          </a:p>
        </p:txBody>
      </p:sp>
      <p:sp>
        <p:nvSpPr>
          <p:cNvPr id="98" name="Google Shape;98;p20"/>
          <p:cNvSpPr txBox="1"/>
          <p:nvPr>
            <p:ph idx="1" type="body"/>
          </p:nvPr>
        </p:nvSpPr>
        <p:spPr>
          <a:xfrm>
            <a:off x="311700" y="1152475"/>
            <a:ext cx="8832300" cy="3990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99" name="Google Shape;99;p20"/>
          <p:cNvPicPr preferRelativeResize="0"/>
          <p:nvPr/>
        </p:nvPicPr>
        <p:blipFill>
          <a:blip r:embed="rId3">
            <a:alphaModFix/>
          </a:blip>
          <a:stretch>
            <a:fillRect/>
          </a:stretch>
        </p:blipFill>
        <p:spPr>
          <a:xfrm>
            <a:off x="1154975" y="1152475"/>
            <a:ext cx="7160875" cy="39909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311700" y="200200"/>
            <a:ext cx="8520600" cy="10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¿Cuáles son los beneficios </a:t>
            </a:r>
            <a:endParaRPr/>
          </a:p>
          <a:p>
            <a:pPr indent="0" lvl="0" marL="0" rtl="0" algn="l">
              <a:spcBef>
                <a:spcPts val="0"/>
              </a:spcBef>
              <a:spcAft>
                <a:spcPts val="0"/>
              </a:spcAft>
              <a:buNone/>
            </a:pPr>
            <a:r>
              <a:rPr lang="es"/>
              <a:t>de la continuidad del negocio?</a:t>
            </a:r>
            <a:endParaRPr/>
          </a:p>
        </p:txBody>
      </p:sp>
      <p:sp>
        <p:nvSpPr>
          <p:cNvPr id="105" name="Google Shape;105;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s" sz="1900"/>
              <a:t>Si se implementa correctamente, la gestión de la continuidad del negocio disminuirá la posibilidad de ocurrencia de un incidente disruptivo y, en caso de producirse, la organización estará preparada para responder en forma adecuada y, de esa forma, reducir drásticamente el daño potencial de ese incidente.</a:t>
            </a:r>
            <a:endParaRPr sz="1900"/>
          </a:p>
          <a:p>
            <a:pPr indent="0" lvl="0" marL="0" rtl="0" algn="l">
              <a:lnSpc>
                <a:spcPct val="100000"/>
              </a:lnSpc>
              <a:spcBef>
                <a:spcPts val="1600"/>
              </a:spcBef>
              <a:spcAft>
                <a:spcPts val="0"/>
              </a:spcAft>
              <a:buNone/>
            </a:pPr>
            <a:r>
              <a:rPr b="1" lang="es" sz="1900"/>
              <a:t>¿Quién puede implementar esta norma?</a:t>
            </a:r>
            <a:endParaRPr b="1" sz="1900"/>
          </a:p>
          <a:p>
            <a:pPr indent="0" lvl="0" marL="0" rtl="0" algn="l">
              <a:lnSpc>
                <a:spcPct val="100000"/>
              </a:lnSpc>
              <a:spcBef>
                <a:spcPts val="1600"/>
              </a:spcBef>
              <a:spcAft>
                <a:spcPts val="0"/>
              </a:spcAft>
              <a:buClr>
                <a:schemeClr val="dk1"/>
              </a:buClr>
              <a:buSzPts val="1100"/>
              <a:buFont typeface="Arial"/>
              <a:buNone/>
            </a:pPr>
            <a:r>
              <a:rPr lang="es" sz="1900"/>
              <a:t>Cualquier organización, grande o pequeña, con o sin fines de lucro, privada o pública. La norma está concebida de tal forma que es aplicable a cualquier tamaño o tipo de organización.</a:t>
            </a:r>
            <a:endParaRPr sz="1900"/>
          </a:p>
          <a:p>
            <a:pPr indent="0" lvl="0" marL="0" rtl="0" algn="l">
              <a:lnSpc>
                <a:spcPct val="100000"/>
              </a:lnSpc>
              <a:spcBef>
                <a:spcPts val="1600"/>
              </a:spcBef>
              <a:spcAft>
                <a:spcPts val="0"/>
              </a:spcAft>
              <a:buClr>
                <a:schemeClr val="dk1"/>
              </a:buClr>
              <a:buSzPts val="1100"/>
              <a:buFont typeface="Arial"/>
              <a:buNone/>
            </a:pPr>
            <a:r>
              <a:t/>
            </a:r>
            <a:endParaRPr/>
          </a:p>
          <a:p>
            <a:pPr indent="0" lvl="0" marL="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