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2" r:id="rId16"/>
    <p:sldId id="273" r:id="rId17"/>
    <p:sldId id="275" r:id="rId18"/>
    <p:sldId id="277" r:id="rId19"/>
    <p:sldId id="278" r:id="rId20"/>
    <p:sldId id="279" r:id="rId21"/>
    <p:sldId id="280" r:id="rId22"/>
    <p:sldId id="281" r:id="rId23"/>
    <p:sldId id="282" r:id="rId24"/>
    <p:sldId id="283" r:id="rId2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A9C7A14D-EFE3-40C7-AA7C-A2294E1EC16E}" type="slidenum">
              <a:rPr lang="es-ES" altLang="es-AR"/>
              <a:pPr>
                <a:defRPr/>
              </a:pPr>
              <a:t>‹#›</a:t>
            </a:fld>
            <a:endParaRPr lang="es-ES" altLang="es-AR"/>
          </a:p>
        </p:txBody>
      </p:sp>
    </p:spTree>
    <p:extLst>
      <p:ext uri="{BB962C8B-B14F-4D97-AF65-F5344CB8AC3E}">
        <p14:creationId xmlns:p14="http://schemas.microsoft.com/office/powerpoint/2010/main" val="282281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A2DB4B20-85B8-4675-B4CC-217F85328238}" type="slidenum">
              <a:rPr lang="es-ES" altLang="es-AR"/>
              <a:pPr>
                <a:defRPr/>
              </a:pPr>
              <a:t>‹#›</a:t>
            </a:fld>
            <a:endParaRPr lang="es-ES" altLang="es-AR"/>
          </a:p>
        </p:txBody>
      </p:sp>
    </p:spTree>
    <p:extLst>
      <p:ext uri="{BB962C8B-B14F-4D97-AF65-F5344CB8AC3E}">
        <p14:creationId xmlns:p14="http://schemas.microsoft.com/office/powerpoint/2010/main" val="257210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19996119-2395-4F91-BD6E-CECF28F59A84}" type="slidenum">
              <a:rPr lang="es-ES" altLang="es-AR"/>
              <a:pPr>
                <a:defRPr/>
              </a:pPr>
              <a:t>‹#›</a:t>
            </a:fld>
            <a:endParaRPr lang="es-ES" altLang="es-AR"/>
          </a:p>
        </p:txBody>
      </p:sp>
    </p:spTree>
    <p:extLst>
      <p:ext uri="{BB962C8B-B14F-4D97-AF65-F5344CB8AC3E}">
        <p14:creationId xmlns:p14="http://schemas.microsoft.com/office/powerpoint/2010/main" val="903034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es-ES" smtClean="0"/>
              <a:t>Haga clic para modificar el estilo de título del patrón</a:t>
            </a:r>
            <a:endParaRPr lang="es-AR"/>
          </a:p>
        </p:txBody>
      </p:sp>
      <p:sp>
        <p:nvSpPr>
          <p:cNvPr id="3" name="Marcador de tabla 2"/>
          <p:cNvSpPr>
            <a:spLocks noGrp="1"/>
          </p:cNvSpPr>
          <p:nvPr>
            <p:ph type="tbl" idx="1"/>
          </p:nvPr>
        </p:nvSpPr>
        <p:spPr>
          <a:xfrm>
            <a:off x="457200" y="1600200"/>
            <a:ext cx="8229600" cy="4525963"/>
          </a:xfrm>
        </p:spPr>
        <p:txBody>
          <a:bodyPr/>
          <a:lstStyle/>
          <a:p>
            <a:pPr lvl="0"/>
            <a:endParaRPr lang="es-AR"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E24D3186-6270-4945-8355-309E8841C9FD}" type="slidenum">
              <a:rPr lang="es-ES" altLang="es-AR"/>
              <a:pPr>
                <a:defRPr/>
              </a:pPr>
              <a:t>‹#›</a:t>
            </a:fld>
            <a:endParaRPr lang="es-ES" altLang="es-AR"/>
          </a:p>
        </p:txBody>
      </p:sp>
    </p:spTree>
    <p:extLst>
      <p:ext uri="{BB962C8B-B14F-4D97-AF65-F5344CB8AC3E}">
        <p14:creationId xmlns:p14="http://schemas.microsoft.com/office/powerpoint/2010/main" val="3147704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457200" y="274638"/>
            <a:ext cx="8229600" cy="5851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5" name="Rectangle 6"/>
          <p:cNvSpPr>
            <a:spLocks noGrp="1" noChangeArrowheads="1"/>
          </p:cNvSpPr>
          <p:nvPr>
            <p:ph type="sldNum" sz="quarter" idx="12"/>
          </p:nvPr>
        </p:nvSpPr>
        <p:spPr>
          <a:ln/>
        </p:spPr>
        <p:txBody>
          <a:bodyPr/>
          <a:lstStyle>
            <a:lvl1pPr>
              <a:defRPr/>
            </a:lvl1pPr>
          </a:lstStyle>
          <a:p>
            <a:pPr>
              <a:defRPr/>
            </a:pPr>
            <a:fld id="{8007E109-8781-4739-89C3-1939E3448CE2}" type="slidenum">
              <a:rPr lang="es-ES" altLang="es-AR"/>
              <a:pPr>
                <a:defRPr/>
              </a:pPr>
              <a:t>‹#›</a:t>
            </a:fld>
            <a:endParaRPr lang="es-ES" altLang="es-AR"/>
          </a:p>
        </p:txBody>
      </p:sp>
    </p:spTree>
    <p:extLst>
      <p:ext uri="{BB962C8B-B14F-4D97-AF65-F5344CB8AC3E}">
        <p14:creationId xmlns:p14="http://schemas.microsoft.com/office/powerpoint/2010/main" val="57746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5E396D34-EE39-43AB-9483-210444F026E3}" type="slidenum">
              <a:rPr lang="es-ES" altLang="es-AR"/>
              <a:pPr>
                <a:defRPr/>
              </a:pPr>
              <a:t>‹#›</a:t>
            </a:fld>
            <a:endParaRPr lang="es-ES" altLang="es-AR"/>
          </a:p>
        </p:txBody>
      </p:sp>
    </p:spTree>
    <p:extLst>
      <p:ext uri="{BB962C8B-B14F-4D97-AF65-F5344CB8AC3E}">
        <p14:creationId xmlns:p14="http://schemas.microsoft.com/office/powerpoint/2010/main" val="327602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1D6E12D7-0188-42EF-9B83-3A95CF28E475}" type="slidenum">
              <a:rPr lang="es-ES" altLang="es-AR"/>
              <a:pPr>
                <a:defRPr/>
              </a:pPr>
              <a:t>‹#›</a:t>
            </a:fld>
            <a:endParaRPr lang="es-ES" altLang="es-AR"/>
          </a:p>
        </p:txBody>
      </p:sp>
    </p:spTree>
    <p:extLst>
      <p:ext uri="{BB962C8B-B14F-4D97-AF65-F5344CB8AC3E}">
        <p14:creationId xmlns:p14="http://schemas.microsoft.com/office/powerpoint/2010/main" val="366170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7" name="Rectangle 6"/>
          <p:cNvSpPr>
            <a:spLocks noGrp="1" noChangeArrowheads="1"/>
          </p:cNvSpPr>
          <p:nvPr>
            <p:ph type="sldNum" sz="quarter" idx="12"/>
          </p:nvPr>
        </p:nvSpPr>
        <p:spPr>
          <a:ln/>
        </p:spPr>
        <p:txBody>
          <a:bodyPr/>
          <a:lstStyle>
            <a:lvl1pPr>
              <a:defRPr/>
            </a:lvl1pPr>
          </a:lstStyle>
          <a:p>
            <a:pPr>
              <a:defRPr/>
            </a:pPr>
            <a:fld id="{9599E75B-F8C7-49A7-A046-1DAA8E3CAB32}" type="slidenum">
              <a:rPr lang="es-ES" altLang="es-AR"/>
              <a:pPr>
                <a:defRPr/>
              </a:pPr>
              <a:t>‹#›</a:t>
            </a:fld>
            <a:endParaRPr lang="es-ES" altLang="es-AR"/>
          </a:p>
        </p:txBody>
      </p:sp>
    </p:spTree>
    <p:extLst>
      <p:ext uri="{BB962C8B-B14F-4D97-AF65-F5344CB8AC3E}">
        <p14:creationId xmlns:p14="http://schemas.microsoft.com/office/powerpoint/2010/main" val="220530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8"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9" name="Rectangle 6"/>
          <p:cNvSpPr>
            <a:spLocks noGrp="1" noChangeArrowheads="1"/>
          </p:cNvSpPr>
          <p:nvPr>
            <p:ph type="sldNum" sz="quarter" idx="12"/>
          </p:nvPr>
        </p:nvSpPr>
        <p:spPr>
          <a:ln/>
        </p:spPr>
        <p:txBody>
          <a:bodyPr/>
          <a:lstStyle>
            <a:lvl1pPr>
              <a:defRPr/>
            </a:lvl1pPr>
          </a:lstStyle>
          <a:p>
            <a:pPr>
              <a:defRPr/>
            </a:pPr>
            <a:fld id="{7CA84279-92FC-449F-A8D8-BE4CD0AD6A93}" type="slidenum">
              <a:rPr lang="es-ES" altLang="es-AR"/>
              <a:pPr>
                <a:defRPr/>
              </a:pPr>
              <a:t>‹#›</a:t>
            </a:fld>
            <a:endParaRPr lang="es-ES" altLang="es-AR"/>
          </a:p>
        </p:txBody>
      </p:sp>
    </p:spTree>
    <p:extLst>
      <p:ext uri="{BB962C8B-B14F-4D97-AF65-F5344CB8AC3E}">
        <p14:creationId xmlns:p14="http://schemas.microsoft.com/office/powerpoint/2010/main" val="43120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5" name="Rectangle 6"/>
          <p:cNvSpPr>
            <a:spLocks noGrp="1" noChangeArrowheads="1"/>
          </p:cNvSpPr>
          <p:nvPr>
            <p:ph type="sldNum" sz="quarter" idx="12"/>
          </p:nvPr>
        </p:nvSpPr>
        <p:spPr>
          <a:ln/>
        </p:spPr>
        <p:txBody>
          <a:bodyPr/>
          <a:lstStyle>
            <a:lvl1pPr>
              <a:defRPr/>
            </a:lvl1pPr>
          </a:lstStyle>
          <a:p>
            <a:pPr>
              <a:defRPr/>
            </a:pPr>
            <a:fld id="{B4A3B46A-EE18-43BE-B52E-19762562C419}" type="slidenum">
              <a:rPr lang="es-ES" altLang="es-AR"/>
              <a:pPr>
                <a:defRPr/>
              </a:pPr>
              <a:t>‹#›</a:t>
            </a:fld>
            <a:endParaRPr lang="es-ES" altLang="es-AR"/>
          </a:p>
        </p:txBody>
      </p:sp>
    </p:spTree>
    <p:extLst>
      <p:ext uri="{BB962C8B-B14F-4D97-AF65-F5344CB8AC3E}">
        <p14:creationId xmlns:p14="http://schemas.microsoft.com/office/powerpoint/2010/main" val="110080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3"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4" name="Rectangle 6"/>
          <p:cNvSpPr>
            <a:spLocks noGrp="1" noChangeArrowheads="1"/>
          </p:cNvSpPr>
          <p:nvPr>
            <p:ph type="sldNum" sz="quarter" idx="12"/>
          </p:nvPr>
        </p:nvSpPr>
        <p:spPr>
          <a:ln/>
        </p:spPr>
        <p:txBody>
          <a:bodyPr/>
          <a:lstStyle>
            <a:lvl1pPr>
              <a:defRPr/>
            </a:lvl1pPr>
          </a:lstStyle>
          <a:p>
            <a:pPr>
              <a:defRPr/>
            </a:pPr>
            <a:fld id="{7D6F6059-1D9F-46F6-BA7D-636575ED8C17}" type="slidenum">
              <a:rPr lang="es-ES" altLang="es-AR"/>
              <a:pPr>
                <a:defRPr/>
              </a:pPr>
              <a:t>‹#›</a:t>
            </a:fld>
            <a:endParaRPr lang="es-ES" altLang="es-AR"/>
          </a:p>
        </p:txBody>
      </p:sp>
    </p:spTree>
    <p:extLst>
      <p:ext uri="{BB962C8B-B14F-4D97-AF65-F5344CB8AC3E}">
        <p14:creationId xmlns:p14="http://schemas.microsoft.com/office/powerpoint/2010/main" val="204237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7" name="Rectangle 6"/>
          <p:cNvSpPr>
            <a:spLocks noGrp="1" noChangeArrowheads="1"/>
          </p:cNvSpPr>
          <p:nvPr>
            <p:ph type="sldNum" sz="quarter" idx="12"/>
          </p:nvPr>
        </p:nvSpPr>
        <p:spPr>
          <a:ln/>
        </p:spPr>
        <p:txBody>
          <a:bodyPr/>
          <a:lstStyle>
            <a:lvl1pPr>
              <a:defRPr/>
            </a:lvl1pPr>
          </a:lstStyle>
          <a:p>
            <a:pPr>
              <a:defRPr/>
            </a:pPr>
            <a:fld id="{781961DF-18D7-47B7-8967-D49534E1BBAB}" type="slidenum">
              <a:rPr lang="es-ES" altLang="es-AR"/>
              <a:pPr>
                <a:defRPr/>
              </a:pPr>
              <a:t>‹#›</a:t>
            </a:fld>
            <a:endParaRPr lang="es-ES" altLang="es-AR"/>
          </a:p>
        </p:txBody>
      </p:sp>
    </p:spTree>
    <p:extLst>
      <p:ext uri="{BB962C8B-B14F-4D97-AF65-F5344CB8AC3E}">
        <p14:creationId xmlns:p14="http://schemas.microsoft.com/office/powerpoint/2010/main" val="134934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7" name="Rectangle 6"/>
          <p:cNvSpPr>
            <a:spLocks noGrp="1" noChangeArrowheads="1"/>
          </p:cNvSpPr>
          <p:nvPr>
            <p:ph type="sldNum" sz="quarter" idx="12"/>
          </p:nvPr>
        </p:nvSpPr>
        <p:spPr>
          <a:ln/>
        </p:spPr>
        <p:txBody>
          <a:bodyPr/>
          <a:lstStyle>
            <a:lvl1pPr>
              <a:defRPr/>
            </a:lvl1pPr>
          </a:lstStyle>
          <a:p>
            <a:pPr>
              <a:defRPr/>
            </a:pPr>
            <a:fld id="{1708696B-6B9A-4C6C-8FC2-8375981C050C}" type="slidenum">
              <a:rPr lang="es-ES" altLang="es-AR"/>
              <a:pPr>
                <a:defRPr/>
              </a:pPr>
              <a:t>‹#›</a:t>
            </a:fld>
            <a:endParaRPr lang="es-ES" altLang="es-AR"/>
          </a:p>
        </p:txBody>
      </p:sp>
    </p:spTree>
    <p:extLst>
      <p:ext uri="{BB962C8B-B14F-4D97-AF65-F5344CB8AC3E}">
        <p14:creationId xmlns:p14="http://schemas.microsoft.com/office/powerpoint/2010/main" val="338814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AR"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AR" smtClean="0"/>
              <a:t>Haga clic para modificar el estilo de texto del patrón</a:t>
            </a:r>
          </a:p>
          <a:p>
            <a:pPr lvl="1"/>
            <a:r>
              <a:rPr lang="es-ES" altLang="es-AR" smtClean="0"/>
              <a:t>Segundo nivel</a:t>
            </a:r>
          </a:p>
          <a:p>
            <a:pPr lvl="2"/>
            <a:r>
              <a:rPr lang="es-ES" altLang="es-AR" smtClean="0"/>
              <a:t>Tercer nivel</a:t>
            </a:r>
          </a:p>
          <a:p>
            <a:pPr lvl="3"/>
            <a:r>
              <a:rPr lang="es-ES" altLang="es-AR" smtClean="0"/>
              <a:t>Cuarto nivel</a:t>
            </a:r>
          </a:p>
          <a:p>
            <a:pPr lvl="4"/>
            <a:r>
              <a:rPr lang="es-ES" altLang="es-AR"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s-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s-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F403C50-8F1C-4157-B650-4FC37F016361}" type="slidenum">
              <a:rPr lang="es-ES" altLang="es-AR"/>
              <a:pPr>
                <a:defRPr/>
              </a:pPr>
              <a:t>‹#›</a:t>
            </a:fld>
            <a:endParaRPr lang="es-ES" alt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219200" y="228600"/>
            <a:ext cx="6400800" cy="609600"/>
          </a:xfrm>
        </p:spPr>
        <p:txBody>
          <a:bodyPr/>
          <a:lstStyle/>
          <a:p>
            <a:pPr eaLnBrk="1" hangingPunct="1"/>
            <a:r>
              <a:rPr lang="es-AR" altLang="es-AR" sz="3200" smtClean="0"/>
              <a:t>Caso de Estudio</a:t>
            </a:r>
            <a:endParaRPr lang="es-ES" altLang="es-AR" sz="3200" smtClean="0"/>
          </a:p>
        </p:txBody>
      </p:sp>
      <p:sp>
        <p:nvSpPr>
          <p:cNvPr id="2051" name="Text Box 5"/>
          <p:cNvSpPr txBox="1">
            <a:spLocks noChangeArrowheads="1"/>
          </p:cNvSpPr>
          <p:nvPr/>
        </p:nvSpPr>
        <p:spPr bwMode="auto">
          <a:xfrm>
            <a:off x="517525" y="1103313"/>
            <a:ext cx="8016875" cy="372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2000" b="1"/>
              <a:t>Situación actual</a:t>
            </a:r>
          </a:p>
          <a:p>
            <a:pPr eaLnBrk="1" hangingPunct="1">
              <a:spcBef>
                <a:spcPct val="0"/>
              </a:spcBef>
              <a:buFontTx/>
              <a:buNone/>
            </a:pPr>
            <a:endParaRPr lang="es-ES" altLang="es-AR" sz="2000" b="1"/>
          </a:p>
          <a:p>
            <a:pPr eaLnBrk="1" hangingPunct="1">
              <a:spcBef>
                <a:spcPct val="0"/>
              </a:spcBef>
              <a:buFontTx/>
              <a:buNone/>
            </a:pPr>
            <a:r>
              <a:rPr lang="es-ES" altLang="es-AR" sz="1800"/>
              <a:t>La empresa AUTO S.A. es propietaria de varias concesionarias en todo el país. En los mismos se realiza la venta de vehículos nuevos y usados. El tipo de vehículos comercializados son: automóviles, camionetas y camiones. Los mismos pueden ser nuevos o usados.</a:t>
            </a:r>
          </a:p>
          <a:p>
            <a:pPr eaLnBrk="1" hangingPunct="1">
              <a:spcBef>
                <a:spcPct val="0"/>
              </a:spcBef>
              <a:buFontTx/>
              <a:buNone/>
            </a:pPr>
            <a:endParaRPr lang="es-ES" altLang="es-AR" sz="1800"/>
          </a:p>
          <a:p>
            <a:pPr eaLnBrk="1" hangingPunct="1">
              <a:spcBef>
                <a:spcPct val="0"/>
              </a:spcBef>
              <a:buFontTx/>
              <a:buNone/>
            </a:pPr>
            <a:r>
              <a:rPr lang="es-ES" altLang="es-AR" sz="1800"/>
              <a:t>Todos los concesionarios utilizan actualmente un sistema de facturación online.</a:t>
            </a:r>
          </a:p>
          <a:p>
            <a:pPr eaLnBrk="1" hangingPunct="1">
              <a:spcBef>
                <a:spcPct val="0"/>
              </a:spcBef>
              <a:buFontTx/>
              <a:buNone/>
            </a:pPr>
            <a:endParaRPr lang="es-ES" altLang="es-AR" sz="1800"/>
          </a:p>
          <a:p>
            <a:pPr eaLnBrk="1" hangingPunct="1">
              <a:spcBef>
                <a:spcPct val="0"/>
              </a:spcBef>
              <a:buFontTx/>
              <a:buNone/>
            </a:pPr>
            <a:r>
              <a:rPr lang="es-ES" altLang="es-AR" sz="1800"/>
              <a:t>Cuando un vendedor realiza la venta de un vehículo, la misma es registrada en el sistema. Para cada una de ellas se registran los siguientes datos: vendedor, cliente,  características del vehículo, concesionario.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s-AR" altLang="es-AR" smtClean="0"/>
              <a:t>Detalle Tabla de hecho</a:t>
            </a:r>
            <a:endParaRPr lang="es-ES" altLang="es-AR" smtClean="0"/>
          </a:p>
        </p:txBody>
      </p:sp>
      <p:sp>
        <p:nvSpPr>
          <p:cNvPr id="11267" name="Rectangle 4"/>
          <p:cNvSpPr>
            <a:spLocks noChangeArrowheads="1"/>
          </p:cNvSpPr>
          <p:nvPr/>
        </p:nvSpPr>
        <p:spPr bwMode="auto">
          <a:xfrm>
            <a:off x="3429000" y="1752600"/>
            <a:ext cx="2819400" cy="3505200"/>
          </a:xfrm>
          <a:prstGeom prst="rect">
            <a:avLst/>
          </a:prstGeom>
          <a:solidFill>
            <a:srgbClr val="00FF00">
              <a:alpha val="8509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s-AR" altLang="es-AR" sz="1800"/>
          </a:p>
        </p:txBody>
      </p:sp>
      <p:sp>
        <p:nvSpPr>
          <p:cNvPr id="11268" name="Text Box 5"/>
          <p:cNvSpPr txBox="1">
            <a:spLocks noChangeArrowheads="1"/>
          </p:cNvSpPr>
          <p:nvPr/>
        </p:nvSpPr>
        <p:spPr bwMode="auto">
          <a:xfrm>
            <a:off x="3962400" y="1905000"/>
            <a:ext cx="178435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Idtipo</a:t>
            </a:r>
          </a:p>
          <a:p>
            <a:pPr eaLnBrk="1" hangingPunct="1">
              <a:spcBef>
                <a:spcPct val="0"/>
              </a:spcBef>
              <a:buFontTx/>
              <a:buNone/>
            </a:pPr>
            <a:r>
              <a:rPr lang="es-AR" altLang="es-AR" sz="1800"/>
              <a:t>Idvehiculo</a:t>
            </a:r>
          </a:p>
          <a:p>
            <a:pPr eaLnBrk="1" hangingPunct="1">
              <a:spcBef>
                <a:spcPct val="0"/>
              </a:spcBef>
              <a:buFontTx/>
              <a:buNone/>
            </a:pPr>
            <a:r>
              <a:rPr lang="es-AR" altLang="es-AR" sz="1800"/>
              <a:t>Idubicacion</a:t>
            </a:r>
          </a:p>
          <a:p>
            <a:pPr eaLnBrk="1" hangingPunct="1">
              <a:spcBef>
                <a:spcPct val="0"/>
              </a:spcBef>
              <a:buFontTx/>
              <a:buNone/>
            </a:pPr>
            <a:r>
              <a:rPr lang="es-AR" altLang="es-AR" sz="1800"/>
              <a:t>Idtiempo</a:t>
            </a:r>
          </a:p>
          <a:p>
            <a:pPr eaLnBrk="1" hangingPunct="1">
              <a:spcBef>
                <a:spcPct val="0"/>
              </a:spcBef>
              <a:buFontTx/>
              <a:buNone/>
            </a:pPr>
            <a:r>
              <a:rPr lang="es-AR" altLang="es-AR" sz="1800"/>
              <a:t>idsegemento</a:t>
            </a:r>
          </a:p>
          <a:p>
            <a:pPr eaLnBrk="1" hangingPunct="1">
              <a:spcBef>
                <a:spcPct val="0"/>
              </a:spcBef>
              <a:buFontTx/>
              <a:buNone/>
            </a:pPr>
            <a:r>
              <a:rPr lang="es-AR" altLang="es-AR" sz="1800"/>
              <a:t>Idconcesionario</a:t>
            </a:r>
          </a:p>
          <a:p>
            <a:pPr eaLnBrk="1" hangingPunct="1">
              <a:spcBef>
                <a:spcPct val="0"/>
              </a:spcBef>
              <a:buFontTx/>
              <a:buNone/>
            </a:pPr>
            <a:endParaRPr lang="es-AR" altLang="es-AR" sz="1800"/>
          </a:p>
          <a:p>
            <a:pPr eaLnBrk="1" hangingPunct="1">
              <a:spcBef>
                <a:spcPct val="0"/>
              </a:spcBef>
              <a:buFontTx/>
              <a:buNone/>
            </a:pPr>
            <a:endParaRPr lang="es-AR" altLang="es-AR" sz="1800"/>
          </a:p>
          <a:p>
            <a:pPr eaLnBrk="1" hangingPunct="1">
              <a:spcBef>
                <a:spcPct val="0"/>
              </a:spcBef>
              <a:buFontTx/>
              <a:buNone/>
            </a:pPr>
            <a:r>
              <a:rPr lang="es-AR" altLang="es-AR" sz="1800"/>
              <a:t>Cantidadvta</a:t>
            </a:r>
          </a:p>
          <a:p>
            <a:pPr eaLnBrk="1" hangingPunct="1">
              <a:spcBef>
                <a:spcPct val="0"/>
              </a:spcBef>
              <a:buFontTx/>
              <a:buNone/>
            </a:pPr>
            <a:r>
              <a:rPr lang="es-AR" altLang="es-AR" sz="1800"/>
              <a:t>Cantidadpre</a:t>
            </a:r>
          </a:p>
          <a:p>
            <a:pPr eaLnBrk="1" hangingPunct="1">
              <a:spcBef>
                <a:spcPct val="0"/>
              </a:spcBef>
              <a:buFontTx/>
              <a:buNone/>
            </a:pPr>
            <a:r>
              <a:rPr lang="es-AR" altLang="es-AR" sz="1800"/>
              <a:t>Importe</a:t>
            </a:r>
            <a:endParaRPr lang="es-ES" altLang="es-AR"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2291" name="Text Box 4"/>
          <p:cNvSpPr txBox="1">
            <a:spLocks noChangeArrowheads="1"/>
          </p:cNvSpPr>
          <p:nvPr/>
        </p:nvSpPr>
        <p:spPr bwMode="auto">
          <a:xfrm>
            <a:off x="898525" y="1484313"/>
            <a:ext cx="324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tiempo</a:t>
            </a:r>
            <a:endParaRPr lang="es-ES" altLang="es-AR" sz="1800" b="1"/>
          </a:p>
        </p:txBody>
      </p:sp>
      <p:sp>
        <p:nvSpPr>
          <p:cNvPr id="12292" name="Rectangle 5"/>
          <p:cNvSpPr>
            <a:spLocks noChangeArrowheads="1"/>
          </p:cNvSpPr>
          <p:nvPr/>
        </p:nvSpPr>
        <p:spPr bwMode="auto">
          <a:xfrm>
            <a:off x="2438400" y="24384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anio</a:t>
            </a:r>
            <a:endParaRPr lang="es-ES" altLang="es-AR" sz="1800"/>
          </a:p>
        </p:txBody>
      </p:sp>
      <p:sp>
        <p:nvSpPr>
          <p:cNvPr id="12293" name="Rectangle 7"/>
          <p:cNvSpPr>
            <a:spLocks noChangeArrowheads="1"/>
          </p:cNvSpPr>
          <p:nvPr/>
        </p:nvSpPr>
        <p:spPr bwMode="auto">
          <a:xfrm>
            <a:off x="2438400" y="4038600"/>
            <a:ext cx="1447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mes</a:t>
            </a:r>
            <a:endParaRPr lang="es-ES" altLang="es-AR" sz="1800"/>
          </a:p>
        </p:txBody>
      </p:sp>
      <p:sp>
        <p:nvSpPr>
          <p:cNvPr id="12294" name="Text Box 9"/>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sp>
        <p:nvSpPr>
          <p:cNvPr id="12295" name="Text Box 10"/>
          <p:cNvSpPr txBox="1">
            <a:spLocks noChangeArrowheads="1"/>
          </p:cNvSpPr>
          <p:nvPr/>
        </p:nvSpPr>
        <p:spPr bwMode="auto">
          <a:xfrm>
            <a:off x="4022725" y="4303713"/>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(12)</a:t>
            </a:r>
            <a:endParaRPr lang="es-ES" altLang="es-AR" sz="1800"/>
          </a:p>
        </p:txBody>
      </p:sp>
      <p:sp>
        <p:nvSpPr>
          <p:cNvPr id="12296" name="Line 11"/>
          <p:cNvSpPr>
            <a:spLocks noChangeShapeType="1"/>
          </p:cNvSpPr>
          <p:nvPr/>
        </p:nvSpPr>
        <p:spPr bwMode="auto">
          <a:xfrm>
            <a:off x="3200400" y="3276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ES" altLang="es-AR" sz="4000" smtClean="0"/>
              <a:t>Detalle atributos dimensión tiempo</a:t>
            </a:r>
          </a:p>
        </p:txBody>
      </p:sp>
      <p:graphicFrame>
        <p:nvGraphicFramePr>
          <p:cNvPr id="15475" name="Group 115"/>
          <p:cNvGraphicFramePr>
            <a:graphicFrameLocks noGrp="1"/>
          </p:cNvGraphicFramePr>
          <p:nvPr>
            <p:ph idx="1"/>
          </p:nvPr>
        </p:nvGraphicFramePr>
        <p:xfrm>
          <a:off x="609600" y="2133600"/>
          <a:ext cx="8229600" cy="1143001"/>
        </p:xfrm>
        <a:graphic>
          <a:graphicData uri="http://schemas.openxmlformats.org/drawingml/2006/table">
            <a:tbl>
              <a:tblPr/>
              <a:tblGrid>
                <a:gridCol w="1196975">
                  <a:extLst>
                    <a:ext uri="{9D8B030D-6E8A-4147-A177-3AD203B41FA5}">
                      <a16:colId xmlns:a16="http://schemas.microsoft.com/office/drawing/2014/main" val="20000"/>
                    </a:ext>
                  </a:extLst>
                </a:gridCol>
                <a:gridCol w="1906588">
                  <a:extLst>
                    <a:ext uri="{9D8B030D-6E8A-4147-A177-3AD203B41FA5}">
                      <a16:colId xmlns:a16="http://schemas.microsoft.com/office/drawing/2014/main" val="20001"/>
                    </a:ext>
                  </a:extLst>
                </a:gridCol>
                <a:gridCol w="1595437">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854200">
                  <a:extLst>
                    <a:ext uri="{9D8B030D-6E8A-4147-A177-3AD203B41FA5}">
                      <a16:colId xmlns:a16="http://schemas.microsoft.com/office/drawing/2014/main" val="20004"/>
                    </a:ext>
                  </a:extLst>
                </a:gridCol>
              </a:tblGrid>
              <a:tr h="3762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85763">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Año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Año calendario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2013</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Mes calendario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2013/01 Enero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4339" name="Text Box 3"/>
          <p:cNvSpPr txBox="1">
            <a:spLocks noChangeArrowheads="1"/>
          </p:cNvSpPr>
          <p:nvPr/>
        </p:nvSpPr>
        <p:spPr bwMode="auto">
          <a:xfrm>
            <a:off x="898525" y="1484313"/>
            <a:ext cx="404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concesionario</a:t>
            </a:r>
            <a:endParaRPr lang="es-ES" altLang="es-AR" sz="1800" b="1"/>
          </a:p>
        </p:txBody>
      </p:sp>
      <p:sp>
        <p:nvSpPr>
          <p:cNvPr id="14340" name="Rectangle 4"/>
          <p:cNvSpPr>
            <a:spLocks noChangeArrowheads="1"/>
          </p:cNvSpPr>
          <p:nvPr/>
        </p:nvSpPr>
        <p:spPr bwMode="auto">
          <a:xfrm>
            <a:off x="2438400" y="24384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concesionario</a:t>
            </a:r>
            <a:endParaRPr lang="es-ES" altLang="es-AR" sz="1800"/>
          </a:p>
        </p:txBody>
      </p:sp>
      <p:sp>
        <p:nvSpPr>
          <p:cNvPr id="14341" name="Text Box 6"/>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graphicFrame>
        <p:nvGraphicFramePr>
          <p:cNvPr id="19540" name="Group 84"/>
          <p:cNvGraphicFramePr>
            <a:graphicFrameLocks noGrp="1"/>
          </p:cNvGraphicFramePr>
          <p:nvPr>
            <p:ph idx="1"/>
          </p:nvPr>
        </p:nvGraphicFramePr>
        <p:xfrm>
          <a:off x="457200" y="4419600"/>
          <a:ext cx="8382000" cy="762000"/>
        </p:xfrm>
        <a:graphic>
          <a:graphicData uri="http://schemas.openxmlformats.org/drawingml/2006/table">
            <a:tbl>
              <a:tblPr/>
              <a:tblGrid>
                <a:gridCol w="1322388">
                  <a:extLst>
                    <a:ext uri="{9D8B030D-6E8A-4147-A177-3AD203B41FA5}">
                      <a16:colId xmlns:a16="http://schemas.microsoft.com/office/drawing/2014/main" val="20000"/>
                    </a:ext>
                  </a:extLst>
                </a:gridCol>
                <a:gridCol w="26400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8576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762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Concesionario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Razón social del concesionario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AUTO SA MENDOZA</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362" name="Text Box 85"/>
          <p:cNvSpPr txBox="1">
            <a:spLocks noChangeArrowheads="1"/>
          </p:cNvSpPr>
          <p:nvPr/>
        </p:nvSpPr>
        <p:spPr bwMode="auto">
          <a:xfrm>
            <a:off x="533400" y="3886200"/>
            <a:ext cx="441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concesionario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5363" name="Text Box 3"/>
          <p:cNvSpPr txBox="1">
            <a:spLocks noChangeArrowheads="1"/>
          </p:cNvSpPr>
          <p:nvPr/>
        </p:nvSpPr>
        <p:spPr bwMode="auto">
          <a:xfrm>
            <a:off x="898525" y="1484313"/>
            <a:ext cx="291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tipo</a:t>
            </a:r>
            <a:endParaRPr lang="es-ES" altLang="es-AR" sz="1800" b="1"/>
          </a:p>
        </p:txBody>
      </p:sp>
      <p:sp>
        <p:nvSpPr>
          <p:cNvPr id="15364" name="Rectangle 4"/>
          <p:cNvSpPr>
            <a:spLocks noChangeArrowheads="1"/>
          </p:cNvSpPr>
          <p:nvPr/>
        </p:nvSpPr>
        <p:spPr bwMode="auto">
          <a:xfrm>
            <a:off x="2438400" y="24384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tipo</a:t>
            </a:r>
            <a:endParaRPr lang="es-ES" altLang="es-AR" sz="1800"/>
          </a:p>
        </p:txBody>
      </p:sp>
      <p:sp>
        <p:nvSpPr>
          <p:cNvPr id="15365" name="Text Box 5"/>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graphicFrame>
        <p:nvGraphicFramePr>
          <p:cNvPr id="21532" name="Group 28"/>
          <p:cNvGraphicFramePr>
            <a:graphicFrameLocks noGrp="1"/>
          </p:cNvGraphicFramePr>
          <p:nvPr>
            <p:ph idx="1"/>
          </p:nvPr>
        </p:nvGraphicFramePr>
        <p:xfrm>
          <a:off x="457200" y="4419600"/>
          <a:ext cx="8382000" cy="762000"/>
        </p:xfrm>
        <a:graphic>
          <a:graphicData uri="http://schemas.openxmlformats.org/drawingml/2006/table">
            <a:tbl>
              <a:tblPr/>
              <a:tblGrid>
                <a:gridCol w="1322388">
                  <a:extLst>
                    <a:ext uri="{9D8B030D-6E8A-4147-A177-3AD203B41FA5}">
                      <a16:colId xmlns:a16="http://schemas.microsoft.com/office/drawing/2014/main" val="20000"/>
                    </a:ext>
                  </a:extLst>
                </a:gridCol>
                <a:gridCol w="26400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8576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762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tipo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Tipo del producto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Camioneta</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386" name="Text Box 26"/>
          <p:cNvSpPr txBox="1">
            <a:spLocks noChangeArrowheads="1"/>
          </p:cNvSpPr>
          <p:nvPr/>
        </p:nvSpPr>
        <p:spPr bwMode="auto">
          <a:xfrm>
            <a:off x="533400" y="3886200"/>
            <a:ext cx="337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tipo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6387" name="Text Box 3"/>
          <p:cNvSpPr txBox="1">
            <a:spLocks noChangeArrowheads="1"/>
          </p:cNvSpPr>
          <p:nvPr/>
        </p:nvSpPr>
        <p:spPr bwMode="auto">
          <a:xfrm>
            <a:off x="898525" y="1484313"/>
            <a:ext cx="342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vehiculo</a:t>
            </a:r>
            <a:endParaRPr lang="es-ES" altLang="es-AR" sz="1800" b="1"/>
          </a:p>
        </p:txBody>
      </p:sp>
      <p:sp>
        <p:nvSpPr>
          <p:cNvPr id="16388" name="Rectangle 4"/>
          <p:cNvSpPr>
            <a:spLocks noChangeArrowheads="1"/>
          </p:cNvSpPr>
          <p:nvPr/>
        </p:nvSpPr>
        <p:spPr bwMode="auto">
          <a:xfrm>
            <a:off x="2438400" y="21336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marca</a:t>
            </a:r>
            <a:endParaRPr lang="es-ES" altLang="es-AR" sz="1800"/>
          </a:p>
        </p:txBody>
      </p:sp>
      <p:sp>
        <p:nvSpPr>
          <p:cNvPr id="16389" name="Text Box 5"/>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sp>
        <p:nvSpPr>
          <p:cNvPr id="16390" name="Rectangle 27"/>
          <p:cNvSpPr>
            <a:spLocks noChangeArrowheads="1"/>
          </p:cNvSpPr>
          <p:nvPr/>
        </p:nvSpPr>
        <p:spPr bwMode="auto">
          <a:xfrm>
            <a:off x="2438400" y="37338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modelo</a:t>
            </a:r>
            <a:endParaRPr lang="es-ES" altLang="es-AR" sz="1800"/>
          </a:p>
        </p:txBody>
      </p:sp>
      <p:sp>
        <p:nvSpPr>
          <p:cNvPr id="16391" name="Text Box 28"/>
          <p:cNvSpPr txBox="1">
            <a:spLocks noChangeArrowheads="1"/>
          </p:cNvSpPr>
          <p:nvPr/>
        </p:nvSpPr>
        <p:spPr bwMode="auto">
          <a:xfrm>
            <a:off x="4267200" y="3810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sp>
        <p:nvSpPr>
          <p:cNvPr id="16392" name="Line 29"/>
          <p:cNvSpPr>
            <a:spLocks noChangeShapeType="1"/>
          </p:cNvSpPr>
          <p:nvPr/>
        </p:nvSpPr>
        <p:spPr bwMode="auto">
          <a:xfrm>
            <a:off x="3124200" y="29718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08" name="Group 108"/>
          <p:cNvGraphicFramePr>
            <a:graphicFrameLocks noGrp="1"/>
          </p:cNvGraphicFramePr>
          <p:nvPr>
            <p:ph/>
          </p:nvPr>
        </p:nvGraphicFramePr>
        <p:xfrm>
          <a:off x="457200" y="2514600"/>
          <a:ext cx="8229600" cy="1371600"/>
        </p:xfrm>
        <a:graphic>
          <a:graphicData uri="http://schemas.openxmlformats.org/drawingml/2006/table">
            <a:tbl>
              <a:tblPr/>
              <a:tblGrid>
                <a:gridCol w="1023938">
                  <a:extLst>
                    <a:ext uri="{9D8B030D-6E8A-4147-A177-3AD203B41FA5}">
                      <a16:colId xmlns:a16="http://schemas.microsoft.com/office/drawing/2014/main" val="20000"/>
                    </a:ext>
                  </a:extLst>
                </a:gridCol>
                <a:gridCol w="2024062">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74800">
                  <a:extLst>
                    <a:ext uri="{9D8B030D-6E8A-4147-A177-3AD203B41FA5}">
                      <a16:colId xmlns:a16="http://schemas.microsoft.com/office/drawing/2014/main" val="20003"/>
                    </a:ext>
                  </a:extLst>
                </a:gridCol>
                <a:gridCol w="2082800">
                  <a:extLst>
                    <a:ext uri="{9D8B030D-6E8A-4147-A177-3AD203B41FA5}">
                      <a16:colId xmlns:a16="http://schemas.microsoft.com/office/drawing/2014/main" val="20004"/>
                    </a:ext>
                  </a:extLst>
                </a:gridCol>
              </a:tblGrid>
              <a:tr h="41275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4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50165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marca del producto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CHEVROLET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Modelo de la 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ONIX</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436" name="Text Box 109"/>
          <p:cNvSpPr txBox="1">
            <a:spLocks noChangeArrowheads="1"/>
          </p:cNvSpPr>
          <p:nvPr/>
        </p:nvSpPr>
        <p:spPr bwMode="auto">
          <a:xfrm>
            <a:off x="457200" y="1752600"/>
            <a:ext cx="384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vehiculo</a:t>
            </a:r>
          </a:p>
        </p:txBody>
      </p:sp>
      <p:sp>
        <p:nvSpPr>
          <p:cNvPr id="17437" name="Rectangle 110"/>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4400">
                <a:solidFill>
                  <a:schemeClr val="tx2"/>
                </a:solidFill>
              </a:rPr>
              <a:t>Detalle tablas de dimensiones</a:t>
            </a:r>
            <a:endParaRPr lang="es-ES" altLang="es-AR" sz="440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8435" name="Text Box 3"/>
          <p:cNvSpPr txBox="1">
            <a:spLocks noChangeArrowheads="1"/>
          </p:cNvSpPr>
          <p:nvPr/>
        </p:nvSpPr>
        <p:spPr bwMode="auto">
          <a:xfrm>
            <a:off x="898525" y="1484313"/>
            <a:ext cx="357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segmento</a:t>
            </a:r>
            <a:endParaRPr lang="es-ES" altLang="es-AR" sz="1800" b="1"/>
          </a:p>
        </p:txBody>
      </p:sp>
      <p:sp>
        <p:nvSpPr>
          <p:cNvPr id="18436" name="Rectangle 4"/>
          <p:cNvSpPr>
            <a:spLocks noChangeArrowheads="1"/>
          </p:cNvSpPr>
          <p:nvPr/>
        </p:nvSpPr>
        <p:spPr bwMode="auto">
          <a:xfrm>
            <a:off x="2438400" y="24384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segmento</a:t>
            </a:r>
            <a:endParaRPr lang="es-ES" altLang="es-AR" sz="1800"/>
          </a:p>
        </p:txBody>
      </p:sp>
      <p:sp>
        <p:nvSpPr>
          <p:cNvPr id="18437" name="Text Box 5"/>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graphicFrame>
        <p:nvGraphicFramePr>
          <p:cNvPr id="28678" name="Group 6"/>
          <p:cNvGraphicFramePr>
            <a:graphicFrameLocks noGrp="1"/>
          </p:cNvGraphicFramePr>
          <p:nvPr>
            <p:ph idx="1"/>
          </p:nvPr>
        </p:nvGraphicFramePr>
        <p:xfrm>
          <a:off x="457200" y="4419600"/>
          <a:ext cx="8382000" cy="762000"/>
        </p:xfrm>
        <a:graphic>
          <a:graphicData uri="http://schemas.openxmlformats.org/drawingml/2006/table">
            <a:tbl>
              <a:tblPr/>
              <a:tblGrid>
                <a:gridCol w="1322388">
                  <a:extLst>
                    <a:ext uri="{9D8B030D-6E8A-4147-A177-3AD203B41FA5}">
                      <a16:colId xmlns:a16="http://schemas.microsoft.com/office/drawing/2014/main" val="20000"/>
                    </a:ext>
                  </a:extLst>
                </a:gridCol>
                <a:gridCol w="26400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8576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762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AR"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segmento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segmento del producto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458" name="Text Box 26"/>
          <p:cNvSpPr txBox="1">
            <a:spLocks noChangeArrowheads="1"/>
          </p:cNvSpPr>
          <p:nvPr/>
        </p:nvSpPr>
        <p:spPr bwMode="auto">
          <a:xfrm>
            <a:off x="533400" y="3886200"/>
            <a:ext cx="400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segmento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9459" name="Text Box 3"/>
          <p:cNvSpPr txBox="1">
            <a:spLocks noChangeArrowheads="1"/>
          </p:cNvSpPr>
          <p:nvPr/>
        </p:nvSpPr>
        <p:spPr bwMode="auto">
          <a:xfrm>
            <a:off x="898525" y="1484313"/>
            <a:ext cx="356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ubicación</a:t>
            </a:r>
            <a:endParaRPr lang="es-ES" altLang="es-AR" sz="1800" b="1"/>
          </a:p>
        </p:txBody>
      </p:sp>
      <p:sp>
        <p:nvSpPr>
          <p:cNvPr id="19460" name="Rectangle 4"/>
          <p:cNvSpPr>
            <a:spLocks noChangeArrowheads="1"/>
          </p:cNvSpPr>
          <p:nvPr/>
        </p:nvSpPr>
        <p:spPr bwMode="auto">
          <a:xfrm>
            <a:off x="2438400" y="21336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provincia</a:t>
            </a:r>
            <a:endParaRPr lang="es-ES" altLang="es-AR" sz="1800"/>
          </a:p>
        </p:txBody>
      </p:sp>
      <p:sp>
        <p:nvSpPr>
          <p:cNvPr id="19461" name="Text Box 5"/>
          <p:cNvSpPr txBox="1">
            <a:spLocks noChangeArrowheads="1"/>
          </p:cNvSpPr>
          <p:nvPr/>
        </p:nvSpPr>
        <p:spPr bwMode="auto">
          <a:xfrm>
            <a:off x="4175125" y="2551113"/>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(24)</a:t>
            </a:r>
            <a:endParaRPr lang="es-ES" altLang="es-AR" sz="1800"/>
          </a:p>
        </p:txBody>
      </p:sp>
      <p:sp>
        <p:nvSpPr>
          <p:cNvPr id="19462" name="Rectangle 6"/>
          <p:cNvSpPr>
            <a:spLocks noChangeArrowheads="1"/>
          </p:cNvSpPr>
          <p:nvPr/>
        </p:nvSpPr>
        <p:spPr bwMode="auto">
          <a:xfrm>
            <a:off x="2438400" y="37338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localidad</a:t>
            </a:r>
            <a:endParaRPr lang="es-ES" altLang="es-AR" sz="1800"/>
          </a:p>
        </p:txBody>
      </p:sp>
      <p:sp>
        <p:nvSpPr>
          <p:cNvPr id="19463" name="Text Box 7"/>
          <p:cNvSpPr txBox="1">
            <a:spLocks noChangeArrowheads="1"/>
          </p:cNvSpPr>
          <p:nvPr/>
        </p:nvSpPr>
        <p:spPr bwMode="auto">
          <a:xfrm>
            <a:off x="4267200" y="3810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sp>
        <p:nvSpPr>
          <p:cNvPr id="19464" name="Line 8"/>
          <p:cNvSpPr>
            <a:spLocks noChangeShapeType="1"/>
          </p:cNvSpPr>
          <p:nvPr/>
        </p:nvSpPr>
        <p:spPr bwMode="auto">
          <a:xfrm>
            <a:off x="3124200" y="29718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Group 2"/>
          <p:cNvGraphicFramePr>
            <a:graphicFrameLocks noGrp="1"/>
          </p:cNvGraphicFramePr>
          <p:nvPr>
            <p:ph/>
          </p:nvPr>
        </p:nvGraphicFramePr>
        <p:xfrm>
          <a:off x="457200" y="2514600"/>
          <a:ext cx="8229600" cy="1371600"/>
        </p:xfrm>
        <a:graphic>
          <a:graphicData uri="http://schemas.openxmlformats.org/drawingml/2006/table">
            <a:tbl>
              <a:tblPr/>
              <a:tblGrid>
                <a:gridCol w="1023938">
                  <a:extLst>
                    <a:ext uri="{9D8B030D-6E8A-4147-A177-3AD203B41FA5}">
                      <a16:colId xmlns:a16="http://schemas.microsoft.com/office/drawing/2014/main" val="20000"/>
                    </a:ext>
                  </a:extLst>
                </a:gridCol>
                <a:gridCol w="2024062">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74800">
                  <a:extLst>
                    <a:ext uri="{9D8B030D-6E8A-4147-A177-3AD203B41FA5}">
                      <a16:colId xmlns:a16="http://schemas.microsoft.com/office/drawing/2014/main" val="20003"/>
                    </a:ext>
                  </a:extLst>
                </a:gridCol>
                <a:gridCol w="2082800">
                  <a:extLst>
                    <a:ext uri="{9D8B030D-6E8A-4147-A177-3AD203B41FA5}">
                      <a16:colId xmlns:a16="http://schemas.microsoft.com/office/drawing/2014/main" val="20004"/>
                    </a:ext>
                  </a:extLst>
                </a:gridCol>
              </a:tblGrid>
              <a:tr h="41275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50165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 de la 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24</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MENDOZA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 de la localidad </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GODOY CRUZ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508" name="Text Box 28"/>
          <p:cNvSpPr txBox="1">
            <a:spLocks noChangeArrowheads="1"/>
          </p:cNvSpPr>
          <p:nvPr/>
        </p:nvSpPr>
        <p:spPr bwMode="auto">
          <a:xfrm>
            <a:off x="457200" y="1752600"/>
            <a:ext cx="396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ubicación</a:t>
            </a:r>
          </a:p>
        </p:txBody>
      </p:sp>
      <p:sp>
        <p:nvSpPr>
          <p:cNvPr id="20509" name="Rectangle 29"/>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4400">
                <a:solidFill>
                  <a:schemeClr val="tx2"/>
                </a:solidFill>
              </a:rPr>
              <a:t>Detalle tablas de dimensiones</a:t>
            </a:r>
            <a:endParaRPr lang="es-ES" altLang="es-AR" sz="440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381000" y="228600"/>
            <a:ext cx="8229600" cy="4525963"/>
          </a:xfrm>
        </p:spPr>
        <p:txBody>
          <a:bodyPr/>
          <a:lstStyle/>
          <a:p>
            <a:pPr eaLnBrk="1" hangingPunct="1">
              <a:lnSpc>
                <a:spcPct val="80000"/>
              </a:lnSpc>
              <a:buFontTx/>
              <a:buNone/>
            </a:pPr>
            <a:r>
              <a:rPr lang="es-ES" altLang="es-AR" sz="2400" b="1" smtClean="0"/>
              <a:t>Necesidades del negocio</a:t>
            </a:r>
          </a:p>
          <a:p>
            <a:pPr eaLnBrk="1" hangingPunct="1">
              <a:lnSpc>
                <a:spcPct val="80000"/>
              </a:lnSpc>
              <a:buFontTx/>
              <a:buNone/>
            </a:pPr>
            <a:endParaRPr lang="es-ES" altLang="es-AR" sz="2400" b="1" smtClean="0"/>
          </a:p>
          <a:p>
            <a:pPr eaLnBrk="1" hangingPunct="1">
              <a:lnSpc>
                <a:spcPct val="80000"/>
              </a:lnSpc>
              <a:buFontTx/>
              <a:buNone/>
            </a:pPr>
            <a:r>
              <a:rPr lang="es-ES" altLang="es-AR" sz="2000" smtClean="0"/>
              <a:t>El mercado automotriz está pasando por un excelente momento. En los últimos 12 meses la cantidad de operaciones de compra/venta de vehículos nuevos y usados se ha incrementado en un 40%. Este incremento motivó la aparición de nuevos competidores en el mercado de la venta de automóviles.</a:t>
            </a:r>
          </a:p>
          <a:p>
            <a:pPr eaLnBrk="1" hangingPunct="1">
              <a:lnSpc>
                <a:spcPct val="80000"/>
              </a:lnSpc>
              <a:buFontTx/>
              <a:buNone/>
            </a:pPr>
            <a:endParaRPr lang="es-ES" altLang="es-AR" sz="2000" smtClean="0"/>
          </a:p>
          <a:p>
            <a:pPr eaLnBrk="1" hangingPunct="1">
              <a:lnSpc>
                <a:spcPct val="80000"/>
              </a:lnSpc>
              <a:buFontTx/>
              <a:buNone/>
            </a:pPr>
            <a:r>
              <a:rPr lang="es-ES" altLang="es-AR" sz="2000" smtClean="0"/>
              <a:t>Por este motivo AUTO S.A ha iniciado una fuerte campaña publicitaria ofreciendo descuentos e importantes planes de financiación.</a:t>
            </a:r>
          </a:p>
          <a:p>
            <a:pPr eaLnBrk="1" hangingPunct="1">
              <a:lnSpc>
                <a:spcPct val="80000"/>
              </a:lnSpc>
              <a:buFontTx/>
              <a:buNone/>
            </a:pPr>
            <a:endParaRPr lang="es-ES" altLang="es-AR" sz="2000" smtClean="0"/>
          </a:p>
          <a:p>
            <a:pPr eaLnBrk="1" hangingPunct="1">
              <a:lnSpc>
                <a:spcPct val="80000"/>
              </a:lnSpc>
              <a:buFontTx/>
              <a:buNone/>
            </a:pPr>
            <a:r>
              <a:rPr lang="es-ES" altLang="es-AR" sz="2000" smtClean="0"/>
              <a:t>Con el objetivo de motivar a los concesionarios, la empresa ha decidido otorgar premios a los que cumplan con los objetivos de ventas.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AR" altLang="es-AR" smtClean="0"/>
              <a:t>Detalle de factores/medidas</a:t>
            </a:r>
            <a:endParaRPr lang="es-ES" altLang="es-AR" smtClean="0"/>
          </a:p>
        </p:txBody>
      </p:sp>
      <p:graphicFrame>
        <p:nvGraphicFramePr>
          <p:cNvPr id="33014" name="Group 246"/>
          <p:cNvGraphicFramePr>
            <a:graphicFrameLocks noGrp="1"/>
          </p:cNvGraphicFramePr>
          <p:nvPr>
            <p:ph idx="1"/>
          </p:nvPr>
        </p:nvGraphicFramePr>
        <p:xfrm>
          <a:off x="228600" y="2057400"/>
          <a:ext cx="8763000" cy="2298718"/>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577850">
                  <a:extLst>
                    <a:ext uri="{9D8B030D-6E8A-4147-A177-3AD203B41FA5}">
                      <a16:colId xmlns:a16="http://schemas.microsoft.com/office/drawing/2014/main" val="20004"/>
                    </a:ext>
                  </a:extLst>
                </a:gridCol>
                <a:gridCol w="717550">
                  <a:extLst>
                    <a:ext uri="{9D8B030D-6E8A-4147-A177-3AD203B41FA5}">
                      <a16:colId xmlns:a16="http://schemas.microsoft.com/office/drawing/2014/main" val="20005"/>
                    </a:ext>
                  </a:extLst>
                </a:gridCol>
                <a:gridCol w="14478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45712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Chg Flag</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Grupo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Regla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Formula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60949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 de unidades vendidas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Sum(cantidadvta)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03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cantidadpre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 de unidades presupuestadas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Sum(cantidadpre)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4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importe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Monto en $ de unidades vendidas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Sum(importe)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AR" altLang="es-AR" smtClean="0"/>
              <a:t>Origen de los datos</a:t>
            </a:r>
            <a:endParaRPr lang="es-ES" altLang="es-AR" smtClean="0"/>
          </a:p>
        </p:txBody>
      </p:sp>
      <p:graphicFrame>
        <p:nvGraphicFramePr>
          <p:cNvPr id="34946" name="Group 130"/>
          <p:cNvGraphicFramePr>
            <a:graphicFrameLocks noGrp="1"/>
          </p:cNvGraphicFramePr>
          <p:nvPr>
            <p:ph idx="1"/>
          </p:nvPr>
        </p:nvGraphicFramePr>
        <p:xfrm>
          <a:off x="228600" y="2971800"/>
          <a:ext cx="8763000" cy="1779588"/>
        </p:xfrm>
        <a:graphic>
          <a:graphicData uri="http://schemas.openxmlformats.org/drawingml/2006/table">
            <a:tbl>
              <a:tblPr/>
              <a:tblGrid>
                <a:gridCol w="10668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2065338">
                  <a:extLst>
                    <a:ext uri="{9D8B030D-6E8A-4147-A177-3AD203B41FA5}">
                      <a16:colId xmlns:a16="http://schemas.microsoft.com/office/drawing/2014/main" val="20003"/>
                    </a:ext>
                  </a:extLst>
                </a:gridCol>
                <a:gridCol w="1500187">
                  <a:extLst>
                    <a:ext uri="{9D8B030D-6E8A-4147-A177-3AD203B41FA5}">
                      <a16:colId xmlns:a16="http://schemas.microsoft.com/office/drawing/2014/main" val="20004"/>
                    </a:ext>
                  </a:extLst>
                </a:gridCol>
                <a:gridCol w="1920875">
                  <a:extLst>
                    <a:ext uri="{9D8B030D-6E8A-4147-A177-3AD203B41FA5}">
                      <a16:colId xmlns:a16="http://schemas.microsoft.com/office/drawing/2014/main" val="20005"/>
                    </a:ext>
                  </a:extLst>
                </a:gridCol>
              </a:tblGrid>
              <a:tr h="6858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Fuente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Propietario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Responsable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Plataforma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Ubicación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538163">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Planilla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Juan López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Juan López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Windows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Comercial</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sede central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Define los segmentos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ERP</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Luis Pérez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Pedro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Sánchez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Windows 2003</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Informática</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sede central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Modulo de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14"/>
          <p:cNvSpPr>
            <a:spLocks noGrp="1" noChangeArrowheads="1"/>
          </p:cNvSpPr>
          <p:nvPr>
            <p:ph type="title"/>
          </p:nvPr>
        </p:nvSpPr>
        <p:spPr>
          <a:xfrm>
            <a:off x="457200" y="0"/>
            <a:ext cx="8229600" cy="990600"/>
          </a:xfrm>
        </p:spPr>
        <p:txBody>
          <a:bodyPr/>
          <a:lstStyle/>
          <a:p>
            <a:pPr eaLnBrk="1" hangingPunct="1"/>
            <a:r>
              <a:rPr lang="es-AR" altLang="es-AR" smtClean="0"/>
              <a:t>Mapa de datos origen-destino</a:t>
            </a:r>
            <a:endParaRPr lang="es-ES" altLang="es-AR" smtClean="0"/>
          </a:p>
        </p:txBody>
      </p:sp>
      <p:graphicFrame>
        <p:nvGraphicFramePr>
          <p:cNvPr id="38192" name="Group 1328"/>
          <p:cNvGraphicFramePr>
            <a:graphicFrameLocks noGrp="1"/>
          </p:cNvGraphicFramePr>
          <p:nvPr>
            <p:ph idx="1"/>
          </p:nvPr>
        </p:nvGraphicFramePr>
        <p:xfrm>
          <a:off x="152400" y="1066800"/>
          <a:ext cx="8915400" cy="5491430"/>
        </p:xfrm>
        <a:graphic>
          <a:graphicData uri="http://schemas.openxmlformats.org/drawingml/2006/table">
            <a:tbl>
              <a:tblPr/>
              <a:tblGrid>
                <a:gridCol w="13779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712788">
                  <a:extLst>
                    <a:ext uri="{9D8B030D-6E8A-4147-A177-3AD203B41FA5}">
                      <a16:colId xmlns:a16="http://schemas.microsoft.com/office/drawing/2014/main" val="20002"/>
                    </a:ext>
                  </a:extLst>
                </a:gridCol>
                <a:gridCol w="595312">
                  <a:extLst>
                    <a:ext uri="{9D8B030D-6E8A-4147-A177-3AD203B41FA5}">
                      <a16:colId xmlns:a16="http://schemas.microsoft.com/office/drawing/2014/main" val="20003"/>
                    </a:ext>
                  </a:extLst>
                </a:gridCol>
                <a:gridCol w="2159000">
                  <a:extLst>
                    <a:ext uri="{9D8B030D-6E8A-4147-A177-3AD203B41FA5}">
                      <a16:colId xmlns:a16="http://schemas.microsoft.com/office/drawing/2014/main" val="20004"/>
                    </a:ext>
                  </a:extLst>
                </a:gridCol>
                <a:gridCol w="1062038">
                  <a:extLst>
                    <a:ext uri="{9D8B030D-6E8A-4147-A177-3AD203B41FA5}">
                      <a16:colId xmlns:a16="http://schemas.microsoft.com/office/drawing/2014/main" val="20005"/>
                    </a:ext>
                  </a:extLst>
                </a:gridCol>
                <a:gridCol w="1960562">
                  <a:extLst>
                    <a:ext uri="{9D8B030D-6E8A-4147-A177-3AD203B41FA5}">
                      <a16:colId xmlns:a16="http://schemas.microsoft.com/office/drawing/2014/main" val="20006"/>
                    </a:ext>
                  </a:extLst>
                </a:gridCol>
              </a:tblGrid>
              <a:tr h="53329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tabla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columna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dato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Long</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Descripcion col. destino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Tabla/archivo 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74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segmento del 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Planilla en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Excel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Segmento.xls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varchar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Identificacion origen del 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Planilla en</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Excel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Segmento.xls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9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Numero de año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Numero de 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29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varchar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15</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tipo de 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513" name="Group 1553"/>
          <p:cNvGraphicFramePr>
            <a:graphicFrameLocks noGrp="1"/>
          </p:cNvGraphicFramePr>
          <p:nvPr>
            <p:ph/>
          </p:nvPr>
        </p:nvGraphicFramePr>
        <p:xfrm>
          <a:off x="0" y="152400"/>
          <a:ext cx="9144000" cy="6464306"/>
        </p:xfrm>
        <a:graphic>
          <a:graphicData uri="http://schemas.openxmlformats.org/drawingml/2006/table">
            <a:tbl>
              <a:tblPr/>
              <a:tblGrid>
                <a:gridCol w="1127125">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2395538">
                  <a:extLst>
                    <a:ext uri="{9D8B030D-6E8A-4147-A177-3AD203B41FA5}">
                      <a16:colId xmlns:a16="http://schemas.microsoft.com/office/drawing/2014/main" val="20004"/>
                    </a:ext>
                  </a:extLst>
                </a:gridCol>
                <a:gridCol w="1201737">
                  <a:extLst>
                    <a:ext uri="{9D8B030D-6E8A-4147-A177-3AD203B41FA5}">
                      <a16:colId xmlns:a16="http://schemas.microsoft.com/office/drawing/2014/main" val="20005"/>
                    </a:ext>
                  </a:extLst>
                </a:gridCol>
                <a:gridCol w="1873250">
                  <a:extLst>
                    <a:ext uri="{9D8B030D-6E8A-4147-A177-3AD203B41FA5}">
                      <a16:colId xmlns:a16="http://schemas.microsoft.com/office/drawing/2014/main" val="20006"/>
                    </a:ext>
                  </a:extLst>
                </a:gridCol>
              </a:tblGrid>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 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localidad de una 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codigoorigenloc</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codigoorigenprov</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 la 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modelo de una 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0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263" name="Group 255"/>
          <p:cNvGraphicFramePr>
            <a:graphicFrameLocks noGrp="1"/>
          </p:cNvGraphicFramePr>
          <p:nvPr>
            <p:ph/>
          </p:nvPr>
        </p:nvGraphicFramePr>
        <p:xfrm>
          <a:off x="228600" y="274638"/>
          <a:ext cx="8763000" cy="2898776"/>
        </p:xfrm>
        <a:graphic>
          <a:graphicData uri="http://schemas.openxmlformats.org/drawingml/2006/table">
            <a:tbl>
              <a:tblPr/>
              <a:tblGrid>
                <a:gridCol w="1085850">
                  <a:extLst>
                    <a:ext uri="{9D8B030D-6E8A-4147-A177-3AD203B41FA5}">
                      <a16:colId xmlns:a16="http://schemas.microsoft.com/office/drawing/2014/main" val="20000"/>
                    </a:ext>
                  </a:extLst>
                </a:gridCol>
                <a:gridCol w="1096963">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2306637">
                  <a:extLst>
                    <a:ext uri="{9D8B030D-6E8A-4147-A177-3AD203B41FA5}">
                      <a16:colId xmlns:a16="http://schemas.microsoft.com/office/drawing/2014/main" val="20004"/>
                    </a:ext>
                  </a:extLst>
                </a:gridCol>
                <a:gridCol w="1157288">
                  <a:extLst>
                    <a:ext uri="{9D8B030D-6E8A-4147-A177-3AD203B41FA5}">
                      <a16:colId xmlns:a16="http://schemas.microsoft.com/office/drawing/2014/main" val="20005"/>
                    </a:ext>
                  </a:extLst>
                </a:gridCol>
                <a:gridCol w="1804987">
                  <a:extLst>
                    <a:ext uri="{9D8B030D-6E8A-4147-A177-3AD203B41FA5}">
                      <a16:colId xmlns:a16="http://schemas.microsoft.com/office/drawing/2014/main" val="20006"/>
                    </a:ext>
                  </a:extLst>
                </a:gridCol>
              </a:tblGrid>
              <a:tr h="563563">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 de unidades vendidas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FacturaDet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cantidadpre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 de presupuestos realizados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PresupuestoCab/PresupuestoDet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importe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Monto en ventas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FacturaDet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898525" y="722313"/>
            <a:ext cx="7864475"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2400" b="1"/>
              <a:t>Información requerida</a:t>
            </a:r>
          </a:p>
          <a:p>
            <a:pPr eaLnBrk="1" hangingPunct="1">
              <a:spcBef>
                <a:spcPct val="0"/>
              </a:spcBef>
              <a:buFontTx/>
              <a:buNone/>
            </a:pPr>
            <a:endParaRPr lang="es-ES" altLang="es-AR" sz="2400" b="1"/>
          </a:p>
          <a:p>
            <a:pPr eaLnBrk="1" hangingPunct="1">
              <a:spcBef>
                <a:spcPct val="0"/>
              </a:spcBef>
              <a:buFontTx/>
              <a:buNone/>
            </a:pPr>
            <a:r>
              <a:rPr lang="es-ES" altLang="es-AR" sz="1800"/>
              <a:t>Se ha solicitado contar con la posibilidad de generar una serie de reportes que permitan analizar el comportamiento de las ventas a nivel nacional.</a:t>
            </a:r>
          </a:p>
          <a:p>
            <a:pPr eaLnBrk="1" hangingPunct="1">
              <a:spcBef>
                <a:spcPct val="0"/>
              </a:spcBef>
              <a:buFontTx/>
              <a:buNone/>
            </a:pPr>
            <a:r>
              <a:rPr lang="es-ES" altLang="es-AR" sz="1800"/>
              <a:t>La información requerida comprende:</a:t>
            </a:r>
          </a:p>
          <a:p>
            <a:pPr eaLnBrk="1" hangingPunct="1">
              <a:spcBef>
                <a:spcPct val="0"/>
              </a:spcBef>
              <a:buFontTx/>
              <a:buNone/>
            </a:pPr>
            <a:endParaRPr lang="es-ES" altLang="es-AR" sz="1800"/>
          </a:p>
          <a:p>
            <a:pPr eaLnBrk="1" hangingPunct="1">
              <a:spcBef>
                <a:spcPct val="0"/>
              </a:spcBef>
              <a:buFontTx/>
              <a:buChar char="-"/>
            </a:pPr>
            <a:r>
              <a:rPr lang="es-ES" altLang="es-AR" sz="1800"/>
              <a:t>Cantidad de unidades vendidas por provincia, concesionario, marca, modelo.</a:t>
            </a:r>
          </a:p>
          <a:p>
            <a:pPr eaLnBrk="1" hangingPunct="1">
              <a:spcBef>
                <a:spcPct val="0"/>
              </a:spcBef>
              <a:buFontTx/>
              <a:buChar char="-"/>
            </a:pPr>
            <a:endParaRPr lang="es-ES" altLang="es-AR" sz="1800"/>
          </a:p>
          <a:p>
            <a:pPr eaLnBrk="1" hangingPunct="1">
              <a:spcBef>
                <a:spcPct val="0"/>
              </a:spcBef>
              <a:buFontTx/>
              <a:buChar char="-"/>
            </a:pPr>
            <a:r>
              <a:rPr lang="es-ES" altLang="es-AR" sz="1800"/>
              <a:t>Cantidad de unidades vendidas por provincia, localidad, tipo de vehículo.</a:t>
            </a:r>
          </a:p>
          <a:p>
            <a:pPr eaLnBrk="1" hangingPunct="1">
              <a:spcBef>
                <a:spcPct val="0"/>
              </a:spcBef>
              <a:buFontTx/>
              <a:buNone/>
            </a:pPr>
            <a:endParaRPr lang="es-ES" altLang="es-AR" sz="1800"/>
          </a:p>
          <a:p>
            <a:pPr eaLnBrk="1" hangingPunct="1">
              <a:spcBef>
                <a:spcPct val="0"/>
              </a:spcBef>
              <a:buFontTx/>
              <a:buChar char="-"/>
            </a:pPr>
            <a:r>
              <a:rPr lang="es-ES" altLang="es-AR" sz="1800"/>
              <a:t>Importe total facturado por año, concesionario.</a:t>
            </a:r>
          </a:p>
          <a:p>
            <a:pPr eaLnBrk="1" hangingPunct="1">
              <a:spcBef>
                <a:spcPct val="0"/>
              </a:spcBef>
              <a:buFontTx/>
              <a:buChar char="-"/>
            </a:pPr>
            <a:endParaRPr lang="es-ES" altLang="es-AR" sz="1800"/>
          </a:p>
          <a:p>
            <a:pPr eaLnBrk="1" hangingPunct="1">
              <a:spcBef>
                <a:spcPct val="0"/>
              </a:spcBef>
              <a:buFontTx/>
              <a:buNone/>
            </a:pPr>
            <a:r>
              <a:rPr lang="es-ES" altLang="es-AR" sz="1800"/>
              <a:t>- Importe total facturado por año, marca y modelo.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533400" y="762000"/>
            <a:ext cx="816927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b="1"/>
              <a:t>Usuarios del Data Warehouse</a:t>
            </a:r>
          </a:p>
          <a:p>
            <a:pPr eaLnBrk="1" hangingPunct="1">
              <a:spcBef>
                <a:spcPct val="0"/>
              </a:spcBef>
              <a:buFontTx/>
              <a:buNone/>
            </a:pPr>
            <a:endParaRPr lang="es-ES" altLang="es-AR" sz="1800" b="1"/>
          </a:p>
          <a:p>
            <a:pPr eaLnBrk="1" hangingPunct="1">
              <a:spcBef>
                <a:spcPct val="0"/>
              </a:spcBef>
              <a:buFontTx/>
              <a:buNone/>
            </a:pPr>
            <a:r>
              <a:rPr lang="es-ES" altLang="es-AR" sz="1800"/>
              <a:t>El data warehouse será utilizado principalmente por el Gerente de Ventas de AUTO UNO S.A. y por cada uno de los Jefes de Sucursal de la cadena de concesionarios.</a:t>
            </a:r>
          </a:p>
          <a:p>
            <a:pPr eaLnBrk="1" hangingPunct="1">
              <a:spcBef>
                <a:spcPct val="0"/>
              </a:spcBef>
              <a:buFontTx/>
              <a:buNone/>
            </a:pPr>
            <a:r>
              <a:rPr lang="es-ES" altLang="es-AR" sz="1800"/>
              <a:t>Capacitación: Situación actual y Planificación.</a:t>
            </a:r>
          </a:p>
          <a:p>
            <a:pPr eaLnBrk="1" hangingPunct="1">
              <a:spcBef>
                <a:spcPct val="0"/>
              </a:spcBef>
              <a:buFontTx/>
              <a:buNone/>
            </a:pPr>
            <a:endParaRPr lang="es-ES" altLang="es-AR" sz="1800"/>
          </a:p>
          <a:p>
            <a:pPr eaLnBrk="1" hangingPunct="1">
              <a:spcBef>
                <a:spcPct val="0"/>
              </a:spcBef>
              <a:buFontTx/>
              <a:buNone/>
            </a:pPr>
            <a:r>
              <a:rPr lang="es-ES" altLang="es-AR" sz="1800"/>
              <a:t>Los usuarios poseen un conocimiento avanzado de Microsoft Excel, pero nunca han utilizado información de un Data Warehouse. Por este motivo ha planificado un curso de 40 horas de capacitación para el Gerente de ventas y los Jefes de sucursales. El mismo será dictado a distancia a través del sistema de e-learning que posee la compañía.</a:t>
            </a:r>
          </a:p>
          <a:p>
            <a:pPr eaLnBrk="1" hangingPunct="1">
              <a:spcBef>
                <a:spcPct val="0"/>
              </a:spcBef>
              <a:buFontTx/>
              <a:buNone/>
            </a:pPr>
            <a:endParaRPr lang="es-ES" altLang="es-AR"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746125" y="950913"/>
            <a:ext cx="801687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2400" b="1"/>
              <a:t>Orígenes de datos</a:t>
            </a:r>
          </a:p>
          <a:p>
            <a:pPr eaLnBrk="1" hangingPunct="1">
              <a:spcBef>
                <a:spcPct val="0"/>
              </a:spcBef>
              <a:buFontTx/>
              <a:buNone/>
            </a:pPr>
            <a:endParaRPr lang="es-ES" altLang="es-AR" sz="1800"/>
          </a:p>
          <a:p>
            <a:pPr eaLnBrk="1" hangingPunct="1">
              <a:spcBef>
                <a:spcPct val="0"/>
              </a:spcBef>
              <a:buFontTx/>
              <a:buNone/>
            </a:pPr>
            <a:r>
              <a:rPr lang="es-ES" altLang="es-AR" sz="1800"/>
              <a:t>Los datos correspondientes a las ventas de vehículos y presupuestos realizados serán obtenidos de la “bdfact” del sistema de facturación, la cual se encuentra ubicada en un servidor Microsoft SQL Server.</a:t>
            </a:r>
          </a:p>
          <a:p>
            <a:pPr eaLnBrk="1" hangingPunct="1">
              <a:spcBef>
                <a:spcPct val="0"/>
              </a:spcBef>
              <a:buFontTx/>
              <a:buNone/>
            </a:pPr>
            <a:r>
              <a:rPr lang="es-ES" altLang="es-AR" sz="1800"/>
              <a:t>Adicionalmente se cuenta con el archivo “SegmentosVehiculos.xls” en el que se indica a que segmento pertenece cada modelo de vehículo.</a:t>
            </a:r>
          </a:p>
          <a:p>
            <a:pPr eaLnBrk="1" hangingPunct="1">
              <a:spcBef>
                <a:spcPct val="0"/>
              </a:spcBef>
              <a:buFontTx/>
              <a:buNone/>
            </a:pPr>
            <a:endParaRPr lang="es-ES" altLang="es-AR" sz="1800"/>
          </a:p>
          <a:p>
            <a:pPr eaLnBrk="1" hangingPunct="1">
              <a:spcBef>
                <a:spcPct val="0"/>
              </a:spcBef>
              <a:buFontTx/>
              <a:buNone/>
            </a:pPr>
            <a:r>
              <a:rPr lang="es-ES" altLang="es-AR" sz="1800"/>
              <a:t>1) Origen 1: Base de datos (OLTP) – SQL Server </a:t>
            </a:r>
          </a:p>
          <a:p>
            <a:pPr eaLnBrk="1" hangingPunct="1">
              <a:spcBef>
                <a:spcPct val="0"/>
              </a:spcBef>
              <a:buFontTx/>
              <a:buNone/>
            </a:pPr>
            <a:r>
              <a:rPr lang="es-ES" altLang="es-AR" sz="1800"/>
              <a:t>En la sección “Diagrama de Base de Datos (OLTP)” se encuentra el DER utilizado por el sistema de Facturación.</a:t>
            </a:r>
          </a:p>
          <a:p>
            <a:pPr eaLnBrk="1" hangingPunct="1">
              <a:spcBef>
                <a:spcPct val="0"/>
              </a:spcBef>
              <a:buFontTx/>
              <a:buNone/>
            </a:pPr>
            <a:endParaRPr lang="es-ES" altLang="es-AR" sz="1800"/>
          </a:p>
          <a:p>
            <a:pPr eaLnBrk="1" hangingPunct="1">
              <a:spcBef>
                <a:spcPct val="0"/>
              </a:spcBef>
              <a:buFontTx/>
              <a:buNone/>
            </a:pPr>
            <a:r>
              <a:rPr lang="es-ES" altLang="es-AR" sz="1800"/>
              <a:t>2) Origen 2: Archivo de texto separado por comas (xls).</a:t>
            </a:r>
          </a:p>
          <a:p>
            <a:pPr eaLnBrk="1" hangingPunct="1">
              <a:spcBef>
                <a:spcPct val="0"/>
              </a:spcBef>
              <a:buFontTx/>
              <a:buNone/>
            </a:pPr>
            <a:r>
              <a:rPr lang="es-ES" altLang="es-AR" sz="1800"/>
              <a:t>Campos: idModelo, idSegmento, descripcionModelo.</a:t>
            </a:r>
          </a:p>
          <a:p>
            <a:pPr eaLnBrk="1" hangingPunct="1">
              <a:spcBef>
                <a:spcPct val="0"/>
              </a:spcBef>
              <a:buFontTx/>
              <a:buNone/>
            </a:pPr>
            <a:endParaRPr lang="es-AR" altLang="es-AR" sz="1800"/>
          </a:p>
          <a:p>
            <a:pPr eaLnBrk="1" hangingPunct="1">
              <a:spcBef>
                <a:spcPct val="0"/>
              </a:spcBef>
              <a:buFontTx/>
              <a:buNone/>
            </a:pPr>
            <a:r>
              <a:rPr lang="es-AR" altLang="es-AR" sz="1800" b="1"/>
              <a:t>Referencias:</a:t>
            </a:r>
            <a:endParaRPr lang="es-ES" altLang="es-AR" sz="1800" b="1"/>
          </a:p>
          <a:p>
            <a:pPr lvl="1" eaLnBrk="1" hangingPunct="1">
              <a:spcBef>
                <a:spcPct val="0"/>
              </a:spcBef>
              <a:buFontTx/>
              <a:buChar char="•"/>
            </a:pPr>
            <a:r>
              <a:rPr lang="es-ES" altLang="es-AR" sz="1800"/>
              <a:t>Gonzalo Villanustre Blog. </a:t>
            </a:r>
            <a:r>
              <a:rPr lang="es-AR" altLang="es-AR" sz="1800"/>
              <a:t>Ejemplo de un caso real de Data Warehouse: "Red de Concesionarios de Automoviles“. </a:t>
            </a:r>
            <a:r>
              <a:rPr lang="es-ES" altLang="es-AR" sz="1800"/>
              <a:t>http://gonblog22.blogspot.com.ar/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2290763"/>
            <a:ext cx="49911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5"/>
          <p:cNvSpPr txBox="1">
            <a:spLocks noChangeArrowheads="1"/>
          </p:cNvSpPr>
          <p:nvPr/>
        </p:nvSpPr>
        <p:spPr bwMode="auto">
          <a:xfrm>
            <a:off x="304800" y="4267200"/>
            <a:ext cx="274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Sistema de Facturación</a:t>
            </a:r>
          </a:p>
          <a:p>
            <a:pPr eaLnBrk="1" hangingPunct="1">
              <a:spcBef>
                <a:spcPct val="0"/>
              </a:spcBef>
              <a:buFontTx/>
              <a:buNone/>
            </a:pPr>
            <a:r>
              <a:rPr lang="es-AR" altLang="es-AR" sz="1800" b="1"/>
              <a:t>SQL SERVER </a:t>
            </a:r>
            <a:endParaRPr lang="es-ES" altLang="es-AR" sz="1800" b="1"/>
          </a:p>
        </p:txBody>
      </p:sp>
      <p:sp>
        <p:nvSpPr>
          <p:cNvPr id="7172" name="Text Box 6"/>
          <p:cNvSpPr txBox="1">
            <a:spLocks noChangeArrowheads="1"/>
          </p:cNvSpPr>
          <p:nvPr/>
        </p:nvSpPr>
        <p:spPr bwMode="auto">
          <a:xfrm>
            <a:off x="457200" y="2209800"/>
            <a:ext cx="2178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Archivo segmento</a:t>
            </a:r>
          </a:p>
          <a:p>
            <a:pPr eaLnBrk="1" hangingPunct="1">
              <a:spcBef>
                <a:spcPct val="0"/>
              </a:spcBef>
              <a:buFontTx/>
              <a:buNone/>
            </a:pPr>
            <a:r>
              <a:rPr lang="es-AR" altLang="es-AR" sz="1800" b="1"/>
              <a:t> xls</a:t>
            </a:r>
            <a:endParaRPr lang="es-ES" altLang="es-AR" sz="1800" b="1"/>
          </a:p>
        </p:txBody>
      </p:sp>
      <p:sp>
        <p:nvSpPr>
          <p:cNvPr id="7173" name="Text Box 7"/>
          <p:cNvSpPr txBox="1">
            <a:spLocks noChangeArrowheads="1"/>
          </p:cNvSpPr>
          <p:nvPr/>
        </p:nvSpPr>
        <p:spPr bwMode="auto">
          <a:xfrm>
            <a:off x="3870325" y="4151313"/>
            <a:ext cx="8953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Visual</a:t>
            </a:r>
          </a:p>
          <a:p>
            <a:pPr eaLnBrk="1" hangingPunct="1">
              <a:spcBef>
                <a:spcPct val="0"/>
              </a:spcBef>
              <a:buFontTx/>
              <a:buNone/>
            </a:pPr>
            <a:r>
              <a:rPr lang="es-AR" altLang="es-AR" sz="1800" b="1"/>
              <a:t>Studio</a:t>
            </a:r>
          </a:p>
          <a:p>
            <a:pPr eaLnBrk="1" hangingPunct="1">
              <a:spcBef>
                <a:spcPct val="0"/>
              </a:spcBef>
              <a:buFontTx/>
              <a:buNone/>
            </a:pPr>
            <a:endParaRPr lang="es-ES" altLang="es-AR" sz="1800" b="1"/>
          </a:p>
        </p:txBody>
      </p:sp>
      <p:sp>
        <p:nvSpPr>
          <p:cNvPr id="7174" name="Text Box 8"/>
          <p:cNvSpPr txBox="1">
            <a:spLocks noChangeArrowheads="1"/>
          </p:cNvSpPr>
          <p:nvPr/>
        </p:nvSpPr>
        <p:spPr bwMode="auto">
          <a:xfrm>
            <a:off x="5622925" y="1789113"/>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Mysql +</a:t>
            </a:r>
          </a:p>
          <a:p>
            <a:pPr eaLnBrk="1" hangingPunct="1">
              <a:spcBef>
                <a:spcPct val="0"/>
              </a:spcBef>
              <a:buFontTx/>
              <a:buNone/>
            </a:pPr>
            <a:r>
              <a:rPr lang="es-AR" altLang="es-AR" sz="1800" b="1"/>
              <a:t>Pentaho</a:t>
            </a:r>
            <a:endParaRPr lang="es-ES" altLang="es-AR" sz="1800" b="1"/>
          </a:p>
        </p:txBody>
      </p:sp>
      <p:sp>
        <p:nvSpPr>
          <p:cNvPr id="7175" name="Text Box 9"/>
          <p:cNvSpPr txBox="1">
            <a:spLocks noChangeArrowheads="1"/>
          </p:cNvSpPr>
          <p:nvPr/>
        </p:nvSpPr>
        <p:spPr bwMode="auto">
          <a:xfrm>
            <a:off x="3048000" y="381000"/>
            <a:ext cx="287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2400" b="1"/>
              <a:t>Esquema solución</a:t>
            </a:r>
            <a:endParaRPr lang="es-ES" altLang="es-AR" sz="24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6"/>
          <p:cNvGrpSpPr>
            <a:grpSpLocks/>
          </p:cNvGrpSpPr>
          <p:nvPr/>
        </p:nvGrpSpPr>
        <p:grpSpPr bwMode="auto">
          <a:xfrm>
            <a:off x="0" y="0"/>
            <a:ext cx="9144000" cy="6858000"/>
            <a:chOff x="0" y="-2064"/>
            <a:chExt cx="5964" cy="7788"/>
          </a:xfrm>
        </p:grpSpPr>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4"/>
              <a:ext cx="5952" cy="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 y="-624"/>
              <a:ext cx="1212" cy="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04800"/>
            <a:ext cx="8229600" cy="1143000"/>
          </a:xfrm>
        </p:spPr>
        <p:txBody>
          <a:bodyPr/>
          <a:lstStyle/>
          <a:p>
            <a:pPr eaLnBrk="1" hangingPunct="1"/>
            <a:r>
              <a:rPr lang="es-AR" altLang="es-AR" smtClean="0"/>
              <a:t>Diseño del DW</a:t>
            </a:r>
            <a:endParaRPr lang="es-ES" altLang="es-AR" smtClean="0"/>
          </a:p>
        </p:txBody>
      </p:sp>
      <p:graphicFrame>
        <p:nvGraphicFramePr>
          <p:cNvPr id="9297" name="Group 81"/>
          <p:cNvGraphicFramePr>
            <a:graphicFrameLocks noGrp="1"/>
          </p:cNvGraphicFramePr>
          <p:nvPr>
            <p:ph idx="1"/>
          </p:nvPr>
        </p:nvGraphicFramePr>
        <p:xfrm>
          <a:off x="381000" y="3124200"/>
          <a:ext cx="8458200" cy="1676400"/>
        </p:xfrm>
        <a:graphic>
          <a:graphicData uri="http://schemas.openxmlformats.org/drawingml/2006/table">
            <a:tbl>
              <a:tblPr/>
              <a:tblGrid>
                <a:gridCol w="838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762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DM/ Dim</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Tiempo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Concesionario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Vehiculo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Ubicación</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9144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altLang="es-AR"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Ventas</a:t>
                      </a:r>
                      <a:endParaRPr kumimoji="0" lang="es-ES" altLang="es-AR"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9245" name="Group 82"/>
          <p:cNvGrpSpPr>
            <a:grpSpLocks/>
          </p:cNvGrpSpPr>
          <p:nvPr/>
        </p:nvGrpSpPr>
        <p:grpSpPr bwMode="auto">
          <a:xfrm>
            <a:off x="1447800" y="3962400"/>
            <a:ext cx="6972300" cy="728663"/>
            <a:chOff x="720" y="1296"/>
            <a:chExt cx="4392" cy="459"/>
          </a:xfrm>
        </p:grpSpPr>
        <p:pic>
          <p:nvPicPr>
            <p:cNvPr id="9247" name="Picture 63"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8" name="Picture 64"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9" name="Picture 65"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0" name="Picture 66"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1" name="Picture 67"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2" name="Picture 68"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46" name="Text Box 83"/>
          <p:cNvSpPr txBox="1">
            <a:spLocks noChangeArrowheads="1"/>
          </p:cNvSpPr>
          <p:nvPr/>
        </p:nvSpPr>
        <p:spPr bwMode="auto">
          <a:xfrm>
            <a:off x="609600" y="1828800"/>
            <a:ext cx="915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2000" b="1"/>
              <a:t>Matriz</a:t>
            </a:r>
            <a:endParaRPr lang="es-ES" altLang="es-AR" sz="20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17"/>
          <p:cNvSpPr>
            <a:spLocks noChangeArrowheads="1"/>
          </p:cNvSpPr>
          <p:nvPr/>
        </p:nvSpPr>
        <p:spPr bwMode="auto">
          <a:xfrm>
            <a:off x="6248400" y="3352800"/>
            <a:ext cx="1524000" cy="12954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43" name="Oval 16"/>
          <p:cNvSpPr>
            <a:spLocks noChangeArrowheads="1"/>
          </p:cNvSpPr>
          <p:nvPr/>
        </p:nvSpPr>
        <p:spPr bwMode="auto">
          <a:xfrm>
            <a:off x="6096000" y="1524000"/>
            <a:ext cx="1676400" cy="13716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44" name="Oval 15"/>
          <p:cNvSpPr>
            <a:spLocks noChangeArrowheads="1"/>
          </p:cNvSpPr>
          <p:nvPr/>
        </p:nvSpPr>
        <p:spPr bwMode="auto">
          <a:xfrm>
            <a:off x="1143000" y="5486400"/>
            <a:ext cx="1066800" cy="10668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45" name="Oval 14"/>
          <p:cNvSpPr>
            <a:spLocks noChangeArrowheads="1"/>
          </p:cNvSpPr>
          <p:nvPr/>
        </p:nvSpPr>
        <p:spPr bwMode="auto">
          <a:xfrm>
            <a:off x="762000" y="3276600"/>
            <a:ext cx="1981200" cy="16002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46" name="Rectangle 2"/>
          <p:cNvSpPr>
            <a:spLocks noGrp="1" noChangeArrowheads="1"/>
          </p:cNvSpPr>
          <p:nvPr>
            <p:ph type="title"/>
          </p:nvPr>
        </p:nvSpPr>
        <p:spPr/>
        <p:txBody>
          <a:bodyPr/>
          <a:lstStyle/>
          <a:p>
            <a:pPr eaLnBrk="1" hangingPunct="1"/>
            <a:r>
              <a:rPr lang="es-AR" altLang="es-AR" smtClean="0"/>
              <a:t>Diagrama Tabla Factores</a:t>
            </a:r>
            <a:endParaRPr lang="es-ES" altLang="es-AR" smtClean="0"/>
          </a:p>
        </p:txBody>
      </p:sp>
      <p:sp>
        <p:nvSpPr>
          <p:cNvPr id="10247" name="Rectangle 4"/>
          <p:cNvSpPr>
            <a:spLocks noChangeArrowheads="1"/>
          </p:cNvSpPr>
          <p:nvPr/>
        </p:nvSpPr>
        <p:spPr bwMode="auto">
          <a:xfrm>
            <a:off x="3429000" y="2667000"/>
            <a:ext cx="2133600" cy="3048000"/>
          </a:xfrm>
          <a:prstGeom prst="rect">
            <a:avLst/>
          </a:prstGeom>
          <a:solidFill>
            <a:srgbClr val="00FF00">
              <a:alpha val="8509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s-AR" altLang="es-AR" sz="1800"/>
          </a:p>
        </p:txBody>
      </p:sp>
      <p:sp>
        <p:nvSpPr>
          <p:cNvPr id="10248" name="Oval 5"/>
          <p:cNvSpPr>
            <a:spLocks noChangeArrowheads="1"/>
          </p:cNvSpPr>
          <p:nvPr/>
        </p:nvSpPr>
        <p:spPr bwMode="auto">
          <a:xfrm>
            <a:off x="1143000" y="1600200"/>
            <a:ext cx="1143000" cy="11430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b="1"/>
              <a:t>Tiempo</a:t>
            </a:r>
          </a:p>
          <a:p>
            <a:pPr algn="ctr" eaLnBrk="1" hangingPunct="1">
              <a:spcBef>
                <a:spcPct val="0"/>
              </a:spcBef>
              <a:buFontTx/>
              <a:buNone/>
            </a:pPr>
            <a:endParaRPr lang="es-AR" altLang="es-AR" sz="1800"/>
          </a:p>
          <a:p>
            <a:pPr algn="ctr" eaLnBrk="1" hangingPunct="1">
              <a:spcBef>
                <a:spcPct val="0"/>
              </a:spcBef>
              <a:buFontTx/>
              <a:buNone/>
            </a:pPr>
            <a:r>
              <a:rPr lang="es-AR" altLang="es-AR" sz="1800"/>
              <a:t>mes</a:t>
            </a:r>
            <a:endParaRPr lang="es-ES" altLang="es-AR" sz="1800"/>
          </a:p>
        </p:txBody>
      </p:sp>
      <p:sp>
        <p:nvSpPr>
          <p:cNvPr id="10249" name="Text Box 7"/>
          <p:cNvSpPr txBox="1">
            <a:spLocks noChangeArrowheads="1"/>
          </p:cNvSpPr>
          <p:nvPr/>
        </p:nvSpPr>
        <p:spPr bwMode="auto">
          <a:xfrm>
            <a:off x="914400" y="3581400"/>
            <a:ext cx="1771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Concesionario</a:t>
            </a:r>
          </a:p>
          <a:p>
            <a:pPr eaLnBrk="1" hangingPunct="1">
              <a:spcBef>
                <a:spcPct val="0"/>
              </a:spcBef>
              <a:buFontTx/>
              <a:buNone/>
            </a:pPr>
            <a:endParaRPr lang="es-AR" altLang="es-AR" sz="1800" b="1"/>
          </a:p>
          <a:p>
            <a:pPr eaLnBrk="1" hangingPunct="1">
              <a:spcBef>
                <a:spcPct val="0"/>
              </a:spcBef>
              <a:buFontTx/>
              <a:buNone/>
            </a:pPr>
            <a:r>
              <a:rPr lang="es-AR" altLang="es-AR" sz="1800"/>
              <a:t>concesionario</a:t>
            </a:r>
            <a:endParaRPr lang="es-ES" altLang="es-AR" sz="1800"/>
          </a:p>
        </p:txBody>
      </p:sp>
      <p:sp>
        <p:nvSpPr>
          <p:cNvPr id="10250" name="Text Box 8"/>
          <p:cNvSpPr txBox="1">
            <a:spLocks noChangeArrowheads="1"/>
          </p:cNvSpPr>
          <p:nvPr/>
        </p:nvSpPr>
        <p:spPr bwMode="auto">
          <a:xfrm>
            <a:off x="1371600" y="5562600"/>
            <a:ext cx="6667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Tipo</a:t>
            </a:r>
          </a:p>
          <a:p>
            <a:pPr eaLnBrk="1" hangingPunct="1">
              <a:spcBef>
                <a:spcPct val="0"/>
              </a:spcBef>
              <a:buFontTx/>
              <a:buNone/>
            </a:pPr>
            <a:endParaRPr lang="es-AR" altLang="es-AR" sz="1800"/>
          </a:p>
          <a:p>
            <a:pPr eaLnBrk="1" hangingPunct="1">
              <a:spcBef>
                <a:spcPct val="0"/>
              </a:spcBef>
              <a:buFontTx/>
              <a:buNone/>
            </a:pPr>
            <a:r>
              <a:rPr lang="es-AR" altLang="es-AR" sz="1800"/>
              <a:t>tipo</a:t>
            </a:r>
            <a:endParaRPr lang="es-ES" altLang="es-AR" sz="1800"/>
          </a:p>
        </p:txBody>
      </p:sp>
      <p:sp>
        <p:nvSpPr>
          <p:cNvPr id="10251" name="Text Box 9"/>
          <p:cNvSpPr txBox="1">
            <a:spLocks noChangeArrowheads="1"/>
          </p:cNvSpPr>
          <p:nvPr/>
        </p:nvSpPr>
        <p:spPr bwMode="auto">
          <a:xfrm>
            <a:off x="6477000" y="1676400"/>
            <a:ext cx="1136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Vehiculo</a:t>
            </a:r>
          </a:p>
          <a:p>
            <a:pPr eaLnBrk="1" hangingPunct="1">
              <a:spcBef>
                <a:spcPct val="0"/>
              </a:spcBef>
              <a:buFontTx/>
              <a:buNone/>
            </a:pPr>
            <a:endParaRPr lang="es-AR" altLang="es-AR" sz="1800" b="1"/>
          </a:p>
          <a:p>
            <a:pPr eaLnBrk="1" hangingPunct="1">
              <a:spcBef>
                <a:spcPct val="0"/>
              </a:spcBef>
              <a:buFontTx/>
              <a:buNone/>
            </a:pPr>
            <a:r>
              <a:rPr lang="es-AR" altLang="es-AR" sz="1800"/>
              <a:t>modelo</a:t>
            </a:r>
            <a:endParaRPr lang="es-ES" altLang="es-AR" sz="1800"/>
          </a:p>
        </p:txBody>
      </p:sp>
      <p:sp>
        <p:nvSpPr>
          <p:cNvPr id="10252" name="Text Box 10"/>
          <p:cNvSpPr txBox="1">
            <a:spLocks noChangeArrowheads="1"/>
          </p:cNvSpPr>
          <p:nvPr/>
        </p:nvSpPr>
        <p:spPr bwMode="auto">
          <a:xfrm>
            <a:off x="6400800" y="3505200"/>
            <a:ext cx="1289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Segmento</a:t>
            </a:r>
          </a:p>
          <a:p>
            <a:pPr eaLnBrk="1" hangingPunct="1">
              <a:spcBef>
                <a:spcPct val="0"/>
              </a:spcBef>
              <a:buFontTx/>
              <a:buNone/>
            </a:pPr>
            <a:endParaRPr lang="es-AR" altLang="es-AR" sz="1800" b="1"/>
          </a:p>
          <a:p>
            <a:pPr eaLnBrk="1" hangingPunct="1">
              <a:spcBef>
                <a:spcPct val="0"/>
              </a:spcBef>
              <a:buFontTx/>
              <a:buNone/>
            </a:pPr>
            <a:r>
              <a:rPr lang="es-AR" altLang="es-AR" sz="1800"/>
              <a:t>segmento</a:t>
            </a:r>
            <a:endParaRPr lang="es-ES" altLang="es-AR" sz="1800"/>
          </a:p>
        </p:txBody>
      </p:sp>
      <p:sp>
        <p:nvSpPr>
          <p:cNvPr id="10253" name="Text Box 11"/>
          <p:cNvSpPr txBox="1">
            <a:spLocks noChangeArrowheads="1"/>
          </p:cNvSpPr>
          <p:nvPr/>
        </p:nvSpPr>
        <p:spPr bwMode="auto">
          <a:xfrm>
            <a:off x="6324600" y="5410200"/>
            <a:ext cx="1276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Ubicación</a:t>
            </a:r>
          </a:p>
          <a:p>
            <a:pPr eaLnBrk="1" hangingPunct="1">
              <a:spcBef>
                <a:spcPct val="0"/>
              </a:spcBef>
              <a:buFontTx/>
              <a:buNone/>
            </a:pPr>
            <a:endParaRPr lang="es-AR" altLang="es-AR" sz="1800" b="1"/>
          </a:p>
          <a:p>
            <a:pPr eaLnBrk="1" hangingPunct="1">
              <a:spcBef>
                <a:spcPct val="0"/>
              </a:spcBef>
              <a:buFontTx/>
              <a:buNone/>
            </a:pPr>
            <a:r>
              <a:rPr lang="es-AR" altLang="es-AR" sz="1800"/>
              <a:t>localidad</a:t>
            </a:r>
            <a:endParaRPr lang="es-ES" altLang="es-AR" sz="1800"/>
          </a:p>
        </p:txBody>
      </p:sp>
      <p:sp>
        <p:nvSpPr>
          <p:cNvPr id="10254" name="Text Box 13"/>
          <p:cNvSpPr txBox="1">
            <a:spLocks noChangeArrowheads="1"/>
          </p:cNvSpPr>
          <p:nvPr/>
        </p:nvSpPr>
        <p:spPr bwMode="auto">
          <a:xfrm>
            <a:off x="3565525" y="2779713"/>
            <a:ext cx="184467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b="1"/>
              <a:t>Ventas</a:t>
            </a:r>
          </a:p>
          <a:p>
            <a:pPr eaLnBrk="1" hangingPunct="1">
              <a:spcBef>
                <a:spcPct val="0"/>
              </a:spcBef>
              <a:buFontTx/>
              <a:buNone/>
            </a:pPr>
            <a:endParaRPr lang="es-AR" altLang="es-AR" sz="1800" b="1"/>
          </a:p>
          <a:p>
            <a:pPr eaLnBrk="1" hangingPunct="1">
              <a:spcBef>
                <a:spcPct val="0"/>
              </a:spcBef>
              <a:buFontTx/>
              <a:buNone/>
            </a:pPr>
            <a:endParaRPr lang="es-AR" altLang="es-AR" sz="1800"/>
          </a:p>
          <a:p>
            <a:pPr eaLnBrk="1" hangingPunct="1">
              <a:spcBef>
                <a:spcPct val="0"/>
              </a:spcBef>
              <a:buFontTx/>
              <a:buNone/>
            </a:pPr>
            <a:endParaRPr lang="es-AR" altLang="es-AR" sz="1800"/>
          </a:p>
          <a:p>
            <a:pPr eaLnBrk="1" hangingPunct="1">
              <a:spcBef>
                <a:spcPct val="0"/>
              </a:spcBef>
              <a:buFontTx/>
              <a:buNone/>
            </a:pPr>
            <a:endParaRPr lang="es-AR" altLang="es-AR" sz="1800"/>
          </a:p>
          <a:p>
            <a:pPr eaLnBrk="1" hangingPunct="1">
              <a:spcBef>
                <a:spcPct val="0"/>
              </a:spcBef>
              <a:buFontTx/>
              <a:buNone/>
            </a:pPr>
            <a:endParaRPr lang="es-AR" altLang="es-AR" sz="1800"/>
          </a:p>
          <a:p>
            <a:pPr eaLnBrk="1" hangingPunct="1">
              <a:spcBef>
                <a:spcPct val="0"/>
              </a:spcBef>
              <a:buFontTx/>
              <a:buNone/>
            </a:pPr>
            <a:endParaRPr lang="es-AR" altLang="es-AR" sz="1800"/>
          </a:p>
          <a:p>
            <a:pPr algn="ctr" eaLnBrk="1" hangingPunct="1">
              <a:spcBef>
                <a:spcPct val="0"/>
              </a:spcBef>
              <a:buFontTx/>
              <a:buNone/>
            </a:pPr>
            <a:r>
              <a:rPr lang="es-AR" altLang="es-AR" sz="1800"/>
              <a:t>Ítem de la facturación</a:t>
            </a:r>
            <a:endParaRPr lang="es-ES" altLang="es-AR" sz="1800"/>
          </a:p>
        </p:txBody>
      </p:sp>
      <p:sp>
        <p:nvSpPr>
          <p:cNvPr id="10255" name="Oval 18"/>
          <p:cNvSpPr>
            <a:spLocks noChangeArrowheads="1"/>
          </p:cNvSpPr>
          <p:nvPr/>
        </p:nvSpPr>
        <p:spPr bwMode="auto">
          <a:xfrm>
            <a:off x="6172200" y="5257800"/>
            <a:ext cx="1600200" cy="12192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56" name="Line 19"/>
          <p:cNvSpPr>
            <a:spLocks noChangeShapeType="1"/>
          </p:cNvSpPr>
          <p:nvPr/>
        </p:nvSpPr>
        <p:spPr bwMode="auto">
          <a:xfrm>
            <a:off x="762000" y="4114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57" name="Line 20"/>
          <p:cNvSpPr>
            <a:spLocks noChangeShapeType="1"/>
          </p:cNvSpPr>
          <p:nvPr/>
        </p:nvSpPr>
        <p:spPr bwMode="auto">
          <a:xfrm>
            <a:off x="1143000" y="2209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58" name="Line 21"/>
          <p:cNvSpPr>
            <a:spLocks noChangeShapeType="1"/>
          </p:cNvSpPr>
          <p:nvPr/>
        </p:nvSpPr>
        <p:spPr bwMode="auto">
          <a:xfrm>
            <a:off x="1143000" y="60198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59" name="Line 22"/>
          <p:cNvSpPr>
            <a:spLocks noChangeShapeType="1"/>
          </p:cNvSpPr>
          <p:nvPr/>
        </p:nvSpPr>
        <p:spPr bwMode="auto">
          <a:xfrm>
            <a:off x="6096000" y="2209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0" name="Line 23"/>
          <p:cNvSpPr>
            <a:spLocks noChangeShapeType="1"/>
          </p:cNvSpPr>
          <p:nvPr/>
        </p:nvSpPr>
        <p:spPr bwMode="auto">
          <a:xfrm>
            <a:off x="6248400" y="40386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1" name="Line 24"/>
          <p:cNvSpPr>
            <a:spLocks noChangeShapeType="1"/>
          </p:cNvSpPr>
          <p:nvPr/>
        </p:nvSpPr>
        <p:spPr bwMode="auto">
          <a:xfrm>
            <a:off x="6172200" y="5867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2" name="Line 25"/>
          <p:cNvSpPr>
            <a:spLocks noChangeShapeType="1"/>
          </p:cNvSpPr>
          <p:nvPr/>
        </p:nvSpPr>
        <p:spPr bwMode="auto">
          <a:xfrm flipH="1" flipV="1">
            <a:off x="2133600" y="2590800"/>
            <a:ext cx="1295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3" name="Line 26"/>
          <p:cNvSpPr>
            <a:spLocks noChangeShapeType="1"/>
          </p:cNvSpPr>
          <p:nvPr/>
        </p:nvSpPr>
        <p:spPr bwMode="auto">
          <a:xfrm flipH="1">
            <a:off x="2819400" y="4114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4" name="Line 27"/>
          <p:cNvSpPr>
            <a:spLocks noChangeShapeType="1"/>
          </p:cNvSpPr>
          <p:nvPr/>
        </p:nvSpPr>
        <p:spPr bwMode="auto">
          <a:xfrm flipH="1">
            <a:off x="2209800" y="53340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5" name="Line 28"/>
          <p:cNvSpPr>
            <a:spLocks noChangeShapeType="1"/>
          </p:cNvSpPr>
          <p:nvPr/>
        </p:nvSpPr>
        <p:spPr bwMode="auto">
          <a:xfrm>
            <a:off x="5562600" y="5029200"/>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6" name="Line 29"/>
          <p:cNvSpPr>
            <a:spLocks noChangeShapeType="1"/>
          </p:cNvSpPr>
          <p:nvPr/>
        </p:nvSpPr>
        <p:spPr bwMode="auto">
          <a:xfrm>
            <a:off x="5562600" y="40386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7" name="Line 30"/>
          <p:cNvSpPr>
            <a:spLocks noChangeShapeType="1"/>
          </p:cNvSpPr>
          <p:nvPr/>
        </p:nvSpPr>
        <p:spPr bwMode="auto">
          <a:xfrm flipV="1">
            <a:off x="5562600" y="25908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8" name="Line 31"/>
          <p:cNvSpPr>
            <a:spLocks noChangeShapeType="1"/>
          </p:cNvSpPr>
          <p:nvPr/>
        </p:nvSpPr>
        <p:spPr bwMode="auto">
          <a:xfrm>
            <a:off x="3429000" y="43434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1294</Words>
  <Application>Microsoft Office PowerPoint</Application>
  <PresentationFormat>On-screen Show (4:3)</PresentationFormat>
  <Paragraphs>521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Verdana</vt:lpstr>
      <vt:lpstr>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Diseño del DW</vt:lpstr>
      <vt:lpstr>Diagrama Tabla Factores</vt:lpstr>
      <vt:lpstr>Detalle Tabla de hecho</vt:lpstr>
      <vt:lpstr>Detalle tablas de dimensiones</vt:lpstr>
      <vt:lpstr>Detalle atributos dimensión tiempo</vt:lpstr>
      <vt:lpstr>Detalle tablas de dimensiones</vt:lpstr>
      <vt:lpstr>Detalle tablas de dimensiones</vt:lpstr>
      <vt:lpstr>Detalle tablas de dimensiones</vt:lpstr>
      <vt:lpstr>PowerPoint Presentation</vt:lpstr>
      <vt:lpstr>Detalle tablas de dimensiones</vt:lpstr>
      <vt:lpstr>Detalle tablas de dimensiones</vt:lpstr>
      <vt:lpstr>PowerPoint Presentation</vt:lpstr>
      <vt:lpstr>Detalle de factores/medidas</vt:lpstr>
      <vt:lpstr>Origen de los datos</vt:lpstr>
      <vt:lpstr>Mapa de datos origen-destino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carlos</dc:creator>
  <cp:lastModifiedBy>word</cp:lastModifiedBy>
  <cp:revision>35</cp:revision>
  <dcterms:created xsi:type="dcterms:W3CDTF">2014-09-02T22:49:42Z</dcterms:created>
  <dcterms:modified xsi:type="dcterms:W3CDTF">2020-08-26T18:35:06Z</dcterms:modified>
</cp:coreProperties>
</file>