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4" r:id="rId58"/>
    <p:sldId id="315" r:id="rId59"/>
    <p:sldId id="316" r:id="rId60"/>
    <p:sldId id="317" r:id="rId61"/>
    <p:sldId id="318" r:id="rId62"/>
    <p:sldId id="319" r:id="rId63"/>
    <p:sldId id="320" r:id="rId64"/>
    <p:sldId id="321" r:id="rId65"/>
    <p:sldId id="322" r:id="rId66"/>
    <p:sldId id="323" r:id="rId67"/>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96" y="55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s-AR" altLang="es-AR" noProof="0" smtClean="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defRPr>
            </a:lvl1pPr>
          </a:lstStyle>
          <a:p>
            <a:pPr>
              <a:defRPr/>
            </a:pPr>
            <a:endParaRPr lang="es-ES" altLang="es-AR"/>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defRPr>
            </a:lvl1pPr>
          </a:lstStyle>
          <a:p>
            <a:pPr>
              <a:defRPr/>
            </a:pPr>
            <a:endParaRPr lang="es-ES" altLang="es-AR"/>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defRPr>
            </a:lvl1pPr>
          </a:lstStyle>
          <a:p>
            <a:pPr>
              <a:defRPr/>
            </a:pPr>
            <a:endParaRPr lang="es-ES" altLang="es-AR"/>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defRPr>
            </a:lvl1pPr>
          </a:lstStyle>
          <a:p>
            <a:pPr>
              <a:defRPr/>
            </a:pPr>
            <a:fld id="{38341A17-7228-4E0A-98D4-B06A82E088A0}" type="slidenum">
              <a:rPr lang="es-ES" altLang="es-AR"/>
              <a:pPr>
                <a:defRPr/>
              </a:pPr>
              <a:t>‹#›</a:t>
            </a:fld>
            <a:endParaRPr lang="es-ES" altLang="es-AR"/>
          </a:p>
        </p:txBody>
      </p:sp>
    </p:spTree>
    <p:extLst>
      <p:ext uri="{BB962C8B-B14F-4D97-AF65-F5344CB8AC3E}">
        <p14:creationId xmlns:p14="http://schemas.microsoft.com/office/powerpoint/2010/main" val="361744930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a:lnSpc>
                <a:spcPct val="95000"/>
              </a:lnSpc>
            </a:pPr>
            <a:fld id="{0370FD61-C551-479B-A4F9-E9442C781E6D}" type="slidenum">
              <a:rPr lang="es-ES" altLang="es-AR">
                <a:solidFill>
                  <a:srgbClr val="000000"/>
                </a:solidFill>
                <a:latin typeface="Times New Roman" panose="02020603050405020304" pitchFamily="18" charset="0"/>
              </a:rPr>
              <a:pPr>
                <a:lnSpc>
                  <a:spcPct val="95000"/>
                </a:lnSpc>
              </a:pPr>
              <a:t>1</a:t>
            </a:fld>
            <a:endParaRPr lang="es-ES" altLang="es-AR">
              <a:solidFill>
                <a:srgbClr val="000000"/>
              </a:solidFill>
              <a:latin typeface="Times New Roman" panose="02020603050405020304" pitchFamily="18" charset="0"/>
            </a:endParaRPr>
          </a:p>
        </p:txBody>
      </p:sp>
      <p:sp>
        <p:nvSpPr>
          <p:cNvPr id="4099" name="Rectangle 1"/>
          <p:cNvSpPr txBox="1">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p>
        </p:txBody>
      </p:sp>
    </p:spTree>
    <p:extLst>
      <p:ext uri="{BB962C8B-B14F-4D97-AF65-F5344CB8AC3E}">
        <p14:creationId xmlns:p14="http://schemas.microsoft.com/office/powerpoint/2010/main" val="1590303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9"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1689619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7"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2329499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5"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2164415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3"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1851196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1"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46961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9"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2266004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7"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3325153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5"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1324018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4161968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1"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1269428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a:lnSpc>
                <a:spcPct val="95000"/>
              </a:lnSpc>
            </a:pPr>
            <a:fld id="{A0AA7691-9FA4-4E85-9AC4-F8160F67FDE7}" type="slidenum">
              <a:rPr lang="es-ES" altLang="es-AR">
                <a:solidFill>
                  <a:srgbClr val="000000"/>
                </a:solidFill>
                <a:latin typeface="Times New Roman" panose="02020603050405020304" pitchFamily="18" charset="0"/>
              </a:rPr>
              <a:pPr>
                <a:lnSpc>
                  <a:spcPct val="95000"/>
                </a:lnSpc>
              </a:pPr>
              <a:t>2</a:t>
            </a:fld>
            <a:endParaRPr lang="es-ES" altLang="es-AR">
              <a:solidFill>
                <a:srgbClr val="000000"/>
              </a:solidFill>
              <a:latin typeface="Times New Roman" panose="02020603050405020304" pitchFamily="18" charset="0"/>
            </a:endParaRPr>
          </a:p>
        </p:txBody>
      </p:sp>
      <p:sp>
        <p:nvSpPr>
          <p:cNvPr id="6147" name="Rectangle 1"/>
          <p:cNvSpPr txBox="1">
            <a:spLocks noGrp="1" noRot="1" noChangeAspect="1" noChangeArrowheads="1" noTextEdit="1"/>
          </p:cNvSpPr>
          <p:nvPr>
            <p:ph type="sldImg"/>
          </p:nvPr>
        </p:nvSpPr>
        <p:spPr>
          <a:xfrm>
            <a:off x="1638300" y="841375"/>
            <a:ext cx="5530850" cy="41481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p:cNvSpPr txBox="1">
            <a:spLocks noGrp="1" noChangeArrowheads="1"/>
          </p:cNvSpPr>
          <p:nvPr>
            <p:ph type="body" idx="1"/>
          </p:nvPr>
        </p:nvSpPr>
        <p:spPr>
          <a:xfrm>
            <a:off x="881063" y="5254625"/>
            <a:ext cx="7046912" cy="49784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p>
        </p:txBody>
      </p:sp>
    </p:spTree>
    <p:extLst>
      <p:ext uri="{BB962C8B-B14F-4D97-AF65-F5344CB8AC3E}">
        <p14:creationId xmlns:p14="http://schemas.microsoft.com/office/powerpoint/2010/main" val="3775746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9"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1286903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7"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3782648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5"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3651003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3"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1170665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1"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2479223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9"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3190465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7"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307659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5"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26085466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3"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34322280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1"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2805625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a:lnSpc>
                <a:spcPct val="95000"/>
              </a:lnSpc>
            </a:pPr>
            <a:fld id="{8EAA7EBD-F2D6-45ED-91DE-03980CAAB474}" type="slidenum">
              <a:rPr lang="es-ES" altLang="es-AR">
                <a:solidFill>
                  <a:srgbClr val="000000"/>
                </a:solidFill>
                <a:latin typeface="Times New Roman" panose="02020603050405020304" pitchFamily="18" charset="0"/>
              </a:rPr>
              <a:pPr>
                <a:lnSpc>
                  <a:spcPct val="95000"/>
                </a:lnSpc>
              </a:pPr>
              <a:t>3</a:t>
            </a:fld>
            <a:endParaRPr lang="es-ES" altLang="es-AR">
              <a:solidFill>
                <a:srgbClr val="000000"/>
              </a:solidFill>
              <a:latin typeface="Times New Roman" panose="02020603050405020304" pitchFamily="18" charset="0"/>
            </a:endParaRPr>
          </a:p>
        </p:txBody>
      </p:sp>
      <p:sp>
        <p:nvSpPr>
          <p:cNvPr id="8195" name="Rectangle 1"/>
          <p:cNvSpPr txBox="1">
            <a:spLocks noGrp="1" noRot="1" noChangeAspect="1" noChangeArrowheads="1" noTextEdit="1"/>
          </p:cNvSpPr>
          <p:nvPr>
            <p:ph type="sldImg"/>
          </p:nvPr>
        </p:nvSpPr>
        <p:spPr>
          <a:xfrm>
            <a:off x="1638300" y="841375"/>
            <a:ext cx="5530850" cy="41481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txBox="1">
            <a:spLocks noGrp="1" noChangeArrowheads="1"/>
          </p:cNvSpPr>
          <p:nvPr>
            <p:ph type="body" idx="1"/>
          </p:nvPr>
        </p:nvSpPr>
        <p:spPr>
          <a:xfrm>
            <a:off x="881063" y="5254625"/>
            <a:ext cx="7046912" cy="49784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p>
        </p:txBody>
      </p:sp>
    </p:spTree>
    <p:extLst>
      <p:ext uri="{BB962C8B-B14F-4D97-AF65-F5344CB8AC3E}">
        <p14:creationId xmlns:p14="http://schemas.microsoft.com/office/powerpoint/2010/main" val="10363576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9"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2125037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Marcador de imagen de diapositiva 1"/>
          <p:cNvSpPr>
            <a:spLocks noGrp="1" noRot="1" noChangeAspect="1" noTextEdit="1"/>
          </p:cNvSpPr>
          <p:nvPr>
            <p:ph type="sldImg"/>
          </p:nvPr>
        </p:nvSpPr>
        <p:spPr>
          <a:ln>
            <a:solidFill>
              <a:srgbClr val="000000"/>
            </a:solidFill>
            <a:miter lim="800000"/>
            <a:headEnd/>
            <a:tailEnd/>
          </a:ln>
        </p:spPr>
      </p:sp>
      <p:sp>
        <p:nvSpPr>
          <p:cNvPr id="92163" name="Marcador de notas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s-AR" altLang="es-AR" smtClean="0"/>
          </a:p>
        </p:txBody>
      </p:sp>
      <p:sp>
        <p:nvSpPr>
          <p:cNvPr id="92164" name="Marcador de número de diapositiva 3"/>
          <p:cNvSpPr>
            <a:spLocks noGrp="1"/>
          </p:cNvSpPr>
          <p:nvPr>
            <p:ph type="sldNum" sz="quarter"/>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64353D7B-46CC-454F-81EF-7F85CB6F7E9D}" type="slidenum">
              <a:rPr lang="es-AR" altLang="es-AR" sz="1400">
                <a:solidFill>
                  <a:schemeClr val="tx1"/>
                </a:solidFill>
                <a:latin typeface="Arial" panose="020B0604020202020204" pitchFamily="34" charset="0"/>
                <a:cs typeface="Arial" panose="020B0604020202020204" pitchFamily="34" charset="0"/>
              </a:rPr>
              <a:pPr>
                <a:spcBef>
                  <a:spcPct val="0"/>
                </a:spcBef>
              </a:pPr>
              <a:t>57</a:t>
            </a:fld>
            <a:endParaRPr lang="es-AR" altLang="es-AR" sz="14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6584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a:lnSpc>
                <a:spcPct val="95000"/>
              </a:lnSpc>
            </a:pPr>
            <a:fld id="{A4026770-C4A3-4A33-ABBC-1247F0FA3406}" type="slidenum">
              <a:rPr lang="es-ES" altLang="es-AR">
                <a:solidFill>
                  <a:srgbClr val="000000"/>
                </a:solidFill>
                <a:latin typeface="Times New Roman" panose="02020603050405020304" pitchFamily="18" charset="0"/>
              </a:rPr>
              <a:pPr>
                <a:lnSpc>
                  <a:spcPct val="95000"/>
                </a:lnSpc>
              </a:pPr>
              <a:t>4</a:t>
            </a:fld>
            <a:endParaRPr lang="es-ES" altLang="es-AR">
              <a:solidFill>
                <a:srgbClr val="000000"/>
              </a:solidFill>
              <a:latin typeface="Times New Roman" panose="02020603050405020304" pitchFamily="18" charset="0"/>
            </a:endParaRPr>
          </a:p>
        </p:txBody>
      </p:sp>
      <p:sp>
        <p:nvSpPr>
          <p:cNvPr id="10243" name="Rectangle 1"/>
          <p:cNvSpPr txBox="1">
            <a:spLocks noGrp="1" noRot="1" noChangeAspect="1" noChangeArrowheads="1" noTextEdit="1"/>
          </p:cNvSpPr>
          <p:nvPr>
            <p:ph type="sldImg"/>
          </p:nvPr>
        </p:nvSpPr>
        <p:spPr>
          <a:xfrm>
            <a:off x="1638300" y="841375"/>
            <a:ext cx="5530850" cy="41481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p:cNvSpPr txBox="1">
            <a:spLocks noGrp="1" noChangeArrowheads="1"/>
          </p:cNvSpPr>
          <p:nvPr>
            <p:ph type="body" idx="1"/>
          </p:nvPr>
        </p:nvSpPr>
        <p:spPr>
          <a:xfrm>
            <a:off x="881063" y="5254625"/>
            <a:ext cx="7046912" cy="49784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p>
        </p:txBody>
      </p:sp>
    </p:spTree>
    <p:extLst>
      <p:ext uri="{BB962C8B-B14F-4D97-AF65-F5344CB8AC3E}">
        <p14:creationId xmlns:p14="http://schemas.microsoft.com/office/powerpoint/2010/main" val="2429018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a:lnSpc>
                <a:spcPct val="95000"/>
              </a:lnSpc>
            </a:pPr>
            <a:fld id="{B938B7F8-F75B-4D00-9B65-36767FE27A6A}" type="slidenum">
              <a:rPr lang="es-ES" altLang="es-AR">
                <a:solidFill>
                  <a:srgbClr val="000000"/>
                </a:solidFill>
                <a:latin typeface="Times New Roman" panose="02020603050405020304" pitchFamily="18" charset="0"/>
              </a:rPr>
              <a:pPr>
                <a:lnSpc>
                  <a:spcPct val="95000"/>
                </a:lnSpc>
              </a:pPr>
              <a:t>5</a:t>
            </a:fld>
            <a:endParaRPr lang="es-ES" altLang="es-AR">
              <a:solidFill>
                <a:srgbClr val="000000"/>
              </a:solidFill>
              <a:latin typeface="Times New Roman" panose="02020603050405020304" pitchFamily="18" charset="0"/>
            </a:endParaRPr>
          </a:p>
        </p:txBody>
      </p:sp>
      <p:sp>
        <p:nvSpPr>
          <p:cNvPr id="12291" name="Rectangle 1"/>
          <p:cNvSpPr txBox="1">
            <a:spLocks noGrp="1" noRot="1" noChangeAspect="1" noChangeArrowheads="1" noTextEdit="1"/>
          </p:cNvSpPr>
          <p:nvPr>
            <p:ph type="sldImg"/>
          </p:nvPr>
        </p:nvSpPr>
        <p:spPr>
          <a:xfrm>
            <a:off x="1638300" y="841375"/>
            <a:ext cx="5530850" cy="41481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Rectangle 2"/>
          <p:cNvSpPr txBox="1">
            <a:spLocks noGrp="1" noChangeArrowheads="1"/>
          </p:cNvSpPr>
          <p:nvPr>
            <p:ph type="body" idx="1"/>
          </p:nvPr>
        </p:nvSpPr>
        <p:spPr>
          <a:xfrm>
            <a:off x="881063" y="5254625"/>
            <a:ext cx="7046912" cy="49784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p>
        </p:txBody>
      </p:sp>
    </p:spTree>
    <p:extLst>
      <p:ext uri="{BB962C8B-B14F-4D97-AF65-F5344CB8AC3E}">
        <p14:creationId xmlns:p14="http://schemas.microsoft.com/office/powerpoint/2010/main" val="2092100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a:lnSpc>
                <a:spcPct val="95000"/>
              </a:lnSpc>
            </a:pPr>
            <a:fld id="{9612A284-A0FF-4307-BA78-A9D094E6EFC1}" type="slidenum">
              <a:rPr lang="es-ES" altLang="es-AR">
                <a:solidFill>
                  <a:srgbClr val="000000"/>
                </a:solidFill>
                <a:latin typeface="Times New Roman" panose="02020603050405020304" pitchFamily="18" charset="0"/>
              </a:rPr>
              <a:pPr>
                <a:lnSpc>
                  <a:spcPct val="95000"/>
                </a:lnSpc>
              </a:pPr>
              <a:t>6</a:t>
            </a:fld>
            <a:endParaRPr lang="es-ES" altLang="es-AR">
              <a:solidFill>
                <a:srgbClr val="000000"/>
              </a:solidFill>
              <a:latin typeface="Times New Roman" panose="02020603050405020304" pitchFamily="18" charset="0"/>
            </a:endParaRPr>
          </a:p>
        </p:txBody>
      </p:sp>
      <p:sp>
        <p:nvSpPr>
          <p:cNvPr id="14339" name="Rectangle 1"/>
          <p:cNvSpPr txBox="1">
            <a:spLocks noGrp="1" noRot="1" noChangeAspect="1" noChangeArrowheads="1" noTextEdit="1"/>
          </p:cNvSpPr>
          <p:nvPr>
            <p:ph type="sldImg"/>
          </p:nvPr>
        </p:nvSpPr>
        <p:spPr>
          <a:xfrm>
            <a:off x="1638300" y="841375"/>
            <a:ext cx="5530850" cy="41481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txBox="1">
            <a:spLocks noGrp="1" noChangeArrowheads="1"/>
          </p:cNvSpPr>
          <p:nvPr>
            <p:ph type="body" idx="1"/>
          </p:nvPr>
        </p:nvSpPr>
        <p:spPr>
          <a:xfrm>
            <a:off x="881063" y="5254625"/>
            <a:ext cx="7046912" cy="49784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p>
        </p:txBody>
      </p:sp>
    </p:spTree>
    <p:extLst>
      <p:ext uri="{BB962C8B-B14F-4D97-AF65-F5344CB8AC3E}">
        <p14:creationId xmlns:p14="http://schemas.microsoft.com/office/powerpoint/2010/main" val="2248117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Microsoft YaHei" panose="020B0503020204020204" pitchFamily="34" charset="-122"/>
              </a:defRPr>
            </a:lvl9pPr>
          </a:lstStyle>
          <a:p>
            <a:pPr>
              <a:lnSpc>
                <a:spcPct val="95000"/>
              </a:lnSpc>
            </a:pPr>
            <a:fld id="{DBE1C7AA-0AF9-4397-AC36-95E82365305E}" type="slidenum">
              <a:rPr lang="es-ES" altLang="es-AR">
                <a:solidFill>
                  <a:srgbClr val="000000"/>
                </a:solidFill>
                <a:latin typeface="Times New Roman" panose="02020603050405020304" pitchFamily="18" charset="0"/>
              </a:rPr>
              <a:pPr>
                <a:lnSpc>
                  <a:spcPct val="95000"/>
                </a:lnSpc>
              </a:pPr>
              <a:t>7</a:t>
            </a:fld>
            <a:endParaRPr lang="es-ES" altLang="es-AR">
              <a:solidFill>
                <a:srgbClr val="000000"/>
              </a:solidFill>
              <a:latin typeface="Times New Roman" panose="02020603050405020304" pitchFamily="18" charset="0"/>
            </a:endParaRPr>
          </a:p>
        </p:txBody>
      </p:sp>
      <p:sp>
        <p:nvSpPr>
          <p:cNvPr id="16387" name="Rectangle 1"/>
          <p:cNvSpPr txBox="1">
            <a:spLocks noGrp="1" noRot="1" noChangeAspect="1" noChangeArrowheads="1" noTextEdit="1"/>
          </p:cNvSpPr>
          <p:nvPr>
            <p:ph type="sldImg"/>
          </p:nvPr>
        </p:nvSpPr>
        <p:spPr>
          <a:xfrm>
            <a:off x="1638300" y="841375"/>
            <a:ext cx="5530850" cy="41481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Rectangle 2"/>
          <p:cNvSpPr txBox="1">
            <a:spLocks noGrp="1" noChangeArrowheads="1"/>
          </p:cNvSpPr>
          <p:nvPr>
            <p:ph type="body" idx="1"/>
          </p:nvPr>
        </p:nvSpPr>
        <p:spPr>
          <a:xfrm>
            <a:off x="881063" y="5254625"/>
            <a:ext cx="7046912" cy="49784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smtClean="0"/>
          </a:p>
        </p:txBody>
      </p:sp>
    </p:spTree>
    <p:extLst>
      <p:ext uri="{BB962C8B-B14F-4D97-AF65-F5344CB8AC3E}">
        <p14:creationId xmlns:p14="http://schemas.microsoft.com/office/powerpoint/2010/main" val="522310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3" name="Rectangle 2"/>
          <p:cNvSpPr>
            <a:spLocks noGrp="1" noChangeArrowheads="1"/>
          </p:cNvSpPr>
          <p:nvPr>
            <p:ph type="body" idx="1"/>
          </p:nvPr>
        </p:nvSpPr>
        <p:spPr>
          <a:xfrm>
            <a:off x="685800" y="4343400"/>
            <a:ext cx="5486400" cy="4024313"/>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2552383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AR" smtClean="0"/>
          </a:p>
        </p:txBody>
      </p:sp>
    </p:spTree>
    <p:extLst>
      <p:ext uri="{BB962C8B-B14F-4D97-AF65-F5344CB8AC3E}">
        <p14:creationId xmlns:p14="http://schemas.microsoft.com/office/powerpoint/2010/main" val="1711322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260475" y="1236663"/>
            <a:ext cx="7559675" cy="2632075"/>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AR"/>
          </a:p>
        </p:txBody>
      </p:sp>
      <p:sp>
        <p:nvSpPr>
          <p:cNvPr id="4" name="Rectangle 3"/>
          <p:cNvSpPr>
            <a:spLocks noGrp="1" noChangeArrowheads="1"/>
          </p:cNvSpPr>
          <p:nvPr>
            <p:ph type="dt" idx="10"/>
          </p:nvPr>
        </p:nvSpPr>
        <p:spPr>
          <a:ln/>
        </p:spPr>
        <p:txBody>
          <a:bodyPr/>
          <a:lstStyle>
            <a:lvl1pPr>
              <a:defRPr/>
            </a:lvl1pPr>
          </a:lstStyle>
          <a:p>
            <a:pPr>
              <a:defRPr/>
            </a:pPr>
            <a:endParaRPr lang="es-ES" altLang="es-AR"/>
          </a:p>
        </p:txBody>
      </p:sp>
      <p:sp>
        <p:nvSpPr>
          <p:cNvPr id="5" name="Rectangle 4"/>
          <p:cNvSpPr>
            <a:spLocks noGrp="1" noChangeArrowheads="1"/>
          </p:cNvSpPr>
          <p:nvPr>
            <p:ph type="ftr" idx="11"/>
          </p:nvPr>
        </p:nvSpPr>
        <p:spPr>
          <a:ln/>
        </p:spPr>
        <p:txBody>
          <a:bodyPr/>
          <a:lstStyle>
            <a:lvl1pPr>
              <a:defRPr/>
            </a:lvl1pPr>
          </a:lstStyle>
          <a:p>
            <a:pPr>
              <a:defRPr/>
            </a:pPr>
            <a:endParaRPr lang="es-ES" altLang="es-AR"/>
          </a:p>
        </p:txBody>
      </p:sp>
      <p:sp>
        <p:nvSpPr>
          <p:cNvPr id="6" name="Rectangle 5"/>
          <p:cNvSpPr>
            <a:spLocks noGrp="1" noChangeArrowheads="1"/>
          </p:cNvSpPr>
          <p:nvPr>
            <p:ph type="sldNum" idx="12"/>
          </p:nvPr>
        </p:nvSpPr>
        <p:spPr>
          <a:ln/>
        </p:spPr>
        <p:txBody>
          <a:bodyPr/>
          <a:lstStyle>
            <a:lvl1pPr>
              <a:defRPr/>
            </a:lvl1pPr>
          </a:lstStyle>
          <a:p>
            <a:pPr>
              <a:defRPr/>
            </a:pPr>
            <a:fld id="{9F98910F-7527-45EE-BFDC-32ED1E30597B}" type="slidenum">
              <a:rPr lang="es-ES" altLang="es-AR"/>
              <a:pPr>
                <a:defRPr/>
              </a:pPr>
              <a:t>‹#›</a:t>
            </a:fld>
            <a:endParaRPr lang="es-ES" altLang="es-AR"/>
          </a:p>
        </p:txBody>
      </p:sp>
    </p:spTree>
    <p:extLst>
      <p:ext uri="{BB962C8B-B14F-4D97-AF65-F5344CB8AC3E}">
        <p14:creationId xmlns:p14="http://schemas.microsoft.com/office/powerpoint/2010/main" val="427203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3"/>
          <p:cNvSpPr>
            <a:spLocks noGrp="1" noChangeArrowheads="1"/>
          </p:cNvSpPr>
          <p:nvPr>
            <p:ph type="dt" idx="10"/>
          </p:nvPr>
        </p:nvSpPr>
        <p:spPr>
          <a:ln/>
        </p:spPr>
        <p:txBody>
          <a:bodyPr/>
          <a:lstStyle>
            <a:lvl1pPr>
              <a:defRPr/>
            </a:lvl1pPr>
          </a:lstStyle>
          <a:p>
            <a:pPr>
              <a:defRPr/>
            </a:pPr>
            <a:endParaRPr lang="es-ES" altLang="es-AR"/>
          </a:p>
        </p:txBody>
      </p:sp>
      <p:sp>
        <p:nvSpPr>
          <p:cNvPr id="5" name="Rectangle 4"/>
          <p:cNvSpPr>
            <a:spLocks noGrp="1" noChangeArrowheads="1"/>
          </p:cNvSpPr>
          <p:nvPr>
            <p:ph type="ftr" idx="11"/>
          </p:nvPr>
        </p:nvSpPr>
        <p:spPr>
          <a:ln/>
        </p:spPr>
        <p:txBody>
          <a:bodyPr/>
          <a:lstStyle>
            <a:lvl1pPr>
              <a:defRPr/>
            </a:lvl1pPr>
          </a:lstStyle>
          <a:p>
            <a:pPr>
              <a:defRPr/>
            </a:pPr>
            <a:endParaRPr lang="es-ES" altLang="es-AR"/>
          </a:p>
        </p:txBody>
      </p:sp>
      <p:sp>
        <p:nvSpPr>
          <p:cNvPr id="6" name="Rectangle 5"/>
          <p:cNvSpPr>
            <a:spLocks noGrp="1" noChangeArrowheads="1"/>
          </p:cNvSpPr>
          <p:nvPr>
            <p:ph type="sldNum" idx="12"/>
          </p:nvPr>
        </p:nvSpPr>
        <p:spPr>
          <a:ln/>
        </p:spPr>
        <p:txBody>
          <a:bodyPr/>
          <a:lstStyle>
            <a:lvl1pPr>
              <a:defRPr/>
            </a:lvl1pPr>
          </a:lstStyle>
          <a:p>
            <a:pPr>
              <a:defRPr/>
            </a:pPr>
            <a:fld id="{76E9898A-01B6-4674-9486-EA8936384883}" type="slidenum">
              <a:rPr lang="es-ES" altLang="es-AR"/>
              <a:pPr>
                <a:defRPr/>
              </a:pPr>
              <a:t>‹#›</a:t>
            </a:fld>
            <a:endParaRPr lang="es-ES" altLang="es-AR"/>
          </a:p>
        </p:txBody>
      </p:sp>
    </p:spTree>
    <p:extLst>
      <p:ext uri="{BB962C8B-B14F-4D97-AF65-F5344CB8AC3E}">
        <p14:creationId xmlns:p14="http://schemas.microsoft.com/office/powerpoint/2010/main" val="3566839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305675" y="301625"/>
            <a:ext cx="2266950" cy="6454775"/>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503238" y="301625"/>
            <a:ext cx="6650037" cy="64547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3"/>
          <p:cNvSpPr>
            <a:spLocks noGrp="1" noChangeArrowheads="1"/>
          </p:cNvSpPr>
          <p:nvPr>
            <p:ph type="dt" idx="10"/>
          </p:nvPr>
        </p:nvSpPr>
        <p:spPr>
          <a:ln/>
        </p:spPr>
        <p:txBody>
          <a:bodyPr/>
          <a:lstStyle>
            <a:lvl1pPr>
              <a:defRPr/>
            </a:lvl1pPr>
          </a:lstStyle>
          <a:p>
            <a:pPr>
              <a:defRPr/>
            </a:pPr>
            <a:endParaRPr lang="es-ES" altLang="es-AR"/>
          </a:p>
        </p:txBody>
      </p:sp>
      <p:sp>
        <p:nvSpPr>
          <p:cNvPr id="5" name="Rectangle 4"/>
          <p:cNvSpPr>
            <a:spLocks noGrp="1" noChangeArrowheads="1"/>
          </p:cNvSpPr>
          <p:nvPr>
            <p:ph type="ftr" idx="11"/>
          </p:nvPr>
        </p:nvSpPr>
        <p:spPr>
          <a:ln/>
        </p:spPr>
        <p:txBody>
          <a:bodyPr/>
          <a:lstStyle>
            <a:lvl1pPr>
              <a:defRPr/>
            </a:lvl1pPr>
          </a:lstStyle>
          <a:p>
            <a:pPr>
              <a:defRPr/>
            </a:pPr>
            <a:endParaRPr lang="es-ES" altLang="es-AR"/>
          </a:p>
        </p:txBody>
      </p:sp>
      <p:sp>
        <p:nvSpPr>
          <p:cNvPr id="6" name="Rectangle 5"/>
          <p:cNvSpPr>
            <a:spLocks noGrp="1" noChangeArrowheads="1"/>
          </p:cNvSpPr>
          <p:nvPr>
            <p:ph type="sldNum" idx="12"/>
          </p:nvPr>
        </p:nvSpPr>
        <p:spPr>
          <a:ln/>
        </p:spPr>
        <p:txBody>
          <a:bodyPr/>
          <a:lstStyle>
            <a:lvl1pPr>
              <a:defRPr/>
            </a:lvl1pPr>
          </a:lstStyle>
          <a:p>
            <a:pPr>
              <a:defRPr/>
            </a:pPr>
            <a:fld id="{30B1B188-5F44-45BF-A096-9C51AC5F5D74}" type="slidenum">
              <a:rPr lang="es-ES" altLang="es-AR"/>
              <a:pPr>
                <a:defRPr/>
              </a:pPr>
              <a:t>‹#›</a:t>
            </a:fld>
            <a:endParaRPr lang="es-ES" altLang="es-AR"/>
          </a:p>
        </p:txBody>
      </p:sp>
    </p:spTree>
    <p:extLst>
      <p:ext uri="{BB962C8B-B14F-4D97-AF65-F5344CB8AC3E}">
        <p14:creationId xmlns:p14="http://schemas.microsoft.com/office/powerpoint/2010/main" val="2713688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503238" y="301625"/>
            <a:ext cx="9069387" cy="1260475"/>
          </a:xfrm>
        </p:spPr>
        <p:txBody>
          <a:bodyPr/>
          <a:lstStyle/>
          <a:p>
            <a:r>
              <a:rPr lang="es-ES" smtClean="0"/>
              <a:t>Haga clic para modificar el estilo de título del patrón</a:t>
            </a:r>
            <a:endParaRPr lang="es-AR"/>
          </a:p>
        </p:txBody>
      </p:sp>
      <p:sp>
        <p:nvSpPr>
          <p:cNvPr id="3" name="Rectangle 3"/>
          <p:cNvSpPr>
            <a:spLocks noGrp="1" noChangeArrowheads="1"/>
          </p:cNvSpPr>
          <p:nvPr>
            <p:ph type="dt" idx="10"/>
          </p:nvPr>
        </p:nvSpPr>
        <p:spPr>
          <a:ln/>
        </p:spPr>
        <p:txBody>
          <a:bodyPr/>
          <a:lstStyle>
            <a:lvl1pPr>
              <a:defRPr/>
            </a:lvl1pPr>
          </a:lstStyle>
          <a:p>
            <a:pPr>
              <a:defRPr/>
            </a:pPr>
            <a:endParaRPr lang="es-ES" altLang="es-AR"/>
          </a:p>
        </p:txBody>
      </p:sp>
      <p:sp>
        <p:nvSpPr>
          <p:cNvPr id="4" name="Rectangle 4"/>
          <p:cNvSpPr>
            <a:spLocks noGrp="1" noChangeArrowheads="1"/>
          </p:cNvSpPr>
          <p:nvPr>
            <p:ph type="ftr" idx="11"/>
          </p:nvPr>
        </p:nvSpPr>
        <p:spPr>
          <a:ln/>
        </p:spPr>
        <p:txBody>
          <a:bodyPr/>
          <a:lstStyle>
            <a:lvl1pPr>
              <a:defRPr/>
            </a:lvl1pPr>
          </a:lstStyle>
          <a:p>
            <a:pPr>
              <a:defRPr/>
            </a:pPr>
            <a:endParaRPr lang="es-ES" altLang="es-AR"/>
          </a:p>
        </p:txBody>
      </p:sp>
      <p:sp>
        <p:nvSpPr>
          <p:cNvPr id="5" name="Rectangle 5"/>
          <p:cNvSpPr>
            <a:spLocks noGrp="1" noChangeArrowheads="1"/>
          </p:cNvSpPr>
          <p:nvPr>
            <p:ph type="sldNum" idx="12"/>
          </p:nvPr>
        </p:nvSpPr>
        <p:spPr>
          <a:ln/>
        </p:spPr>
        <p:txBody>
          <a:bodyPr/>
          <a:lstStyle>
            <a:lvl1pPr>
              <a:defRPr/>
            </a:lvl1pPr>
          </a:lstStyle>
          <a:p>
            <a:pPr>
              <a:defRPr/>
            </a:pPr>
            <a:fld id="{2E568482-7469-475D-B6E0-2D3EEAFAB2D5}" type="slidenum">
              <a:rPr lang="es-ES" altLang="es-AR"/>
              <a:pPr>
                <a:defRPr/>
              </a:pPr>
              <a:t>‹#›</a:t>
            </a:fld>
            <a:endParaRPr lang="es-ES" altLang="es-AR"/>
          </a:p>
        </p:txBody>
      </p:sp>
    </p:spTree>
    <p:extLst>
      <p:ext uri="{BB962C8B-B14F-4D97-AF65-F5344CB8AC3E}">
        <p14:creationId xmlns:p14="http://schemas.microsoft.com/office/powerpoint/2010/main" val="70582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3"/>
          <p:cNvSpPr>
            <a:spLocks noGrp="1" noChangeArrowheads="1"/>
          </p:cNvSpPr>
          <p:nvPr>
            <p:ph type="dt" idx="10"/>
          </p:nvPr>
        </p:nvSpPr>
        <p:spPr>
          <a:ln/>
        </p:spPr>
        <p:txBody>
          <a:bodyPr/>
          <a:lstStyle>
            <a:lvl1pPr>
              <a:defRPr/>
            </a:lvl1pPr>
          </a:lstStyle>
          <a:p>
            <a:pPr>
              <a:defRPr/>
            </a:pPr>
            <a:endParaRPr lang="es-ES" altLang="es-AR"/>
          </a:p>
        </p:txBody>
      </p:sp>
      <p:sp>
        <p:nvSpPr>
          <p:cNvPr id="5" name="Rectangle 4"/>
          <p:cNvSpPr>
            <a:spLocks noGrp="1" noChangeArrowheads="1"/>
          </p:cNvSpPr>
          <p:nvPr>
            <p:ph type="ftr" idx="11"/>
          </p:nvPr>
        </p:nvSpPr>
        <p:spPr>
          <a:ln/>
        </p:spPr>
        <p:txBody>
          <a:bodyPr/>
          <a:lstStyle>
            <a:lvl1pPr>
              <a:defRPr/>
            </a:lvl1pPr>
          </a:lstStyle>
          <a:p>
            <a:pPr>
              <a:defRPr/>
            </a:pPr>
            <a:endParaRPr lang="es-ES" altLang="es-AR"/>
          </a:p>
        </p:txBody>
      </p:sp>
      <p:sp>
        <p:nvSpPr>
          <p:cNvPr id="6" name="Rectangle 5"/>
          <p:cNvSpPr>
            <a:spLocks noGrp="1" noChangeArrowheads="1"/>
          </p:cNvSpPr>
          <p:nvPr>
            <p:ph type="sldNum" idx="12"/>
          </p:nvPr>
        </p:nvSpPr>
        <p:spPr>
          <a:ln/>
        </p:spPr>
        <p:txBody>
          <a:bodyPr/>
          <a:lstStyle>
            <a:lvl1pPr>
              <a:defRPr/>
            </a:lvl1pPr>
          </a:lstStyle>
          <a:p>
            <a:pPr>
              <a:defRPr/>
            </a:pPr>
            <a:fld id="{31BE57A0-30AC-4606-B3CE-63C075EA387F}" type="slidenum">
              <a:rPr lang="es-ES" altLang="es-AR"/>
              <a:pPr>
                <a:defRPr/>
              </a:pPr>
              <a:t>‹#›</a:t>
            </a:fld>
            <a:endParaRPr lang="es-ES" altLang="es-AR"/>
          </a:p>
        </p:txBody>
      </p:sp>
    </p:spTree>
    <p:extLst>
      <p:ext uri="{BB962C8B-B14F-4D97-AF65-F5344CB8AC3E}">
        <p14:creationId xmlns:p14="http://schemas.microsoft.com/office/powerpoint/2010/main" val="230588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87388" y="1884363"/>
            <a:ext cx="8694737" cy="31448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Rectangle 3"/>
          <p:cNvSpPr>
            <a:spLocks noGrp="1" noChangeArrowheads="1"/>
          </p:cNvSpPr>
          <p:nvPr>
            <p:ph type="dt" idx="10"/>
          </p:nvPr>
        </p:nvSpPr>
        <p:spPr>
          <a:ln/>
        </p:spPr>
        <p:txBody>
          <a:bodyPr/>
          <a:lstStyle>
            <a:lvl1pPr>
              <a:defRPr/>
            </a:lvl1pPr>
          </a:lstStyle>
          <a:p>
            <a:pPr>
              <a:defRPr/>
            </a:pPr>
            <a:endParaRPr lang="es-ES" altLang="es-AR"/>
          </a:p>
        </p:txBody>
      </p:sp>
      <p:sp>
        <p:nvSpPr>
          <p:cNvPr id="5" name="Rectangle 4"/>
          <p:cNvSpPr>
            <a:spLocks noGrp="1" noChangeArrowheads="1"/>
          </p:cNvSpPr>
          <p:nvPr>
            <p:ph type="ftr" idx="11"/>
          </p:nvPr>
        </p:nvSpPr>
        <p:spPr>
          <a:ln/>
        </p:spPr>
        <p:txBody>
          <a:bodyPr/>
          <a:lstStyle>
            <a:lvl1pPr>
              <a:defRPr/>
            </a:lvl1pPr>
          </a:lstStyle>
          <a:p>
            <a:pPr>
              <a:defRPr/>
            </a:pPr>
            <a:endParaRPr lang="es-ES" altLang="es-AR"/>
          </a:p>
        </p:txBody>
      </p:sp>
      <p:sp>
        <p:nvSpPr>
          <p:cNvPr id="6" name="Rectangle 5"/>
          <p:cNvSpPr>
            <a:spLocks noGrp="1" noChangeArrowheads="1"/>
          </p:cNvSpPr>
          <p:nvPr>
            <p:ph type="sldNum" idx="12"/>
          </p:nvPr>
        </p:nvSpPr>
        <p:spPr>
          <a:ln/>
        </p:spPr>
        <p:txBody>
          <a:bodyPr/>
          <a:lstStyle>
            <a:lvl1pPr>
              <a:defRPr/>
            </a:lvl1pPr>
          </a:lstStyle>
          <a:p>
            <a:pPr>
              <a:defRPr/>
            </a:pPr>
            <a:fld id="{C16C4ED8-769D-464E-8B31-04B0427663BB}" type="slidenum">
              <a:rPr lang="es-ES" altLang="es-AR"/>
              <a:pPr>
                <a:defRPr/>
              </a:pPr>
              <a:t>‹#›</a:t>
            </a:fld>
            <a:endParaRPr lang="es-ES" altLang="es-AR"/>
          </a:p>
        </p:txBody>
      </p:sp>
    </p:spTree>
    <p:extLst>
      <p:ext uri="{BB962C8B-B14F-4D97-AF65-F5344CB8AC3E}">
        <p14:creationId xmlns:p14="http://schemas.microsoft.com/office/powerpoint/2010/main" val="3137103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503238" y="1768475"/>
            <a:ext cx="4457700" cy="49879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5113338" y="1768475"/>
            <a:ext cx="4459287" cy="49879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3"/>
          <p:cNvSpPr>
            <a:spLocks noGrp="1" noChangeArrowheads="1"/>
          </p:cNvSpPr>
          <p:nvPr>
            <p:ph type="dt" idx="10"/>
          </p:nvPr>
        </p:nvSpPr>
        <p:spPr>
          <a:ln/>
        </p:spPr>
        <p:txBody>
          <a:bodyPr/>
          <a:lstStyle>
            <a:lvl1pPr>
              <a:defRPr/>
            </a:lvl1pPr>
          </a:lstStyle>
          <a:p>
            <a:pPr>
              <a:defRPr/>
            </a:pPr>
            <a:endParaRPr lang="es-ES" altLang="es-AR"/>
          </a:p>
        </p:txBody>
      </p:sp>
      <p:sp>
        <p:nvSpPr>
          <p:cNvPr id="6" name="Rectangle 4"/>
          <p:cNvSpPr>
            <a:spLocks noGrp="1" noChangeArrowheads="1"/>
          </p:cNvSpPr>
          <p:nvPr>
            <p:ph type="ftr" idx="11"/>
          </p:nvPr>
        </p:nvSpPr>
        <p:spPr>
          <a:ln/>
        </p:spPr>
        <p:txBody>
          <a:bodyPr/>
          <a:lstStyle>
            <a:lvl1pPr>
              <a:defRPr/>
            </a:lvl1pPr>
          </a:lstStyle>
          <a:p>
            <a:pPr>
              <a:defRPr/>
            </a:pPr>
            <a:endParaRPr lang="es-ES" altLang="es-AR"/>
          </a:p>
        </p:txBody>
      </p:sp>
      <p:sp>
        <p:nvSpPr>
          <p:cNvPr id="7" name="Rectangle 5"/>
          <p:cNvSpPr>
            <a:spLocks noGrp="1" noChangeArrowheads="1"/>
          </p:cNvSpPr>
          <p:nvPr>
            <p:ph type="sldNum" idx="12"/>
          </p:nvPr>
        </p:nvSpPr>
        <p:spPr>
          <a:ln/>
        </p:spPr>
        <p:txBody>
          <a:bodyPr/>
          <a:lstStyle>
            <a:lvl1pPr>
              <a:defRPr/>
            </a:lvl1pPr>
          </a:lstStyle>
          <a:p>
            <a:pPr>
              <a:defRPr/>
            </a:pPr>
            <a:fld id="{6017F749-F072-4B24-99BC-38C7023A02ED}" type="slidenum">
              <a:rPr lang="es-ES" altLang="es-AR"/>
              <a:pPr>
                <a:defRPr/>
              </a:pPr>
              <a:t>‹#›</a:t>
            </a:fld>
            <a:endParaRPr lang="es-ES" altLang="es-AR"/>
          </a:p>
        </p:txBody>
      </p:sp>
    </p:spTree>
    <p:extLst>
      <p:ext uri="{BB962C8B-B14F-4D97-AF65-F5344CB8AC3E}">
        <p14:creationId xmlns:p14="http://schemas.microsoft.com/office/powerpoint/2010/main" val="1056868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93738" y="403225"/>
            <a:ext cx="8694737" cy="1460500"/>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93738" y="2760663"/>
            <a:ext cx="4265612" cy="40624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5103813" y="2760663"/>
            <a:ext cx="4284662" cy="40624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Rectangle 3"/>
          <p:cNvSpPr>
            <a:spLocks noGrp="1" noChangeArrowheads="1"/>
          </p:cNvSpPr>
          <p:nvPr>
            <p:ph type="dt" idx="10"/>
          </p:nvPr>
        </p:nvSpPr>
        <p:spPr>
          <a:ln/>
        </p:spPr>
        <p:txBody>
          <a:bodyPr/>
          <a:lstStyle>
            <a:lvl1pPr>
              <a:defRPr/>
            </a:lvl1pPr>
          </a:lstStyle>
          <a:p>
            <a:pPr>
              <a:defRPr/>
            </a:pPr>
            <a:endParaRPr lang="es-ES" altLang="es-AR"/>
          </a:p>
        </p:txBody>
      </p:sp>
      <p:sp>
        <p:nvSpPr>
          <p:cNvPr id="8" name="Rectangle 4"/>
          <p:cNvSpPr>
            <a:spLocks noGrp="1" noChangeArrowheads="1"/>
          </p:cNvSpPr>
          <p:nvPr>
            <p:ph type="ftr" idx="11"/>
          </p:nvPr>
        </p:nvSpPr>
        <p:spPr>
          <a:ln/>
        </p:spPr>
        <p:txBody>
          <a:bodyPr/>
          <a:lstStyle>
            <a:lvl1pPr>
              <a:defRPr/>
            </a:lvl1pPr>
          </a:lstStyle>
          <a:p>
            <a:pPr>
              <a:defRPr/>
            </a:pPr>
            <a:endParaRPr lang="es-ES" altLang="es-AR"/>
          </a:p>
        </p:txBody>
      </p:sp>
      <p:sp>
        <p:nvSpPr>
          <p:cNvPr id="9" name="Rectangle 5"/>
          <p:cNvSpPr>
            <a:spLocks noGrp="1" noChangeArrowheads="1"/>
          </p:cNvSpPr>
          <p:nvPr>
            <p:ph type="sldNum" idx="12"/>
          </p:nvPr>
        </p:nvSpPr>
        <p:spPr>
          <a:ln/>
        </p:spPr>
        <p:txBody>
          <a:bodyPr/>
          <a:lstStyle>
            <a:lvl1pPr>
              <a:defRPr/>
            </a:lvl1pPr>
          </a:lstStyle>
          <a:p>
            <a:pPr>
              <a:defRPr/>
            </a:pPr>
            <a:fld id="{55356A46-4C43-4495-BF6A-CA2B131B8184}" type="slidenum">
              <a:rPr lang="es-ES" altLang="es-AR"/>
              <a:pPr>
                <a:defRPr/>
              </a:pPr>
              <a:t>‹#›</a:t>
            </a:fld>
            <a:endParaRPr lang="es-ES" altLang="es-AR"/>
          </a:p>
        </p:txBody>
      </p:sp>
    </p:spTree>
    <p:extLst>
      <p:ext uri="{BB962C8B-B14F-4D97-AF65-F5344CB8AC3E}">
        <p14:creationId xmlns:p14="http://schemas.microsoft.com/office/powerpoint/2010/main" val="3828467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Rectangle 3"/>
          <p:cNvSpPr>
            <a:spLocks noGrp="1" noChangeArrowheads="1"/>
          </p:cNvSpPr>
          <p:nvPr>
            <p:ph type="dt" idx="10"/>
          </p:nvPr>
        </p:nvSpPr>
        <p:spPr>
          <a:ln/>
        </p:spPr>
        <p:txBody>
          <a:bodyPr/>
          <a:lstStyle>
            <a:lvl1pPr>
              <a:defRPr/>
            </a:lvl1pPr>
          </a:lstStyle>
          <a:p>
            <a:pPr>
              <a:defRPr/>
            </a:pPr>
            <a:endParaRPr lang="es-ES" altLang="es-AR"/>
          </a:p>
        </p:txBody>
      </p:sp>
      <p:sp>
        <p:nvSpPr>
          <p:cNvPr id="4" name="Rectangle 4"/>
          <p:cNvSpPr>
            <a:spLocks noGrp="1" noChangeArrowheads="1"/>
          </p:cNvSpPr>
          <p:nvPr>
            <p:ph type="ftr" idx="11"/>
          </p:nvPr>
        </p:nvSpPr>
        <p:spPr>
          <a:ln/>
        </p:spPr>
        <p:txBody>
          <a:bodyPr/>
          <a:lstStyle>
            <a:lvl1pPr>
              <a:defRPr/>
            </a:lvl1pPr>
          </a:lstStyle>
          <a:p>
            <a:pPr>
              <a:defRPr/>
            </a:pPr>
            <a:endParaRPr lang="es-ES" altLang="es-AR"/>
          </a:p>
        </p:txBody>
      </p:sp>
      <p:sp>
        <p:nvSpPr>
          <p:cNvPr id="5" name="Rectangle 5"/>
          <p:cNvSpPr>
            <a:spLocks noGrp="1" noChangeArrowheads="1"/>
          </p:cNvSpPr>
          <p:nvPr>
            <p:ph type="sldNum" idx="12"/>
          </p:nvPr>
        </p:nvSpPr>
        <p:spPr>
          <a:ln/>
        </p:spPr>
        <p:txBody>
          <a:bodyPr/>
          <a:lstStyle>
            <a:lvl1pPr>
              <a:defRPr/>
            </a:lvl1pPr>
          </a:lstStyle>
          <a:p>
            <a:pPr>
              <a:defRPr/>
            </a:pPr>
            <a:fld id="{187F1ACB-0474-4FA5-A27B-191591CBEEF3}" type="slidenum">
              <a:rPr lang="es-ES" altLang="es-AR"/>
              <a:pPr>
                <a:defRPr/>
              </a:pPr>
              <a:t>‹#›</a:t>
            </a:fld>
            <a:endParaRPr lang="es-ES" altLang="es-AR"/>
          </a:p>
        </p:txBody>
      </p:sp>
    </p:spTree>
    <p:extLst>
      <p:ext uri="{BB962C8B-B14F-4D97-AF65-F5344CB8AC3E}">
        <p14:creationId xmlns:p14="http://schemas.microsoft.com/office/powerpoint/2010/main" val="575464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s-ES" altLang="es-AR"/>
          </a:p>
        </p:txBody>
      </p:sp>
      <p:sp>
        <p:nvSpPr>
          <p:cNvPr id="3" name="Rectangle 4"/>
          <p:cNvSpPr>
            <a:spLocks noGrp="1" noChangeArrowheads="1"/>
          </p:cNvSpPr>
          <p:nvPr>
            <p:ph type="ftr" idx="11"/>
          </p:nvPr>
        </p:nvSpPr>
        <p:spPr>
          <a:ln/>
        </p:spPr>
        <p:txBody>
          <a:bodyPr/>
          <a:lstStyle>
            <a:lvl1pPr>
              <a:defRPr/>
            </a:lvl1pPr>
          </a:lstStyle>
          <a:p>
            <a:pPr>
              <a:defRPr/>
            </a:pPr>
            <a:endParaRPr lang="es-ES" altLang="es-AR"/>
          </a:p>
        </p:txBody>
      </p:sp>
      <p:sp>
        <p:nvSpPr>
          <p:cNvPr id="4" name="Rectangle 5"/>
          <p:cNvSpPr>
            <a:spLocks noGrp="1" noChangeArrowheads="1"/>
          </p:cNvSpPr>
          <p:nvPr>
            <p:ph type="sldNum" idx="12"/>
          </p:nvPr>
        </p:nvSpPr>
        <p:spPr>
          <a:ln/>
        </p:spPr>
        <p:txBody>
          <a:bodyPr/>
          <a:lstStyle>
            <a:lvl1pPr>
              <a:defRPr/>
            </a:lvl1pPr>
          </a:lstStyle>
          <a:p>
            <a:pPr>
              <a:defRPr/>
            </a:pPr>
            <a:fld id="{EAE7B9E2-314F-425E-A0A8-2C2641407E53}" type="slidenum">
              <a:rPr lang="es-ES" altLang="es-AR"/>
              <a:pPr>
                <a:defRPr/>
              </a:pPr>
              <a:t>‹#›</a:t>
            </a:fld>
            <a:endParaRPr lang="es-ES" altLang="es-AR"/>
          </a:p>
        </p:txBody>
      </p:sp>
    </p:spTree>
    <p:extLst>
      <p:ext uri="{BB962C8B-B14F-4D97-AF65-F5344CB8AC3E}">
        <p14:creationId xmlns:p14="http://schemas.microsoft.com/office/powerpoint/2010/main" val="456665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93738" y="503238"/>
            <a:ext cx="3251200" cy="17653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Rectangle 3"/>
          <p:cNvSpPr>
            <a:spLocks noGrp="1" noChangeArrowheads="1"/>
          </p:cNvSpPr>
          <p:nvPr>
            <p:ph type="dt" idx="10"/>
          </p:nvPr>
        </p:nvSpPr>
        <p:spPr>
          <a:ln/>
        </p:spPr>
        <p:txBody>
          <a:bodyPr/>
          <a:lstStyle>
            <a:lvl1pPr>
              <a:defRPr/>
            </a:lvl1pPr>
          </a:lstStyle>
          <a:p>
            <a:pPr>
              <a:defRPr/>
            </a:pPr>
            <a:endParaRPr lang="es-ES" altLang="es-AR"/>
          </a:p>
        </p:txBody>
      </p:sp>
      <p:sp>
        <p:nvSpPr>
          <p:cNvPr id="6" name="Rectangle 4"/>
          <p:cNvSpPr>
            <a:spLocks noGrp="1" noChangeArrowheads="1"/>
          </p:cNvSpPr>
          <p:nvPr>
            <p:ph type="ftr" idx="11"/>
          </p:nvPr>
        </p:nvSpPr>
        <p:spPr>
          <a:ln/>
        </p:spPr>
        <p:txBody>
          <a:bodyPr/>
          <a:lstStyle>
            <a:lvl1pPr>
              <a:defRPr/>
            </a:lvl1pPr>
          </a:lstStyle>
          <a:p>
            <a:pPr>
              <a:defRPr/>
            </a:pPr>
            <a:endParaRPr lang="es-ES" altLang="es-AR"/>
          </a:p>
        </p:txBody>
      </p:sp>
      <p:sp>
        <p:nvSpPr>
          <p:cNvPr id="7" name="Rectangle 5"/>
          <p:cNvSpPr>
            <a:spLocks noGrp="1" noChangeArrowheads="1"/>
          </p:cNvSpPr>
          <p:nvPr>
            <p:ph type="sldNum" idx="12"/>
          </p:nvPr>
        </p:nvSpPr>
        <p:spPr>
          <a:ln/>
        </p:spPr>
        <p:txBody>
          <a:bodyPr/>
          <a:lstStyle>
            <a:lvl1pPr>
              <a:defRPr/>
            </a:lvl1pPr>
          </a:lstStyle>
          <a:p>
            <a:pPr>
              <a:defRPr/>
            </a:pPr>
            <a:fld id="{7F4AC060-42A5-4F40-82C3-3E18C18C1A71}" type="slidenum">
              <a:rPr lang="es-ES" altLang="es-AR"/>
              <a:pPr>
                <a:defRPr/>
              </a:pPr>
              <a:t>‹#›</a:t>
            </a:fld>
            <a:endParaRPr lang="es-ES" altLang="es-AR"/>
          </a:p>
        </p:txBody>
      </p:sp>
    </p:spTree>
    <p:extLst>
      <p:ext uri="{BB962C8B-B14F-4D97-AF65-F5344CB8AC3E}">
        <p14:creationId xmlns:p14="http://schemas.microsoft.com/office/powerpoint/2010/main" val="857956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93738" y="503238"/>
            <a:ext cx="3251200" cy="17653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Marcador de texto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Rectangle 3"/>
          <p:cNvSpPr>
            <a:spLocks noGrp="1" noChangeArrowheads="1"/>
          </p:cNvSpPr>
          <p:nvPr>
            <p:ph type="dt" idx="10"/>
          </p:nvPr>
        </p:nvSpPr>
        <p:spPr>
          <a:ln/>
        </p:spPr>
        <p:txBody>
          <a:bodyPr/>
          <a:lstStyle>
            <a:lvl1pPr>
              <a:defRPr/>
            </a:lvl1pPr>
          </a:lstStyle>
          <a:p>
            <a:pPr>
              <a:defRPr/>
            </a:pPr>
            <a:endParaRPr lang="es-ES" altLang="es-AR"/>
          </a:p>
        </p:txBody>
      </p:sp>
      <p:sp>
        <p:nvSpPr>
          <p:cNvPr id="6" name="Rectangle 4"/>
          <p:cNvSpPr>
            <a:spLocks noGrp="1" noChangeArrowheads="1"/>
          </p:cNvSpPr>
          <p:nvPr>
            <p:ph type="ftr" idx="11"/>
          </p:nvPr>
        </p:nvSpPr>
        <p:spPr>
          <a:ln/>
        </p:spPr>
        <p:txBody>
          <a:bodyPr/>
          <a:lstStyle>
            <a:lvl1pPr>
              <a:defRPr/>
            </a:lvl1pPr>
          </a:lstStyle>
          <a:p>
            <a:pPr>
              <a:defRPr/>
            </a:pPr>
            <a:endParaRPr lang="es-ES" altLang="es-AR"/>
          </a:p>
        </p:txBody>
      </p:sp>
      <p:sp>
        <p:nvSpPr>
          <p:cNvPr id="7" name="Rectangle 5"/>
          <p:cNvSpPr>
            <a:spLocks noGrp="1" noChangeArrowheads="1"/>
          </p:cNvSpPr>
          <p:nvPr>
            <p:ph type="sldNum" idx="12"/>
          </p:nvPr>
        </p:nvSpPr>
        <p:spPr>
          <a:ln/>
        </p:spPr>
        <p:txBody>
          <a:bodyPr/>
          <a:lstStyle>
            <a:lvl1pPr>
              <a:defRPr/>
            </a:lvl1pPr>
          </a:lstStyle>
          <a:p>
            <a:pPr>
              <a:defRPr/>
            </a:pPr>
            <a:fld id="{885D358E-F165-47B6-BF81-E46AA8AC0E71}" type="slidenum">
              <a:rPr lang="es-ES" altLang="es-AR"/>
              <a:pPr>
                <a:defRPr/>
              </a:pPr>
              <a:t>‹#›</a:t>
            </a:fld>
            <a:endParaRPr lang="es-ES" altLang="es-AR"/>
          </a:p>
        </p:txBody>
      </p:sp>
    </p:spTree>
    <p:extLst>
      <p:ext uri="{BB962C8B-B14F-4D97-AF65-F5344CB8AC3E}">
        <p14:creationId xmlns:p14="http://schemas.microsoft.com/office/powerpoint/2010/main" val="2254566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s-AR" smtClean="0"/>
              <a:t>Pulse para editar el formato del texto de título</a:t>
            </a:r>
          </a:p>
        </p:txBody>
      </p:sp>
      <p:sp>
        <p:nvSpPr>
          <p:cNvPr id="1027" name="Rectangle 2"/>
          <p:cNvSpPr>
            <a:spLocks noGrp="1" noChangeArrowheads="1"/>
          </p:cNvSpPr>
          <p:nvPr>
            <p:ph type="body" idx="1"/>
          </p:nvPr>
        </p:nvSpPr>
        <p:spPr bwMode="auto">
          <a:xfrm>
            <a:off x="503238" y="1768475"/>
            <a:ext cx="9069387" cy="498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GB" altLang="es-AR" smtClean="0"/>
              <a:t>Pulse para editar los formatos del texto del esquema</a:t>
            </a:r>
          </a:p>
          <a:p>
            <a:pPr lvl="1"/>
            <a:r>
              <a:rPr lang="en-GB" altLang="es-AR" smtClean="0"/>
              <a:t>Segundo nivel del esquema</a:t>
            </a:r>
          </a:p>
          <a:p>
            <a:pPr lvl="2"/>
            <a:r>
              <a:rPr lang="en-GB" altLang="es-AR" smtClean="0"/>
              <a:t>Tercer nivel del esquema</a:t>
            </a:r>
          </a:p>
          <a:p>
            <a:pPr lvl="3"/>
            <a:r>
              <a:rPr lang="en-GB" altLang="es-AR" smtClean="0"/>
              <a:t>Cuarto nivel del esquema</a:t>
            </a:r>
          </a:p>
          <a:p>
            <a:pPr lvl="4"/>
            <a:r>
              <a:rPr lang="en-GB" altLang="es-AR" smtClean="0"/>
              <a:t>Quinto nivel del esquema</a:t>
            </a:r>
          </a:p>
          <a:p>
            <a:pPr lvl="4"/>
            <a:r>
              <a:rPr lang="en-GB" altLang="es-AR" smtClean="0"/>
              <a:t>Sexto nivel del esquema</a:t>
            </a:r>
          </a:p>
          <a:p>
            <a:pPr lvl="4"/>
            <a:r>
              <a:rPr lang="en-GB" altLang="es-AR" smtClean="0"/>
              <a:t>Séptimo nivel del esquema</a:t>
            </a:r>
          </a:p>
          <a:p>
            <a:pPr lvl="4"/>
            <a:r>
              <a:rPr lang="en-GB" altLang="es-AR" smtClean="0"/>
              <a:t>Octavo nivel del esquema</a:t>
            </a:r>
          </a:p>
          <a:p>
            <a:pPr lvl="4"/>
            <a:r>
              <a:rPr lang="en-GB" altLang="es-AR" smtClean="0"/>
              <a:t>Noveno nivel del esquema</a:t>
            </a:r>
          </a:p>
        </p:txBody>
      </p:sp>
      <p:sp>
        <p:nvSpPr>
          <p:cNvPr id="2"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5000"/>
              </a:lnSpc>
              <a:buClr>
                <a:srgbClr val="000000"/>
              </a:buClr>
              <a:buSzPct val="100000"/>
              <a:buFont typeface="Times New Roman" panose="02020603050405020304" pitchFamily="18" charset="0"/>
              <a:buNone/>
              <a:tabLst>
                <a:tab pos="723900" algn="l"/>
                <a:tab pos="1447800" algn="l"/>
                <a:tab pos="2171700" algn="l"/>
              </a:tabLst>
              <a:defRPr sz="1400" smtClean="0">
                <a:solidFill>
                  <a:srgbClr val="000000"/>
                </a:solidFill>
                <a:latin typeface="Times New Roman" panose="02020603050405020304" pitchFamily="18" charset="0"/>
              </a:defRPr>
            </a:lvl1pPr>
          </a:lstStyle>
          <a:p>
            <a:pPr>
              <a:defRPr/>
            </a:pPr>
            <a:endParaRPr lang="es-ES" altLang="es-AR"/>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defRPr>
            </a:lvl1pPr>
          </a:lstStyle>
          <a:p>
            <a:pPr>
              <a:defRPr/>
            </a:pPr>
            <a:endParaRPr lang="es-ES" altLang="es-AR"/>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5000"/>
              </a:lnSpc>
              <a:buClr>
                <a:srgbClr val="000000"/>
              </a:buClr>
              <a:buSzPct val="100000"/>
              <a:buFont typeface="Times New Roman" panose="02020603050405020304" pitchFamily="18" charset="0"/>
              <a:buNone/>
              <a:tabLst>
                <a:tab pos="723900" algn="l"/>
                <a:tab pos="1447800" algn="l"/>
                <a:tab pos="2171700" algn="l"/>
              </a:tabLst>
              <a:defRPr sz="1400" smtClean="0">
                <a:solidFill>
                  <a:srgbClr val="000000"/>
                </a:solidFill>
                <a:latin typeface="Times New Roman" panose="02020603050405020304" pitchFamily="18" charset="0"/>
              </a:defRPr>
            </a:lvl1pPr>
          </a:lstStyle>
          <a:p>
            <a:pPr>
              <a:defRPr/>
            </a:pPr>
            <a:fld id="{ED0EBDD2-9998-40B6-9751-2C0AA5DF7830}" type="slidenum">
              <a:rPr lang="es-ES" altLang="es-AR"/>
              <a:pPr>
                <a:defRPr/>
              </a:pPr>
              <a:t>‹#›</a:t>
            </a:fld>
            <a:endParaRPr lang="es-ES" alt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9pPr>
    </p:titleStyle>
    <p:bodyStyle>
      <a:lvl1pPr marL="342900" indent="-342900" algn="l" defTabSz="457200" rtl="0" eaLnBrk="0" fontAlgn="base" hangingPunct="0">
        <a:lnSpc>
          <a:spcPct val="93000"/>
        </a:lnSpc>
        <a:spcBef>
          <a:spcPct val="0"/>
        </a:spcBef>
        <a:spcAft>
          <a:spcPts val="1413"/>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2743200" y="92075"/>
            <a:ext cx="4360863"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Microsoft YaHei" panose="020B0503020204020204" pitchFamily="34" charset="-122"/>
              </a:defRPr>
            </a:lvl9pPr>
          </a:lstStyle>
          <a:p>
            <a:pPr algn="ctr" eaLnBrk="1">
              <a:lnSpc>
                <a:spcPct val="118000"/>
              </a:lnSpc>
            </a:pPr>
            <a:r>
              <a:rPr lang="es-ES" altLang="es-AR" sz="2000">
                <a:solidFill>
                  <a:srgbClr val="000000"/>
                </a:solidFill>
                <a:latin typeface="Arial Black" panose="020B0A04020102020204" pitchFamily="34" charset="0"/>
              </a:rPr>
              <a:t>DISEÑO DE BASE DE DATOS II</a:t>
            </a:r>
          </a:p>
        </p:txBody>
      </p:sp>
      <p:sp>
        <p:nvSpPr>
          <p:cNvPr id="3075" name="Text Box 2"/>
          <p:cNvSpPr txBox="1">
            <a:spLocks noChangeArrowheads="1"/>
          </p:cNvSpPr>
          <p:nvPr/>
        </p:nvSpPr>
        <p:spPr bwMode="auto">
          <a:xfrm>
            <a:off x="3565525" y="1012825"/>
            <a:ext cx="180975"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AR" altLang="es-AR"/>
          </a:p>
        </p:txBody>
      </p:sp>
      <p:sp>
        <p:nvSpPr>
          <p:cNvPr id="3076" name="Text Box 3"/>
          <p:cNvSpPr txBox="1">
            <a:spLocks noChangeArrowheads="1"/>
          </p:cNvSpPr>
          <p:nvPr/>
        </p:nvSpPr>
        <p:spPr bwMode="auto">
          <a:xfrm>
            <a:off x="3719513" y="534988"/>
            <a:ext cx="2133600"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2640" rIns="90000" bIns="45000"/>
          <a:lstStyle>
            <a:lvl1pPr>
              <a:lnSpc>
                <a:spcPct val="93000"/>
              </a:lnSpc>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9pPr>
          </a:lstStyle>
          <a:p>
            <a:pPr eaLnBrk="1"/>
            <a:r>
              <a:rPr lang="es-ES" altLang="es-AR" sz="2000" b="1">
                <a:solidFill>
                  <a:srgbClr val="000000"/>
                </a:solidFill>
              </a:rPr>
              <a:t>Calendario 2020</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8" y="1027113"/>
            <a:ext cx="9305925" cy="5534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075" y="2184400"/>
            <a:ext cx="6189663" cy="3244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59" name="Rectangle 5"/>
          <p:cNvSpPr>
            <a:spLocks noGrp="1" noChangeArrowheads="1"/>
          </p:cNvSpPr>
          <p:nvPr>
            <p:ph type="title"/>
          </p:nvPr>
        </p:nvSpPr>
        <p:spPr>
          <a:xfrm>
            <a:off x="1595438" y="1133475"/>
            <a:ext cx="6846887" cy="9445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eaLnBrk="1" hangingPunct="1"/>
            <a:r>
              <a:rPr lang="es-AR" altLang="es-AR" smtClean="0"/>
              <a:t>SISTEMAS OLPT + OLAP</a:t>
            </a:r>
            <a:endParaRPr lang="es-ES" altLang="es-AR"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1638300" y="1304925"/>
            <a:ext cx="6804025" cy="677863"/>
          </a:xfrm>
        </p:spPr>
        <p:txBody>
          <a:bodyPr>
            <a:spAutoFit/>
          </a:bodyPr>
          <a:lstStyle/>
          <a:p>
            <a:pPr eaLnBrk="1">
              <a:lnSpc>
                <a:spcPct val="100000"/>
              </a:lnSpc>
              <a:tabLst>
                <a:tab pos="0" algn="l"/>
                <a:tab pos="755650" algn="l"/>
                <a:tab pos="1511300" algn="l"/>
                <a:tab pos="2266950" algn="l"/>
                <a:tab pos="3022600" algn="l"/>
                <a:tab pos="3779838" algn="l"/>
                <a:tab pos="4535488" algn="l"/>
                <a:tab pos="5291138" algn="l"/>
                <a:tab pos="6046788" algn="l"/>
                <a:tab pos="6804025" algn="l"/>
                <a:tab pos="7559675" algn="l"/>
                <a:tab pos="8315325" algn="l"/>
              </a:tabLst>
            </a:pPr>
            <a:r>
              <a:rPr lang="en-GB" altLang="es-AR" smtClean="0"/>
              <a:t>Modelado del DW</a:t>
            </a:r>
          </a:p>
        </p:txBody>
      </p:sp>
      <p:sp>
        <p:nvSpPr>
          <p:cNvPr id="21507" name="Rectangle 2"/>
          <p:cNvSpPr>
            <a:spLocks noGrp="1" noChangeArrowheads="1"/>
          </p:cNvSpPr>
          <p:nvPr>
            <p:ph type="body" idx="1"/>
          </p:nvPr>
        </p:nvSpPr>
        <p:spPr>
          <a:xfrm>
            <a:off x="1638300" y="2268538"/>
            <a:ext cx="6804025" cy="3162300"/>
          </a:xfrm>
        </p:spPr>
        <p:txBody>
          <a:bodyPr>
            <a:spAutoFit/>
          </a:bodyPr>
          <a:lstStyle/>
          <a:p>
            <a:pPr eaLnBrk="1">
              <a:lnSpc>
                <a:spcPct val="100000"/>
              </a:lnSpc>
              <a:buFont typeface="Garamond" panose="02020404030301010803" pitchFamily="18" charset="0"/>
              <a:buChar char="•"/>
              <a:tabLst>
                <a:tab pos="752475" algn="l"/>
                <a:tab pos="1508125" algn="l"/>
                <a:tab pos="2265363" algn="l"/>
                <a:tab pos="3021013" algn="l"/>
                <a:tab pos="3776663" algn="l"/>
                <a:tab pos="4532313" algn="l"/>
                <a:tab pos="5289550" algn="l"/>
                <a:tab pos="6045200" algn="l"/>
                <a:tab pos="6800850" algn="l"/>
                <a:tab pos="7556500" algn="l"/>
                <a:tab pos="8312150" algn="l"/>
              </a:tabLst>
            </a:pPr>
            <a:r>
              <a:rPr lang="en-GB" altLang="es-AR" smtClean="0">
                <a:latin typeface="Garamond" panose="02020404030301010803" pitchFamily="18" charset="0"/>
              </a:rPr>
              <a:t>Un Data Warehouse adopta un esquema  estrella o copo de nieve para maximizar la performance de las consultas. </a:t>
            </a:r>
          </a:p>
          <a:p>
            <a:pPr eaLnBrk="1">
              <a:lnSpc>
                <a:spcPct val="100000"/>
              </a:lnSpc>
              <a:buFont typeface="Garamond" panose="02020404030301010803" pitchFamily="18" charset="0"/>
              <a:buChar char="•"/>
              <a:tabLst>
                <a:tab pos="752475" algn="l"/>
                <a:tab pos="1508125" algn="l"/>
                <a:tab pos="2265363" algn="l"/>
                <a:tab pos="3021013" algn="l"/>
                <a:tab pos="3776663" algn="l"/>
                <a:tab pos="4532313" algn="l"/>
                <a:tab pos="5289550" algn="l"/>
                <a:tab pos="6045200" algn="l"/>
                <a:tab pos="6800850" algn="l"/>
                <a:tab pos="7556500" algn="l"/>
                <a:tab pos="8312150" algn="l"/>
              </a:tabLst>
            </a:pPr>
            <a:r>
              <a:rPr lang="en-GB" altLang="es-AR" smtClean="0">
                <a:latin typeface="Garamond" panose="02020404030301010803" pitchFamily="18" charset="0"/>
              </a:rPr>
              <a:t>Un diseño de esquema estrella o copo de nieve es muy diferente del diseño de un esquema de base de datos operacional.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1638300" y="966788"/>
            <a:ext cx="6804025" cy="1354137"/>
          </a:xfrm>
        </p:spPr>
        <p:txBody>
          <a:bodyPr>
            <a:spAutoFit/>
          </a:bodyPr>
          <a:lstStyle/>
          <a:p>
            <a:pPr eaLnBrk="1">
              <a:lnSpc>
                <a:spcPct val="100000"/>
              </a:lnSpc>
              <a:tabLst>
                <a:tab pos="0" algn="l"/>
                <a:tab pos="755650" algn="l"/>
                <a:tab pos="1511300" algn="l"/>
                <a:tab pos="2266950" algn="l"/>
                <a:tab pos="3022600" algn="l"/>
                <a:tab pos="3779838" algn="l"/>
                <a:tab pos="4535488" algn="l"/>
                <a:tab pos="5291138" algn="l"/>
                <a:tab pos="6046788" algn="l"/>
                <a:tab pos="6804025" algn="l"/>
                <a:tab pos="7559675" algn="l"/>
                <a:tab pos="8315325" algn="l"/>
              </a:tabLst>
            </a:pPr>
            <a:r>
              <a:rPr lang="en-GB" altLang="es-AR" smtClean="0"/>
              <a:t>Esquemas de un Data Warehouse</a:t>
            </a:r>
          </a:p>
        </p:txBody>
      </p:sp>
      <p:sp>
        <p:nvSpPr>
          <p:cNvPr id="23555" name="Rectangle 2"/>
          <p:cNvSpPr>
            <a:spLocks noGrp="1" noChangeArrowheads="1"/>
          </p:cNvSpPr>
          <p:nvPr>
            <p:ph type="body" idx="1"/>
          </p:nvPr>
        </p:nvSpPr>
        <p:spPr>
          <a:xfrm>
            <a:off x="1638300" y="2268538"/>
            <a:ext cx="6804025" cy="5803900"/>
          </a:xfrm>
        </p:spPr>
        <p:txBody>
          <a:bodyPr>
            <a:spAutoFit/>
          </a:bodyPr>
          <a:lstStyle/>
          <a:p>
            <a:pPr eaLnBrk="1">
              <a:lnSpc>
                <a:spcPct val="100000"/>
              </a:lnSpc>
              <a:buFont typeface="Garamond" panose="02020404030301010803" pitchFamily="18" charset="0"/>
              <a:buChar char="•"/>
              <a:tabLst>
                <a:tab pos="752475" algn="l"/>
                <a:tab pos="1508125" algn="l"/>
                <a:tab pos="2265363" algn="l"/>
                <a:tab pos="3021013" algn="l"/>
                <a:tab pos="3776663" algn="l"/>
                <a:tab pos="4532313" algn="l"/>
                <a:tab pos="5289550" algn="l"/>
                <a:tab pos="6045200" algn="l"/>
                <a:tab pos="6800850" algn="l"/>
                <a:tab pos="7556500" algn="l"/>
                <a:tab pos="8312150" algn="l"/>
              </a:tabLst>
            </a:pPr>
            <a:r>
              <a:rPr lang="en-GB" altLang="es-AR" smtClean="0">
                <a:latin typeface="Garamond" panose="02020404030301010803" pitchFamily="18" charset="0"/>
              </a:rPr>
              <a:t>En un diseño de base de datos operacional, los datos están altamente normalizados para soportar frecuentes actualizaciones y para mantener la integridad referencial. </a:t>
            </a:r>
          </a:p>
          <a:p>
            <a:pPr eaLnBrk="1">
              <a:lnSpc>
                <a:spcPct val="100000"/>
              </a:lnSpc>
              <a:buFont typeface="Garamond" panose="02020404030301010803" pitchFamily="18" charset="0"/>
              <a:buChar char="•"/>
              <a:tabLst>
                <a:tab pos="752475" algn="l"/>
                <a:tab pos="1508125" algn="l"/>
                <a:tab pos="2265363" algn="l"/>
                <a:tab pos="3021013" algn="l"/>
                <a:tab pos="3776663" algn="l"/>
                <a:tab pos="4532313" algn="l"/>
                <a:tab pos="5289550" algn="l"/>
                <a:tab pos="6045200" algn="l"/>
                <a:tab pos="6800850" algn="l"/>
                <a:tab pos="7556500" algn="l"/>
                <a:tab pos="8312150" algn="l"/>
              </a:tabLst>
            </a:pPr>
            <a:r>
              <a:rPr lang="en-GB" altLang="es-AR" smtClean="0">
                <a:latin typeface="Garamond" panose="02020404030301010803" pitchFamily="18" charset="0"/>
              </a:rPr>
              <a:t>En un diseño de Data Warehouse, los datos están desnormalizados para proporcionar  acceso inmediato a los datos sin tener que realizar una gran cantidad de ensambles</a:t>
            </a:r>
          </a:p>
          <a:p>
            <a:pPr eaLnBrk="1">
              <a:lnSpc>
                <a:spcPct val="100000"/>
              </a:lnSpc>
              <a:tabLst>
                <a:tab pos="752475" algn="l"/>
                <a:tab pos="1508125" algn="l"/>
                <a:tab pos="2265363" algn="l"/>
                <a:tab pos="3021013" algn="l"/>
                <a:tab pos="3776663" algn="l"/>
                <a:tab pos="4532313" algn="l"/>
                <a:tab pos="5289550" algn="l"/>
                <a:tab pos="6045200" algn="l"/>
                <a:tab pos="6800850" algn="l"/>
                <a:tab pos="7556500" algn="l"/>
                <a:tab pos="8312150" algn="l"/>
              </a:tabLst>
            </a:pPr>
            <a:endParaRPr lang="en-GB" altLang="es-AR" smtClean="0">
              <a:latin typeface="Garamond" panose="02020404030301010803"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1827213" y="2636838"/>
            <a:ext cx="6426200" cy="1354137"/>
          </a:xfrm>
        </p:spPr>
        <p:txBody>
          <a:bodyPr>
            <a:spAutoFit/>
          </a:bodyPr>
          <a:lstStyle/>
          <a:p>
            <a:pPr eaLnBrk="1">
              <a:lnSpc>
                <a:spcPct val="100000"/>
              </a:lnSpc>
              <a:tabLst>
                <a:tab pos="0" algn="l"/>
                <a:tab pos="755650" algn="l"/>
                <a:tab pos="1511300" algn="l"/>
                <a:tab pos="2266950" algn="l"/>
                <a:tab pos="3022600" algn="l"/>
                <a:tab pos="3779838" algn="l"/>
                <a:tab pos="4535488" algn="l"/>
                <a:tab pos="5291138" algn="l"/>
                <a:tab pos="6046788" algn="l"/>
                <a:tab pos="6804025" algn="l"/>
                <a:tab pos="7559675" algn="l"/>
                <a:tab pos="8315325" algn="l"/>
              </a:tabLst>
            </a:pPr>
            <a:r>
              <a:rPr lang="en-GB" altLang="es-AR" smtClean="0"/>
              <a:t>Componentes</a:t>
            </a:r>
            <a:br>
              <a:rPr lang="en-GB" altLang="es-AR" smtClean="0"/>
            </a:br>
            <a:endParaRPr lang="en-GB" altLang="es-AR"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1"/>
          <p:cNvGraphicFramePr>
            <a:graphicFrameLocks noChangeAspect="1"/>
          </p:cNvGraphicFramePr>
          <p:nvPr/>
        </p:nvGraphicFramePr>
        <p:xfrm>
          <a:off x="2205038" y="1577975"/>
          <a:ext cx="5859462" cy="4157663"/>
        </p:xfrm>
        <a:graphic>
          <a:graphicData uri="http://schemas.openxmlformats.org/presentationml/2006/ole">
            <mc:AlternateContent xmlns:mc="http://schemas.openxmlformats.org/markup-compatibility/2006">
              <mc:Choice xmlns:v="urn:schemas-microsoft-com:vml" Requires="v">
                <p:oleObj spid="_x0000_s27652" name="Document" r:id="rId4" imgW="11796120" imgH="7591320" progId="Word.Document.8">
                  <p:embed/>
                </p:oleObj>
              </mc:Choice>
              <mc:Fallback>
                <p:oleObj name="Document" r:id="rId4" imgW="11796120" imgH="7591320" progId="Word.Document.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5038" y="1577975"/>
                        <a:ext cx="5859462" cy="4157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792163" y="611188"/>
            <a:ext cx="8640762" cy="5389562"/>
          </a:xfrm>
        </p:spPr>
        <p:txBody>
          <a:bodyPr>
            <a:spAutoFit/>
          </a:bodyPr>
          <a:lstStyle/>
          <a:p>
            <a:pPr eaLnBrk="1">
              <a:lnSpc>
                <a:spcPct val="100000"/>
              </a:lnSpc>
              <a:spcBef>
                <a:spcPts val="575"/>
              </a:spcBef>
              <a:buFont typeface="Garamond" panose="02020404030301010803" pitchFamily="18" charset="0"/>
              <a:buChar char="•"/>
              <a:tabLst>
                <a:tab pos="752475" algn="l"/>
                <a:tab pos="1508125" algn="l"/>
                <a:tab pos="2265363" algn="l"/>
                <a:tab pos="3021013" algn="l"/>
                <a:tab pos="3776663" algn="l"/>
                <a:tab pos="4532313" algn="l"/>
                <a:tab pos="5289550" algn="l"/>
                <a:tab pos="6045200" algn="l"/>
                <a:tab pos="6800850" algn="l"/>
                <a:tab pos="7556500" algn="l"/>
                <a:tab pos="8312150" algn="l"/>
              </a:tabLst>
            </a:pPr>
            <a:r>
              <a:rPr lang="en-GB" altLang="es-AR" smtClean="0">
                <a:latin typeface="Garamond" panose="02020404030301010803" pitchFamily="18" charset="0"/>
              </a:rPr>
              <a:t>Una tabla de hechos normalmente contiene claves y medidas. </a:t>
            </a:r>
          </a:p>
          <a:p>
            <a:pPr eaLnBrk="1">
              <a:lnSpc>
                <a:spcPct val="100000"/>
              </a:lnSpc>
              <a:spcBef>
                <a:spcPts val="575"/>
              </a:spcBef>
              <a:buFont typeface="Garamond" panose="02020404030301010803" pitchFamily="18" charset="0"/>
              <a:buChar char="•"/>
              <a:tabLst>
                <a:tab pos="752475" algn="l"/>
                <a:tab pos="1508125" algn="l"/>
                <a:tab pos="2265363" algn="l"/>
                <a:tab pos="3021013" algn="l"/>
                <a:tab pos="3776663" algn="l"/>
                <a:tab pos="4532313" algn="l"/>
                <a:tab pos="5289550" algn="l"/>
                <a:tab pos="6045200" algn="l"/>
                <a:tab pos="6800850" algn="l"/>
                <a:tab pos="7556500" algn="l"/>
                <a:tab pos="8312150" algn="l"/>
              </a:tabLst>
            </a:pPr>
            <a:r>
              <a:rPr lang="en-GB" altLang="es-AR" smtClean="0">
                <a:latin typeface="Garamond" panose="02020404030301010803" pitchFamily="18" charset="0"/>
              </a:rPr>
              <a:t>Una simple tabla de hechos podría contener la medida Ventas, y la clave de Tiempo, Producto, y Mercado. </a:t>
            </a:r>
          </a:p>
          <a:p>
            <a:pPr eaLnBrk="1">
              <a:lnSpc>
                <a:spcPct val="100000"/>
              </a:lnSpc>
              <a:buFont typeface="Garamond" panose="02020404030301010803" pitchFamily="18" charset="0"/>
              <a:buChar char="•"/>
              <a:tabLst>
                <a:tab pos="752475" algn="l"/>
                <a:tab pos="1508125" algn="l"/>
                <a:tab pos="2265363" algn="l"/>
                <a:tab pos="3021013" algn="l"/>
                <a:tab pos="3776663" algn="l"/>
                <a:tab pos="4532313" algn="l"/>
                <a:tab pos="5289550" algn="l"/>
                <a:tab pos="6045200" algn="l"/>
                <a:tab pos="6800850" algn="l"/>
                <a:tab pos="7556500" algn="l"/>
                <a:tab pos="8312150" algn="l"/>
              </a:tabLst>
            </a:pPr>
            <a:r>
              <a:rPr lang="en-GB" altLang="es-AR" smtClean="0">
                <a:latin typeface="Garamond" panose="02020404030301010803" pitchFamily="18" charset="0"/>
              </a:rPr>
              <a:t>Habría tablas de dimensión correspondientes a  Tiempo, Producto, y Mercado. La tabla de dimensión Producto, por ejemplo, contendría la información sobre cada número de producto que aparece en el tabla de hechos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1827213" y="2974975"/>
            <a:ext cx="6426200" cy="677863"/>
          </a:xfrm>
        </p:spPr>
        <p:txBody>
          <a:bodyPr>
            <a:spAutoFit/>
          </a:bodyPr>
          <a:lstStyle/>
          <a:p>
            <a:pPr eaLnBrk="1">
              <a:lnSpc>
                <a:spcPct val="100000"/>
              </a:lnSpc>
              <a:tabLst>
                <a:tab pos="0" algn="l"/>
                <a:tab pos="755650" algn="l"/>
                <a:tab pos="1511300" algn="l"/>
                <a:tab pos="2266950" algn="l"/>
                <a:tab pos="3022600" algn="l"/>
                <a:tab pos="3779838" algn="l"/>
                <a:tab pos="4535488" algn="l"/>
                <a:tab pos="5291138" algn="l"/>
                <a:tab pos="6046788" algn="l"/>
                <a:tab pos="6804025" algn="l"/>
                <a:tab pos="7559675" algn="l"/>
                <a:tab pos="8315325" algn="l"/>
              </a:tabLst>
            </a:pPr>
            <a:r>
              <a:rPr lang="en-GB" altLang="es-AR" smtClean="0"/>
              <a:t>Esquema estrella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1638300" y="1304925"/>
            <a:ext cx="6804025" cy="677863"/>
          </a:xfrm>
        </p:spPr>
        <p:txBody>
          <a:bodyPr>
            <a:spAutoFit/>
          </a:bodyPr>
          <a:lstStyle/>
          <a:p>
            <a:pPr eaLnBrk="1">
              <a:lnSpc>
                <a:spcPct val="100000"/>
              </a:lnSpc>
              <a:tabLst>
                <a:tab pos="0" algn="l"/>
                <a:tab pos="755650" algn="l"/>
                <a:tab pos="1511300" algn="l"/>
                <a:tab pos="2266950" algn="l"/>
                <a:tab pos="3022600" algn="l"/>
                <a:tab pos="3779838" algn="l"/>
                <a:tab pos="4535488" algn="l"/>
                <a:tab pos="5291138" algn="l"/>
                <a:tab pos="6046788" algn="l"/>
                <a:tab pos="6804025" algn="l"/>
                <a:tab pos="7559675" algn="l"/>
                <a:tab pos="8315325" algn="l"/>
              </a:tabLst>
            </a:pPr>
            <a:r>
              <a:rPr lang="en-GB" altLang="es-AR" smtClean="0"/>
              <a:t>Esquema estrella</a:t>
            </a:r>
          </a:p>
        </p:txBody>
      </p:sp>
      <p:sp>
        <p:nvSpPr>
          <p:cNvPr id="33795" name="Rectangle 2"/>
          <p:cNvSpPr>
            <a:spLocks noGrp="1" noChangeArrowheads="1"/>
          </p:cNvSpPr>
          <p:nvPr>
            <p:ph type="body" idx="1"/>
          </p:nvPr>
        </p:nvSpPr>
        <p:spPr>
          <a:xfrm>
            <a:off x="1638300" y="2268538"/>
            <a:ext cx="6804025" cy="5311775"/>
          </a:xfrm>
        </p:spPr>
        <p:txBody>
          <a:bodyPr>
            <a:spAutoFit/>
          </a:bodyPr>
          <a:lstStyle/>
          <a:p>
            <a:pPr eaLnBrk="1">
              <a:lnSpc>
                <a:spcPct val="100000"/>
              </a:lnSpc>
              <a:buFont typeface="Garamond" panose="02020404030301010803" pitchFamily="18" charset="0"/>
              <a:buChar char="•"/>
              <a:tabLst>
                <a:tab pos="752475" algn="l"/>
                <a:tab pos="1508125" algn="l"/>
                <a:tab pos="2265363" algn="l"/>
                <a:tab pos="3021013" algn="l"/>
                <a:tab pos="3776663" algn="l"/>
                <a:tab pos="4532313" algn="l"/>
                <a:tab pos="5289550" algn="l"/>
                <a:tab pos="6045200" algn="l"/>
                <a:tab pos="6800850" algn="l"/>
                <a:tab pos="7556500" algn="l"/>
                <a:tab pos="8312150" algn="l"/>
              </a:tabLst>
            </a:pPr>
            <a:r>
              <a:rPr lang="en-GB" altLang="es-AR" smtClean="0">
                <a:latin typeface="Garamond" panose="02020404030301010803" pitchFamily="18" charset="0"/>
              </a:rPr>
              <a:t>La técnica de diseño más popular usada para un Data Warehouse es el esquema estrella. </a:t>
            </a:r>
          </a:p>
          <a:p>
            <a:pPr eaLnBrk="1">
              <a:lnSpc>
                <a:spcPct val="100000"/>
              </a:lnSpc>
              <a:buFont typeface="Garamond" panose="02020404030301010803" pitchFamily="18" charset="0"/>
              <a:buChar char="•"/>
              <a:tabLst>
                <a:tab pos="752475" algn="l"/>
                <a:tab pos="1508125" algn="l"/>
                <a:tab pos="2265363" algn="l"/>
                <a:tab pos="3021013" algn="l"/>
                <a:tab pos="3776663" algn="l"/>
                <a:tab pos="4532313" algn="l"/>
                <a:tab pos="5289550" algn="l"/>
                <a:tab pos="6045200" algn="l"/>
                <a:tab pos="6800850" algn="l"/>
                <a:tab pos="7556500" algn="l"/>
                <a:tab pos="8312150" algn="l"/>
              </a:tabLst>
            </a:pPr>
            <a:r>
              <a:rPr lang="en-GB" altLang="es-AR" smtClean="0">
                <a:latin typeface="Garamond" panose="02020404030301010803" pitchFamily="18" charset="0"/>
              </a:rPr>
              <a:t>El esquema  estrella es un paradigma en el cual un único objeto en el centro (conocido como tabla de hechos) está conectado radialmente con otros objetos circundantes llamados tabla de dimensiones formando una estrella. </a:t>
            </a:r>
          </a:p>
          <a:p>
            <a:pPr eaLnBrk="1">
              <a:lnSpc>
                <a:spcPct val="100000"/>
              </a:lnSpc>
              <a:tabLst>
                <a:tab pos="752475" algn="l"/>
                <a:tab pos="1508125" algn="l"/>
                <a:tab pos="2265363" algn="l"/>
                <a:tab pos="3021013" algn="l"/>
                <a:tab pos="3776663" algn="l"/>
                <a:tab pos="4532313" algn="l"/>
                <a:tab pos="5289550" algn="l"/>
                <a:tab pos="6045200" algn="l"/>
                <a:tab pos="6800850" algn="l"/>
                <a:tab pos="7556500" algn="l"/>
                <a:tab pos="8312150" algn="l"/>
              </a:tabLst>
            </a:pPr>
            <a:endParaRPr lang="en-GB" altLang="es-AR" smtClean="0">
              <a:latin typeface="Garamond" panose="02020404030301010803"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1638300" y="1304925"/>
            <a:ext cx="6804025" cy="677863"/>
          </a:xfrm>
        </p:spPr>
        <p:txBody>
          <a:bodyPr>
            <a:spAutoFit/>
          </a:bodyPr>
          <a:lstStyle/>
          <a:p>
            <a:pPr eaLnBrk="1">
              <a:lnSpc>
                <a:spcPct val="100000"/>
              </a:lnSpc>
              <a:tabLst>
                <a:tab pos="0" algn="l"/>
                <a:tab pos="755650" algn="l"/>
                <a:tab pos="1511300" algn="l"/>
                <a:tab pos="2266950" algn="l"/>
                <a:tab pos="3022600" algn="l"/>
                <a:tab pos="3779838" algn="l"/>
                <a:tab pos="4535488" algn="l"/>
                <a:tab pos="5291138" algn="l"/>
                <a:tab pos="6046788" algn="l"/>
                <a:tab pos="6804025" algn="l"/>
                <a:tab pos="7559675" algn="l"/>
                <a:tab pos="8315325" algn="l"/>
              </a:tabLst>
            </a:pPr>
            <a:r>
              <a:rPr lang="en-GB" altLang="es-AR" smtClean="0"/>
              <a:t>Esquema estrella</a:t>
            </a:r>
          </a:p>
        </p:txBody>
      </p:sp>
      <p:sp>
        <p:nvSpPr>
          <p:cNvPr id="35843" name="Rectangle 2"/>
          <p:cNvSpPr>
            <a:spLocks noGrp="1" noChangeArrowheads="1"/>
          </p:cNvSpPr>
          <p:nvPr>
            <p:ph type="body" idx="1"/>
          </p:nvPr>
        </p:nvSpPr>
        <p:spPr>
          <a:xfrm>
            <a:off x="1638300" y="2268538"/>
            <a:ext cx="6804025" cy="4325937"/>
          </a:xfrm>
        </p:spPr>
        <p:txBody>
          <a:bodyPr>
            <a:spAutoFit/>
          </a:bodyPr>
          <a:lstStyle/>
          <a:p>
            <a:pPr eaLnBrk="1">
              <a:lnSpc>
                <a:spcPct val="100000"/>
              </a:lnSpc>
              <a:buFont typeface="Garamond" panose="02020404030301010803" pitchFamily="18" charset="0"/>
              <a:buChar char="•"/>
              <a:tabLst>
                <a:tab pos="752475" algn="l"/>
                <a:tab pos="1508125" algn="l"/>
                <a:tab pos="2265363" algn="l"/>
                <a:tab pos="3021013" algn="l"/>
                <a:tab pos="3776663" algn="l"/>
                <a:tab pos="4532313" algn="l"/>
                <a:tab pos="5289550" algn="l"/>
                <a:tab pos="6045200" algn="l"/>
                <a:tab pos="6800850" algn="l"/>
                <a:tab pos="7556500" algn="l"/>
                <a:tab pos="8312150" algn="l"/>
              </a:tabLst>
            </a:pPr>
            <a:r>
              <a:rPr lang="en-GB" altLang="es-AR" smtClean="0">
                <a:latin typeface="Garamond" panose="02020404030301010803" pitchFamily="18" charset="0"/>
              </a:rPr>
              <a:t>El esquema estrella puede ser simple o complejo. Un esquema  estrella simple consiste de una tabla de hechos y varias tablas de dimensión. </a:t>
            </a:r>
          </a:p>
          <a:p>
            <a:pPr eaLnBrk="1">
              <a:lnSpc>
                <a:spcPct val="100000"/>
              </a:lnSpc>
              <a:buFont typeface="Garamond" panose="02020404030301010803" pitchFamily="18" charset="0"/>
              <a:buChar char="•"/>
              <a:tabLst>
                <a:tab pos="752475" algn="l"/>
                <a:tab pos="1508125" algn="l"/>
                <a:tab pos="2265363" algn="l"/>
                <a:tab pos="3021013" algn="l"/>
                <a:tab pos="3776663" algn="l"/>
                <a:tab pos="4532313" algn="l"/>
                <a:tab pos="5289550" algn="l"/>
                <a:tab pos="6045200" algn="l"/>
                <a:tab pos="6800850" algn="l"/>
                <a:tab pos="7556500" algn="l"/>
                <a:tab pos="8312150" algn="l"/>
              </a:tabLst>
            </a:pPr>
            <a:r>
              <a:rPr lang="en-GB" altLang="es-AR" smtClean="0">
                <a:latin typeface="Garamond" panose="02020404030301010803" pitchFamily="18" charset="0"/>
              </a:rPr>
              <a:t>Un esquema estrella complejo puede tener más de una tabla de hechos y cientos de tablas de dimensión.</a:t>
            </a:r>
          </a:p>
          <a:p>
            <a:pPr eaLnBrk="1">
              <a:lnSpc>
                <a:spcPct val="100000"/>
              </a:lnSpc>
              <a:tabLst>
                <a:tab pos="752475" algn="l"/>
                <a:tab pos="1508125" algn="l"/>
                <a:tab pos="2265363" algn="l"/>
                <a:tab pos="3021013" algn="l"/>
                <a:tab pos="3776663" algn="l"/>
                <a:tab pos="4532313" algn="l"/>
                <a:tab pos="5289550" algn="l"/>
                <a:tab pos="6045200" algn="l"/>
                <a:tab pos="6800850" algn="l"/>
                <a:tab pos="7556500" algn="l"/>
                <a:tab pos="8312150" algn="l"/>
              </a:tabLst>
            </a:pPr>
            <a:endParaRPr lang="en-GB" altLang="es-AR" smtClean="0">
              <a:latin typeface="Garamond" panose="02020404030301010803"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7450" y="1574800"/>
            <a:ext cx="5165725" cy="4473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692150" y="401638"/>
            <a:ext cx="8693150" cy="1460500"/>
          </a:xfrm>
        </p:spPr>
        <p:txBody>
          <a:bodyPr lIns="90000" tIns="45000" rIns="90000" bIns="45000" anchor="t"/>
          <a:lstStyle/>
          <a:p>
            <a:pPr algn="l"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s-ES" altLang="es-AR" b="1" smtClean="0">
                <a:latin typeface="Calibri Light" panose="020F0302020204030204" pitchFamily="34" charset="0"/>
              </a:rPr>
              <a:t>DATA WAREHOUSE</a:t>
            </a:r>
          </a:p>
        </p:txBody>
      </p:sp>
      <p:sp>
        <p:nvSpPr>
          <p:cNvPr id="5123" name="Text Box 2"/>
          <p:cNvSpPr txBox="1">
            <a:spLocks noChangeArrowheads="1"/>
          </p:cNvSpPr>
          <p:nvPr/>
        </p:nvSpPr>
        <p:spPr bwMode="auto">
          <a:xfrm>
            <a:off x="692150" y="2012950"/>
            <a:ext cx="8693150" cy="479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1pPr>
            <a:lvl2pPr marL="685800" indent="-227013">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90000"/>
              </a:lnSpc>
              <a:spcBef>
                <a:spcPts val="1000"/>
              </a:spcBef>
              <a:spcAft>
                <a:spcPts val="1425"/>
              </a:spcAft>
              <a:buSzPct val="45000"/>
              <a:buFont typeface="Arial" panose="020B0604020202020204" pitchFamily="34" charset="0"/>
              <a:buChar char="•"/>
            </a:pPr>
            <a:r>
              <a:rPr lang="es-ES" altLang="es-AR" sz="2800">
                <a:solidFill>
                  <a:srgbClr val="000000"/>
                </a:solidFill>
                <a:latin typeface="Calibri" panose="020F0502020204030204" pitchFamily="34" charset="0"/>
              </a:rPr>
              <a:t>W.H. Inmon: “es un conjunto de datos integrados orientados a una materia, que varian con el tiempo y que no son transitorios, los cuales soportan el proceso de toma de decisiones de una administración”.</a:t>
            </a:r>
          </a:p>
          <a:p>
            <a:pPr eaLnBrk="1" hangingPunct="1">
              <a:lnSpc>
                <a:spcPct val="90000"/>
              </a:lnSpc>
              <a:spcBef>
                <a:spcPts val="1000"/>
              </a:spcBef>
              <a:spcAft>
                <a:spcPts val="1425"/>
              </a:spcAft>
              <a:buSzPct val="45000"/>
              <a:buFont typeface="Arial" panose="020B0604020202020204" pitchFamily="34" charset="0"/>
              <a:buChar char="•"/>
            </a:pPr>
            <a:r>
              <a:rPr lang="es-ES" altLang="es-AR" sz="2800">
                <a:solidFill>
                  <a:srgbClr val="000000"/>
                </a:solidFill>
                <a:latin typeface="Calibri" panose="020F0502020204030204" pitchFamily="34" charset="0"/>
              </a:rPr>
              <a:t>Otros:</a:t>
            </a:r>
          </a:p>
          <a:p>
            <a:pPr lvl="1" eaLnBrk="1" hangingPunct="1">
              <a:lnSpc>
                <a:spcPct val="90000"/>
              </a:lnSpc>
              <a:spcBef>
                <a:spcPts val="500"/>
              </a:spcBef>
              <a:spcAft>
                <a:spcPts val="1425"/>
              </a:spcAft>
              <a:buSzPct val="75000"/>
              <a:buFont typeface="Arial" panose="020B0604020202020204" pitchFamily="34" charset="0"/>
              <a:buChar char="•"/>
            </a:pPr>
            <a:r>
              <a:rPr lang="es-ES" altLang="es-AR" sz="2400">
                <a:solidFill>
                  <a:srgbClr val="000000"/>
                </a:solidFill>
                <a:latin typeface="Calibri" panose="020F0502020204030204" pitchFamily="34" charset="0"/>
              </a:rPr>
              <a:t>Es una tecnología para el manejo de la información construido sobre la base de optimizar el uso y análisis de la misma.</a:t>
            </a:r>
          </a:p>
          <a:p>
            <a:pPr lvl="1" eaLnBrk="1" hangingPunct="1">
              <a:lnSpc>
                <a:spcPct val="90000"/>
              </a:lnSpc>
              <a:spcBef>
                <a:spcPts val="500"/>
              </a:spcBef>
              <a:spcAft>
                <a:spcPts val="1425"/>
              </a:spcAft>
              <a:buSzPct val="75000"/>
              <a:buFont typeface="Arial" panose="020B0604020202020204" pitchFamily="34" charset="0"/>
              <a:buChar char="•"/>
            </a:pPr>
            <a:r>
              <a:rPr lang="es-ES" altLang="es-AR" sz="2400">
                <a:solidFill>
                  <a:srgbClr val="000000"/>
                </a:solidFill>
                <a:latin typeface="Calibri" panose="020F0502020204030204" pitchFamily="34" charset="0"/>
              </a:rPr>
              <a:t>Proceso continuo que mezcla datos de varias fuentes Para soportar consultas, reportes, decisiones.</a:t>
            </a:r>
          </a:p>
          <a:p>
            <a:pPr eaLnBrk="1" hangingPunct="1">
              <a:lnSpc>
                <a:spcPct val="90000"/>
              </a:lnSpc>
              <a:spcBef>
                <a:spcPts val="1000"/>
              </a:spcBef>
              <a:spcAft>
                <a:spcPts val="1425"/>
              </a:spcAft>
              <a:buClrTx/>
              <a:buSzTx/>
              <a:buFontTx/>
              <a:buNone/>
            </a:pPr>
            <a:endParaRPr lang="es-ES" altLang="es-AR" sz="2800">
              <a:solidFill>
                <a:srgbClr val="000000"/>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1638300" y="1304925"/>
            <a:ext cx="6804025" cy="677863"/>
          </a:xfrm>
        </p:spPr>
        <p:txBody>
          <a:bodyPr>
            <a:spAutoFit/>
          </a:bodyPr>
          <a:lstStyle/>
          <a:p>
            <a:pPr eaLnBrk="1">
              <a:lnSpc>
                <a:spcPct val="100000"/>
              </a:lnSpc>
              <a:tabLst>
                <a:tab pos="0" algn="l"/>
                <a:tab pos="755650" algn="l"/>
                <a:tab pos="1511300" algn="l"/>
                <a:tab pos="2266950" algn="l"/>
                <a:tab pos="3022600" algn="l"/>
                <a:tab pos="3779838" algn="l"/>
                <a:tab pos="4535488" algn="l"/>
                <a:tab pos="5291138" algn="l"/>
                <a:tab pos="6046788" algn="l"/>
                <a:tab pos="6804025" algn="l"/>
                <a:tab pos="7559675" algn="l"/>
                <a:tab pos="8315325" algn="l"/>
              </a:tabLst>
            </a:pPr>
            <a:r>
              <a:rPr lang="en-GB" altLang="es-AR" smtClean="0"/>
              <a:t>Esquema estrella</a:t>
            </a:r>
          </a:p>
        </p:txBody>
      </p:sp>
      <p:sp>
        <p:nvSpPr>
          <p:cNvPr id="39939" name="Rectangle 2"/>
          <p:cNvSpPr>
            <a:spLocks noGrp="1" noChangeArrowheads="1"/>
          </p:cNvSpPr>
          <p:nvPr>
            <p:ph type="body" idx="1"/>
          </p:nvPr>
        </p:nvSpPr>
        <p:spPr>
          <a:xfrm>
            <a:off x="1827213" y="2330450"/>
            <a:ext cx="6426200" cy="5676900"/>
          </a:xfrm>
        </p:spPr>
        <p:txBody>
          <a:bodyPr>
            <a:spAutoFit/>
          </a:bodyPr>
          <a:lstStyle/>
          <a:p>
            <a:pPr eaLnBrk="1">
              <a:lnSpc>
                <a:spcPct val="100000"/>
              </a:lnSpc>
              <a:spcBef>
                <a:spcPts val="413"/>
              </a:spcBef>
              <a:spcAft>
                <a:spcPts val="413"/>
              </a:spcAft>
              <a:buFont typeface="Garamond" panose="02020404030301010803" pitchFamily="18" charset="0"/>
              <a:buChar char="•"/>
              <a:tabLst>
                <a:tab pos="752475" algn="l"/>
                <a:tab pos="1508125" algn="l"/>
                <a:tab pos="2265363" algn="l"/>
                <a:tab pos="3021013" algn="l"/>
                <a:tab pos="3776663" algn="l"/>
                <a:tab pos="4532313" algn="l"/>
                <a:tab pos="5289550" algn="l"/>
                <a:tab pos="6045200" algn="l"/>
                <a:tab pos="6800850" algn="l"/>
                <a:tab pos="7556500" algn="l"/>
                <a:tab pos="8312150" algn="l"/>
              </a:tabLst>
            </a:pPr>
            <a:r>
              <a:rPr lang="en-GB" altLang="es-AR" smtClean="0">
                <a:latin typeface="Garamond" panose="02020404030301010803" pitchFamily="18" charset="0"/>
              </a:rPr>
              <a:t>La tabla de hechos contiene las medidas básicas o transacciones del negocio y puede incluir millones de registros. </a:t>
            </a:r>
          </a:p>
          <a:p>
            <a:pPr eaLnBrk="1">
              <a:lnSpc>
                <a:spcPct val="100000"/>
              </a:lnSpc>
              <a:spcBef>
                <a:spcPts val="413"/>
              </a:spcBef>
              <a:spcAft>
                <a:spcPts val="413"/>
              </a:spcAft>
              <a:buFont typeface="Garamond" panose="02020404030301010803" pitchFamily="18" charset="0"/>
              <a:buChar char="•"/>
              <a:tabLst>
                <a:tab pos="752475" algn="l"/>
                <a:tab pos="1508125" algn="l"/>
                <a:tab pos="2265363" algn="l"/>
                <a:tab pos="3021013" algn="l"/>
                <a:tab pos="3776663" algn="l"/>
                <a:tab pos="4532313" algn="l"/>
                <a:tab pos="5289550" algn="l"/>
                <a:tab pos="6045200" algn="l"/>
                <a:tab pos="6800850" algn="l"/>
                <a:tab pos="7556500" algn="l"/>
                <a:tab pos="8312150" algn="l"/>
              </a:tabLst>
            </a:pPr>
            <a:r>
              <a:rPr lang="en-GB" altLang="es-AR" smtClean="0">
                <a:latin typeface="Garamond" panose="02020404030301010803" pitchFamily="18" charset="0"/>
              </a:rPr>
              <a:t>En las puntas de la estrella se encuentran las tablas de dimensión que contienen los atributos del negocio que se pueden utilizar como los criterios de búsqueda para SQL, y son relativamente pequeñas</a:t>
            </a:r>
            <a:r>
              <a:rPr lang="en-GB" altLang="es-AR" smtClean="0">
                <a:solidFill>
                  <a:schemeClr val="tx1"/>
                </a:solidFill>
                <a:latin typeface="Garamond" panose="02020404030301010803" pitchFamily="18" charset="0"/>
              </a:rPr>
              <a:t>.</a:t>
            </a:r>
          </a:p>
          <a:p>
            <a:pPr eaLnBrk="1">
              <a:lnSpc>
                <a:spcPct val="100000"/>
              </a:lnSpc>
              <a:spcBef>
                <a:spcPts val="575"/>
              </a:spcBef>
              <a:buClr>
                <a:srgbClr val="BBE0E3"/>
              </a:buClr>
              <a:tabLst>
                <a:tab pos="752475" algn="l"/>
                <a:tab pos="1508125" algn="l"/>
                <a:tab pos="2265363" algn="l"/>
                <a:tab pos="3021013" algn="l"/>
                <a:tab pos="3776663" algn="l"/>
                <a:tab pos="4532313" algn="l"/>
                <a:tab pos="5289550" algn="l"/>
                <a:tab pos="6045200" algn="l"/>
                <a:tab pos="6800850" algn="l"/>
                <a:tab pos="7556500" algn="l"/>
                <a:tab pos="8312150" algn="l"/>
              </a:tabLst>
            </a:pPr>
            <a:endParaRPr lang="en-GB" altLang="es-AR" smtClean="0">
              <a:solidFill>
                <a:schemeClr val="tx1"/>
              </a:solidFill>
              <a:latin typeface="Garamond" panose="02020404030301010803"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700213"/>
            <a:ext cx="4851400" cy="4410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1638300" y="1304925"/>
            <a:ext cx="6804025" cy="677863"/>
          </a:xfrm>
        </p:spPr>
        <p:txBody>
          <a:bodyPr>
            <a:spAutoFit/>
          </a:bodyPr>
          <a:lstStyle/>
          <a:p>
            <a:pPr eaLnBrk="1">
              <a:lnSpc>
                <a:spcPct val="100000"/>
              </a:lnSpc>
              <a:tabLst>
                <a:tab pos="0" algn="l"/>
                <a:tab pos="755650" algn="l"/>
                <a:tab pos="1511300" algn="l"/>
                <a:tab pos="2266950" algn="l"/>
                <a:tab pos="3022600" algn="l"/>
                <a:tab pos="3779838" algn="l"/>
                <a:tab pos="4535488" algn="l"/>
                <a:tab pos="5291138" algn="l"/>
                <a:tab pos="6046788" algn="l"/>
                <a:tab pos="6804025" algn="l"/>
                <a:tab pos="7559675" algn="l"/>
                <a:tab pos="8315325" algn="l"/>
              </a:tabLst>
            </a:pPr>
            <a:r>
              <a:rPr lang="en-GB" altLang="es-AR" smtClean="0"/>
              <a:t>Esquema estrella</a:t>
            </a:r>
          </a:p>
        </p:txBody>
      </p:sp>
      <p:sp>
        <p:nvSpPr>
          <p:cNvPr id="44035" name="Rectangle 2"/>
          <p:cNvSpPr>
            <a:spLocks noGrp="1" noChangeArrowheads="1"/>
          </p:cNvSpPr>
          <p:nvPr>
            <p:ph type="body" idx="1"/>
          </p:nvPr>
        </p:nvSpPr>
        <p:spPr>
          <a:xfrm>
            <a:off x="1638300" y="2268538"/>
            <a:ext cx="6804025" cy="4146550"/>
          </a:xfrm>
        </p:spPr>
        <p:txBody>
          <a:bodyPr>
            <a:spAutoFit/>
          </a:bodyPr>
          <a:lstStyle/>
          <a:p>
            <a:pPr eaLnBrk="1">
              <a:lnSpc>
                <a:spcPct val="100000"/>
              </a:lnSpc>
              <a:buFont typeface="Garamond" panose="02020404030301010803" pitchFamily="18" charset="0"/>
              <a:buChar char="•"/>
              <a:tabLst>
                <a:tab pos="752475" algn="l"/>
                <a:tab pos="1508125" algn="l"/>
                <a:tab pos="2265363" algn="l"/>
                <a:tab pos="3021013" algn="l"/>
                <a:tab pos="3776663" algn="l"/>
                <a:tab pos="4532313" algn="l"/>
                <a:tab pos="5289550" algn="l"/>
                <a:tab pos="6045200" algn="l"/>
                <a:tab pos="6800850" algn="l"/>
                <a:tab pos="7556500" algn="l"/>
                <a:tab pos="8312150" algn="l"/>
              </a:tabLst>
            </a:pPr>
            <a:r>
              <a:rPr lang="en-GB" altLang="es-AR" smtClean="0">
                <a:latin typeface="Garamond" panose="02020404030301010803" pitchFamily="18" charset="0"/>
              </a:rPr>
              <a:t>Una consulta se traduce a un ensamble entre una tabla de hechos y múltiples tablas de dimensión. </a:t>
            </a:r>
          </a:p>
          <a:p>
            <a:pPr eaLnBrk="1">
              <a:lnSpc>
                <a:spcPct val="100000"/>
              </a:lnSpc>
              <a:buFont typeface="Garamond" panose="02020404030301010803" pitchFamily="18" charset="0"/>
              <a:buChar char="•"/>
              <a:tabLst>
                <a:tab pos="752475" algn="l"/>
                <a:tab pos="1508125" algn="l"/>
                <a:tab pos="2265363" algn="l"/>
                <a:tab pos="3021013" algn="l"/>
                <a:tab pos="3776663" algn="l"/>
                <a:tab pos="4532313" algn="l"/>
                <a:tab pos="5289550" algn="l"/>
                <a:tab pos="6045200" algn="l"/>
                <a:tab pos="6800850" algn="l"/>
                <a:tab pos="7556500" algn="l"/>
                <a:tab pos="8312150" algn="l"/>
              </a:tabLst>
            </a:pPr>
            <a:r>
              <a:rPr lang="en-GB" altLang="es-AR" smtClean="0">
                <a:latin typeface="Garamond" panose="02020404030301010803" pitchFamily="18" charset="0"/>
              </a:rPr>
              <a:t>Cada tabla de dimensión se ensambla con la tabla de hechos por la clave primaria de la tabla de dimensión, pero las tablas de dimensión no se ensamblan unas con otras.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a:xfrm>
            <a:off x="1827213" y="2974975"/>
            <a:ext cx="6426200" cy="677863"/>
          </a:xfrm>
        </p:spPr>
        <p:txBody>
          <a:bodyPr>
            <a:spAutoFit/>
          </a:bodyPr>
          <a:lstStyle/>
          <a:p>
            <a:pPr eaLnBrk="1">
              <a:lnSpc>
                <a:spcPct val="100000"/>
              </a:lnSpc>
              <a:tabLst>
                <a:tab pos="0" algn="l"/>
                <a:tab pos="755650" algn="l"/>
                <a:tab pos="1511300" algn="l"/>
                <a:tab pos="2266950" algn="l"/>
                <a:tab pos="3022600" algn="l"/>
                <a:tab pos="3779838" algn="l"/>
                <a:tab pos="4535488" algn="l"/>
                <a:tab pos="5291138" algn="l"/>
                <a:tab pos="6046788" algn="l"/>
                <a:tab pos="6804025" algn="l"/>
                <a:tab pos="7559675" algn="l"/>
                <a:tab pos="8315325" algn="l"/>
              </a:tabLst>
            </a:pPr>
            <a:r>
              <a:rPr lang="en-GB" altLang="es-AR" smtClean="0"/>
              <a:t>Esquema copo de nieve</a:t>
            </a:r>
          </a:p>
        </p:txBody>
      </p:sp>
      <p:sp>
        <p:nvSpPr>
          <p:cNvPr id="46083" name="Rectangle 2"/>
          <p:cNvSpPr>
            <a:spLocks noGrp="1" noChangeArrowheads="1"/>
          </p:cNvSpPr>
          <p:nvPr>
            <p:ph type="subTitle" idx="4294967295"/>
          </p:nvPr>
        </p:nvSpPr>
        <p:spPr>
          <a:xfrm>
            <a:off x="2393950" y="4691063"/>
            <a:ext cx="5292725" cy="457200"/>
          </a:xfrm>
        </p:spPr>
        <p:txBody>
          <a:bodyPr tIns="0" anchor="ctr">
            <a:spAutoFit/>
          </a:bodyPr>
          <a:lstStyle/>
          <a:p>
            <a:pPr marL="0" indent="0" algn="ctr" eaLnBrk="1"/>
            <a:endParaRPr lang="es-ES" altLang="es-AR"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a:xfrm>
            <a:off x="1638300" y="1304925"/>
            <a:ext cx="6804025" cy="677863"/>
          </a:xfrm>
        </p:spPr>
        <p:txBody>
          <a:bodyPr>
            <a:spAutoFit/>
          </a:bodyPr>
          <a:lstStyle/>
          <a:p>
            <a:pPr eaLnBrk="1">
              <a:lnSpc>
                <a:spcPct val="100000"/>
              </a:lnSpc>
              <a:tabLst>
                <a:tab pos="0" algn="l"/>
                <a:tab pos="755650" algn="l"/>
                <a:tab pos="1511300" algn="l"/>
                <a:tab pos="2266950" algn="l"/>
                <a:tab pos="3022600" algn="l"/>
                <a:tab pos="3779838" algn="l"/>
                <a:tab pos="4535488" algn="l"/>
                <a:tab pos="5291138" algn="l"/>
                <a:tab pos="6046788" algn="l"/>
                <a:tab pos="6804025" algn="l"/>
                <a:tab pos="7559675" algn="l"/>
                <a:tab pos="8315325" algn="l"/>
              </a:tabLst>
            </a:pPr>
            <a:r>
              <a:rPr lang="en-GB" altLang="es-AR" smtClean="0"/>
              <a:t>Esquema copo de nieve</a:t>
            </a:r>
          </a:p>
        </p:txBody>
      </p:sp>
      <p:sp>
        <p:nvSpPr>
          <p:cNvPr id="48131" name="Rectangle 2"/>
          <p:cNvSpPr>
            <a:spLocks noGrp="1" noChangeArrowheads="1"/>
          </p:cNvSpPr>
          <p:nvPr>
            <p:ph type="body" idx="1"/>
          </p:nvPr>
        </p:nvSpPr>
        <p:spPr>
          <a:xfrm>
            <a:off x="1638300" y="2268538"/>
            <a:ext cx="6804025" cy="3525837"/>
          </a:xfrm>
        </p:spPr>
        <p:txBody>
          <a:bodyPr>
            <a:spAutoFit/>
          </a:bodyPr>
          <a:lstStyle/>
          <a:p>
            <a:pPr eaLnBrk="1">
              <a:lnSpc>
                <a:spcPct val="100000"/>
              </a:lnSpc>
              <a:spcBef>
                <a:spcPts val="413"/>
              </a:spcBef>
              <a:spcAft>
                <a:spcPts val="413"/>
              </a:spcAft>
              <a:buFont typeface="Garamond" panose="02020404030301010803" pitchFamily="18" charset="0"/>
              <a:buChar char="•"/>
              <a:tabLst>
                <a:tab pos="752475" algn="l"/>
                <a:tab pos="1508125" algn="l"/>
                <a:tab pos="2265363" algn="l"/>
                <a:tab pos="3021013" algn="l"/>
                <a:tab pos="3776663" algn="l"/>
                <a:tab pos="4532313" algn="l"/>
                <a:tab pos="5289550" algn="l"/>
                <a:tab pos="6045200" algn="l"/>
                <a:tab pos="6800850" algn="l"/>
                <a:tab pos="7556500" algn="l"/>
                <a:tab pos="8312150" algn="l"/>
              </a:tabLst>
            </a:pPr>
            <a:r>
              <a:rPr lang="en-GB" altLang="es-AR" smtClean="0">
                <a:latin typeface="Garamond" panose="02020404030301010803" pitchFamily="18" charset="0"/>
              </a:rPr>
              <a:t>El esquema copo de nieve es una extensión del esquema estrella donde cada punta de la estrella se explota en más puntas y su denominación se debe a que el diagrama del esquema se asemeja a un copo de nieve.</a:t>
            </a:r>
          </a:p>
          <a:p>
            <a:pPr eaLnBrk="1">
              <a:lnSpc>
                <a:spcPct val="100000"/>
              </a:lnSpc>
              <a:tabLst>
                <a:tab pos="752475" algn="l"/>
                <a:tab pos="1508125" algn="l"/>
                <a:tab pos="2265363" algn="l"/>
                <a:tab pos="3021013" algn="l"/>
                <a:tab pos="3776663" algn="l"/>
                <a:tab pos="4532313" algn="l"/>
                <a:tab pos="5289550" algn="l"/>
                <a:tab pos="6045200" algn="l"/>
                <a:tab pos="6800850" algn="l"/>
                <a:tab pos="7556500" algn="l"/>
                <a:tab pos="8312150" algn="l"/>
              </a:tabLst>
            </a:pPr>
            <a:endParaRPr lang="en-GB" altLang="es-AR" smtClean="0">
              <a:latin typeface="Garamond" panose="02020404030301010803"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1"/>
          <p:cNvGraphicFramePr>
            <a:graphicFrameLocks noChangeAspect="1"/>
          </p:cNvGraphicFramePr>
          <p:nvPr/>
        </p:nvGraphicFramePr>
        <p:xfrm>
          <a:off x="2079625" y="1700213"/>
          <a:ext cx="5921375" cy="4221162"/>
        </p:xfrm>
        <a:graphic>
          <a:graphicData uri="http://schemas.openxmlformats.org/presentationml/2006/ole">
            <mc:AlternateContent xmlns:mc="http://schemas.openxmlformats.org/markup-compatibility/2006">
              <mc:Choice xmlns:v="urn:schemas-microsoft-com:vml" Requires="v">
                <p:oleObj spid="_x0000_s50180" r:id="rId4" imgW="11796120" imgH="9077400" progId="">
                  <p:embed/>
                </p:oleObj>
              </mc:Choice>
              <mc:Fallback>
                <p:oleObj r:id="rId4" imgW="11796120" imgH="9077400" progId="">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9625" y="1700213"/>
                        <a:ext cx="5921375" cy="42211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ChangeArrowheads="1"/>
          </p:cNvSpPr>
          <p:nvPr>
            <p:ph type="title"/>
          </p:nvPr>
        </p:nvSpPr>
        <p:spPr>
          <a:xfrm>
            <a:off x="1638300" y="1304925"/>
            <a:ext cx="6804025" cy="677863"/>
          </a:xfrm>
        </p:spPr>
        <p:txBody>
          <a:bodyPr>
            <a:spAutoFit/>
          </a:bodyPr>
          <a:lstStyle/>
          <a:p>
            <a:pPr eaLnBrk="1">
              <a:lnSpc>
                <a:spcPct val="100000"/>
              </a:lnSpc>
              <a:tabLst>
                <a:tab pos="0" algn="l"/>
                <a:tab pos="755650" algn="l"/>
                <a:tab pos="1511300" algn="l"/>
                <a:tab pos="2266950" algn="l"/>
                <a:tab pos="3022600" algn="l"/>
                <a:tab pos="3779838" algn="l"/>
                <a:tab pos="4535488" algn="l"/>
                <a:tab pos="5291138" algn="l"/>
                <a:tab pos="6046788" algn="l"/>
                <a:tab pos="6804025" algn="l"/>
                <a:tab pos="7559675" algn="l"/>
                <a:tab pos="8315325" algn="l"/>
              </a:tabLst>
            </a:pPr>
            <a:r>
              <a:rPr lang="en-GB" altLang="es-AR" smtClean="0"/>
              <a:t>Esquema copo de nieve</a:t>
            </a:r>
          </a:p>
        </p:txBody>
      </p:sp>
      <p:sp>
        <p:nvSpPr>
          <p:cNvPr id="52227" name="Rectangle 2"/>
          <p:cNvSpPr>
            <a:spLocks noGrp="1" noChangeArrowheads="1"/>
          </p:cNvSpPr>
          <p:nvPr>
            <p:ph type="body" idx="1"/>
          </p:nvPr>
        </p:nvSpPr>
        <p:spPr>
          <a:xfrm>
            <a:off x="1638300" y="2266950"/>
            <a:ext cx="6804025" cy="5005388"/>
          </a:xfrm>
        </p:spPr>
        <p:txBody>
          <a:bodyPr>
            <a:spAutoFit/>
          </a:bodyPr>
          <a:lstStyle/>
          <a:p>
            <a:pPr eaLnBrk="1">
              <a:lnSpc>
                <a:spcPct val="100000"/>
              </a:lnSpc>
              <a:spcBef>
                <a:spcPts val="413"/>
              </a:spcBef>
              <a:spcAft>
                <a:spcPts val="413"/>
              </a:spcAft>
              <a:buFont typeface="Garamond" panose="02020404030301010803" pitchFamily="18" charset="0"/>
              <a:buChar char="•"/>
              <a:tabLst>
                <a:tab pos="752475" algn="l"/>
                <a:tab pos="1508125" algn="l"/>
                <a:tab pos="2265363" algn="l"/>
                <a:tab pos="3021013" algn="l"/>
                <a:tab pos="3776663" algn="l"/>
                <a:tab pos="4532313" algn="l"/>
                <a:tab pos="5289550" algn="l"/>
                <a:tab pos="6045200" algn="l"/>
                <a:tab pos="6800850" algn="l"/>
                <a:tab pos="7556500" algn="l"/>
                <a:tab pos="8312150" algn="l"/>
              </a:tabLst>
            </a:pPr>
            <a:r>
              <a:rPr lang="en-GB" altLang="es-AR" smtClean="0">
                <a:latin typeface="Garamond" panose="02020404030301010803" pitchFamily="18" charset="0"/>
              </a:rPr>
              <a:t>En este esquema, las tablas de dimensión se encuentran más normalizadas para mejorar la performance de las consultas debido a la reducción del almacenamiento en disco para los datos y a la mejora de la performance debido a  que los ensambles se realizan sobre tablas de dimensión mas pequeñas. </a:t>
            </a:r>
          </a:p>
          <a:p>
            <a:pPr eaLnBrk="1">
              <a:lnSpc>
                <a:spcPct val="100000"/>
              </a:lnSpc>
              <a:tabLst>
                <a:tab pos="752475" algn="l"/>
                <a:tab pos="1508125" algn="l"/>
                <a:tab pos="2265363" algn="l"/>
                <a:tab pos="3021013" algn="l"/>
                <a:tab pos="3776663" algn="l"/>
                <a:tab pos="4532313" algn="l"/>
                <a:tab pos="5289550" algn="l"/>
                <a:tab pos="6045200" algn="l"/>
                <a:tab pos="6800850" algn="l"/>
                <a:tab pos="7556500" algn="l"/>
                <a:tab pos="8312150" algn="l"/>
              </a:tabLst>
            </a:pPr>
            <a:endParaRPr lang="en-GB" altLang="es-AR" smtClean="0">
              <a:latin typeface="Garamond" panose="02020404030301010803"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Grp="1" noChangeArrowheads="1"/>
          </p:cNvSpPr>
          <p:nvPr>
            <p:ph type="title"/>
          </p:nvPr>
        </p:nvSpPr>
        <p:spPr>
          <a:xfrm>
            <a:off x="1638300" y="1304925"/>
            <a:ext cx="6804025" cy="677863"/>
          </a:xfrm>
        </p:spPr>
        <p:txBody>
          <a:bodyPr>
            <a:spAutoFit/>
          </a:bodyPr>
          <a:lstStyle/>
          <a:p>
            <a:pPr eaLnBrk="1">
              <a:lnSpc>
                <a:spcPct val="100000"/>
              </a:lnSpc>
              <a:tabLst>
                <a:tab pos="0" algn="l"/>
                <a:tab pos="755650" algn="l"/>
                <a:tab pos="1511300" algn="l"/>
                <a:tab pos="2266950" algn="l"/>
                <a:tab pos="3022600" algn="l"/>
                <a:tab pos="3779838" algn="l"/>
                <a:tab pos="4535488" algn="l"/>
                <a:tab pos="5291138" algn="l"/>
                <a:tab pos="6046788" algn="l"/>
                <a:tab pos="6804025" algn="l"/>
                <a:tab pos="7559675" algn="l"/>
                <a:tab pos="8315325" algn="l"/>
              </a:tabLst>
            </a:pPr>
            <a:r>
              <a:rPr lang="en-GB" altLang="es-AR" smtClean="0"/>
              <a:t>Esquema copo de nieve</a:t>
            </a:r>
          </a:p>
        </p:txBody>
      </p:sp>
      <p:sp>
        <p:nvSpPr>
          <p:cNvPr id="54275" name="Rectangle 2"/>
          <p:cNvSpPr>
            <a:spLocks noGrp="1" noChangeArrowheads="1"/>
          </p:cNvSpPr>
          <p:nvPr>
            <p:ph type="body" idx="1"/>
          </p:nvPr>
        </p:nvSpPr>
        <p:spPr>
          <a:xfrm>
            <a:off x="1638300" y="2266950"/>
            <a:ext cx="6804025" cy="2747963"/>
          </a:xfrm>
        </p:spPr>
        <p:txBody>
          <a:bodyPr>
            <a:spAutoFit/>
          </a:bodyPr>
          <a:lstStyle/>
          <a:p>
            <a:pPr eaLnBrk="1">
              <a:lnSpc>
                <a:spcPct val="100000"/>
              </a:lnSpc>
              <a:spcBef>
                <a:spcPts val="575"/>
              </a:spcBef>
              <a:buFont typeface="Garamond" panose="02020404030301010803" pitchFamily="18" charset="0"/>
              <a:buChar char="•"/>
              <a:tabLst>
                <a:tab pos="752475" algn="l"/>
                <a:tab pos="1508125" algn="l"/>
                <a:tab pos="2265363" algn="l"/>
                <a:tab pos="3021013" algn="l"/>
                <a:tab pos="3776663" algn="l"/>
                <a:tab pos="4532313" algn="l"/>
                <a:tab pos="5289550" algn="l"/>
                <a:tab pos="6045200" algn="l"/>
                <a:tab pos="6800850" algn="l"/>
                <a:tab pos="7556500" algn="l"/>
                <a:tab pos="8312150" algn="l"/>
              </a:tabLst>
            </a:pPr>
            <a:r>
              <a:rPr lang="en-GB" altLang="es-AR" smtClean="0">
                <a:latin typeface="Garamond" panose="02020404030301010803" pitchFamily="18" charset="0"/>
              </a:rPr>
              <a:t>Los esquemas copo de nieve normalizan dimensiones para eliminar redundancia. </a:t>
            </a:r>
          </a:p>
          <a:p>
            <a:pPr eaLnBrk="1">
              <a:lnSpc>
                <a:spcPct val="100000"/>
              </a:lnSpc>
              <a:spcBef>
                <a:spcPts val="575"/>
              </a:spcBef>
              <a:buFont typeface="Garamond" panose="02020404030301010803" pitchFamily="18" charset="0"/>
              <a:buChar char="•"/>
              <a:tabLst>
                <a:tab pos="752475" algn="l"/>
                <a:tab pos="1508125" algn="l"/>
                <a:tab pos="2265363" algn="l"/>
                <a:tab pos="3021013" algn="l"/>
                <a:tab pos="3776663" algn="l"/>
                <a:tab pos="4532313" algn="l"/>
                <a:tab pos="5289550" algn="l"/>
                <a:tab pos="6045200" algn="l"/>
                <a:tab pos="6800850" algn="l"/>
                <a:tab pos="7556500" algn="l"/>
                <a:tab pos="8312150" algn="l"/>
              </a:tabLst>
            </a:pPr>
            <a:r>
              <a:rPr lang="en-GB" altLang="es-AR" smtClean="0">
                <a:latin typeface="Garamond" panose="02020404030301010803" pitchFamily="18" charset="0"/>
              </a:rPr>
              <a:t>Los datos de las dimensiones se agrupan en múltiples tablas en lugar de una tabla grande.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noChangeArrowheads="1"/>
          </p:cNvSpPr>
          <p:nvPr>
            <p:ph type="title"/>
          </p:nvPr>
        </p:nvSpPr>
        <p:spPr>
          <a:xfrm>
            <a:off x="1638300" y="1304925"/>
            <a:ext cx="6804025" cy="677863"/>
          </a:xfrm>
        </p:spPr>
        <p:txBody>
          <a:bodyPr>
            <a:spAutoFit/>
          </a:bodyPr>
          <a:lstStyle/>
          <a:p>
            <a:pPr eaLnBrk="1">
              <a:lnSpc>
                <a:spcPct val="100000"/>
              </a:lnSpc>
              <a:tabLst>
                <a:tab pos="0" algn="l"/>
                <a:tab pos="755650" algn="l"/>
                <a:tab pos="1511300" algn="l"/>
                <a:tab pos="2266950" algn="l"/>
                <a:tab pos="3022600" algn="l"/>
                <a:tab pos="3779838" algn="l"/>
                <a:tab pos="4535488" algn="l"/>
                <a:tab pos="5291138" algn="l"/>
                <a:tab pos="6046788" algn="l"/>
                <a:tab pos="6804025" algn="l"/>
                <a:tab pos="7559675" algn="l"/>
                <a:tab pos="8315325" algn="l"/>
              </a:tabLst>
            </a:pPr>
            <a:r>
              <a:rPr lang="en-GB" altLang="es-AR" smtClean="0"/>
              <a:t>Ejemplo de copo de nieve</a:t>
            </a:r>
          </a:p>
        </p:txBody>
      </p:sp>
      <p:sp>
        <p:nvSpPr>
          <p:cNvPr id="56323" name="Rectangle 2"/>
          <p:cNvSpPr>
            <a:spLocks noGrp="1" noChangeArrowheads="1"/>
          </p:cNvSpPr>
          <p:nvPr>
            <p:ph type="body" idx="1"/>
          </p:nvPr>
        </p:nvSpPr>
        <p:spPr>
          <a:xfrm>
            <a:off x="1638300" y="2268538"/>
            <a:ext cx="6804025" cy="5311775"/>
          </a:xfrm>
        </p:spPr>
        <p:txBody>
          <a:bodyPr>
            <a:spAutoFit/>
          </a:bodyPr>
          <a:lstStyle/>
          <a:p>
            <a:pPr eaLnBrk="1">
              <a:lnSpc>
                <a:spcPct val="100000"/>
              </a:lnSpc>
              <a:spcBef>
                <a:spcPts val="575"/>
              </a:spcBef>
              <a:buFont typeface="Garamond" panose="02020404030301010803" pitchFamily="18" charset="0"/>
              <a:buChar char="•"/>
              <a:tabLst>
                <a:tab pos="752475" algn="l"/>
                <a:tab pos="1508125" algn="l"/>
                <a:tab pos="2265363" algn="l"/>
                <a:tab pos="3021013" algn="l"/>
                <a:tab pos="3776663" algn="l"/>
                <a:tab pos="4532313" algn="l"/>
                <a:tab pos="5289550" algn="l"/>
                <a:tab pos="6045200" algn="l"/>
                <a:tab pos="6800850" algn="l"/>
                <a:tab pos="7556500" algn="l"/>
                <a:tab pos="8312150" algn="l"/>
              </a:tabLst>
            </a:pPr>
            <a:r>
              <a:rPr lang="en-GB" altLang="es-AR" smtClean="0">
                <a:latin typeface="Garamond" panose="02020404030301010803" pitchFamily="18" charset="0"/>
              </a:rPr>
              <a:t>Una tabla de dimensión Producto en un esquema estrella se podría normalizar en una tabla Producto, una tabla Categoria_Producto, y otra de Fabricante_Producto en un esquema copo de nieve.</a:t>
            </a:r>
          </a:p>
          <a:p>
            <a:pPr eaLnBrk="1">
              <a:lnSpc>
                <a:spcPct val="100000"/>
              </a:lnSpc>
              <a:buFont typeface="Garamond" panose="02020404030301010803" pitchFamily="18" charset="0"/>
              <a:buChar char="•"/>
              <a:tabLst>
                <a:tab pos="752475" algn="l"/>
                <a:tab pos="1508125" algn="l"/>
                <a:tab pos="2265363" algn="l"/>
                <a:tab pos="3021013" algn="l"/>
                <a:tab pos="3776663" algn="l"/>
                <a:tab pos="4532313" algn="l"/>
                <a:tab pos="5289550" algn="l"/>
                <a:tab pos="6045200" algn="l"/>
                <a:tab pos="6800850" algn="l"/>
                <a:tab pos="7556500" algn="l"/>
                <a:tab pos="8312150" algn="l"/>
              </a:tabLst>
            </a:pPr>
            <a:r>
              <a:rPr lang="en-GB" altLang="es-AR" smtClean="0">
                <a:latin typeface="Garamond" panose="02020404030301010803" pitchFamily="18" charset="0"/>
              </a:rPr>
              <a:t> El resultado es el ahorro de espacio de almacenamiento en disco en perjuicio de un aumento en la cantidad de tablas. </a:t>
            </a:r>
          </a:p>
          <a:p>
            <a:pPr eaLnBrk="1">
              <a:lnSpc>
                <a:spcPct val="100000"/>
              </a:lnSpc>
              <a:tabLst>
                <a:tab pos="752475" algn="l"/>
                <a:tab pos="1508125" algn="l"/>
                <a:tab pos="2265363" algn="l"/>
                <a:tab pos="3021013" algn="l"/>
                <a:tab pos="3776663" algn="l"/>
                <a:tab pos="4532313" algn="l"/>
                <a:tab pos="5289550" algn="l"/>
                <a:tab pos="6045200" algn="l"/>
                <a:tab pos="6800850" algn="l"/>
                <a:tab pos="7556500" algn="l"/>
                <a:tab pos="8312150" algn="l"/>
              </a:tabLst>
            </a:pPr>
            <a:endParaRPr lang="en-GB" altLang="es-AR" smtClean="0">
              <a:latin typeface="Garamond" panose="02020404030301010803"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ChangeArrowheads="1"/>
          </p:cNvSpPr>
          <p:nvPr>
            <p:ph type="title"/>
          </p:nvPr>
        </p:nvSpPr>
        <p:spPr>
          <a:xfrm>
            <a:off x="1638300" y="1136650"/>
            <a:ext cx="6804025" cy="1017588"/>
          </a:xfrm>
        </p:spPr>
        <p:txBody>
          <a:bodyPr>
            <a:spAutoFit/>
          </a:bodyPr>
          <a:lstStyle/>
          <a:p>
            <a:pPr eaLnBrk="1">
              <a:lnSpc>
                <a:spcPct val="100000"/>
              </a:lnSpc>
              <a:tabLst>
                <a:tab pos="0" algn="l"/>
                <a:tab pos="756026" algn="l"/>
                <a:tab pos="1512052" algn="l"/>
                <a:tab pos="2268078" algn="l"/>
                <a:tab pos="3024104" algn="l"/>
                <a:tab pos="3780130" algn="l"/>
                <a:tab pos="4536156" algn="l"/>
                <a:tab pos="5292181" algn="l"/>
                <a:tab pos="6048207" algn="l"/>
                <a:tab pos="6804233" algn="l"/>
                <a:tab pos="7560259" algn="l"/>
                <a:tab pos="8316285" algn="l"/>
              </a:tabLst>
              <a:defRPr/>
            </a:pPr>
            <a:r>
              <a:rPr lang="en-GB" altLang="es-AR" sz="3307"/>
              <a:t>Modelado de Consultas Empresariales</a:t>
            </a:r>
          </a:p>
        </p:txBody>
      </p:sp>
      <p:sp>
        <p:nvSpPr>
          <p:cNvPr id="58371" name="Rectangle 2"/>
          <p:cNvSpPr>
            <a:spLocks noGrp="1" noChangeArrowheads="1"/>
          </p:cNvSpPr>
          <p:nvPr>
            <p:ph type="body" idx="1"/>
          </p:nvPr>
        </p:nvSpPr>
        <p:spPr>
          <a:xfrm>
            <a:off x="1638300" y="2268538"/>
            <a:ext cx="6804025" cy="1012825"/>
          </a:xfrm>
        </p:spPr>
        <p:txBody>
          <a:bodyPr>
            <a:spAutoFit/>
          </a:bodyPr>
          <a:lstStyle/>
          <a:p>
            <a:pPr eaLnBrk="1">
              <a:lnSpc>
                <a:spcPct val="100000"/>
              </a:lnSpc>
              <a:tabLst>
                <a:tab pos="752475" algn="l"/>
                <a:tab pos="1508125" algn="l"/>
                <a:tab pos="2265363" algn="l"/>
                <a:tab pos="3021013" algn="l"/>
                <a:tab pos="3776663" algn="l"/>
                <a:tab pos="4532313" algn="l"/>
                <a:tab pos="5289550" algn="l"/>
                <a:tab pos="6045200" algn="l"/>
                <a:tab pos="6800850" algn="l"/>
                <a:tab pos="7556500" algn="l"/>
                <a:tab pos="8312150" algn="l"/>
              </a:tabLst>
            </a:pPr>
            <a:r>
              <a:rPr lang="en-GB" altLang="es-AR" smtClean="0"/>
              <a:t>Luego de identificados los moldes para cada consulta se consolidan</a:t>
            </a:r>
          </a:p>
        </p:txBody>
      </p:sp>
      <p:sp>
        <p:nvSpPr>
          <p:cNvPr id="58372" name="Text Box 3"/>
          <p:cNvSpPr txBox="1">
            <a:spLocks noChangeArrowheads="1"/>
          </p:cNvSpPr>
          <p:nvPr/>
        </p:nvSpPr>
        <p:spPr bwMode="auto">
          <a:xfrm>
            <a:off x="1466850" y="3422650"/>
            <a:ext cx="7131050"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eaLnBrk="1" hangingPunct="1">
              <a:lnSpc>
                <a:spcPct val="100000"/>
              </a:lnSpc>
              <a:spcAft>
                <a:spcPct val="0"/>
              </a:spcAft>
              <a:buFont typeface="Arial" panose="020B0604020202020204" pitchFamily="34" charset="0"/>
              <a:buChar char="•"/>
            </a:pPr>
            <a:r>
              <a:rPr lang="en-GB" altLang="es-AR" sz="1800">
                <a:ea typeface="MS Gothic" panose="020B0609070205080204" pitchFamily="49" charset="-128"/>
              </a:rPr>
              <a:t>Representantes de ventas por cliente por contrato</a:t>
            </a:r>
          </a:p>
          <a:p>
            <a:pPr eaLnBrk="1" hangingPunct="1">
              <a:lnSpc>
                <a:spcPct val="100000"/>
              </a:lnSpc>
              <a:spcAft>
                <a:spcPct val="0"/>
              </a:spcAft>
              <a:buFont typeface="Arial" panose="020B0604020202020204" pitchFamily="34" charset="0"/>
              <a:buChar char="•"/>
            </a:pPr>
            <a:r>
              <a:rPr lang="en-GB" altLang="es-AR" sz="1800">
                <a:ea typeface="MS Gothic" panose="020B0609070205080204" pitchFamily="49" charset="-128"/>
              </a:rPr>
              <a:t>Pedidos o contratos identificados por tamaño por geografía</a:t>
            </a:r>
          </a:p>
          <a:p>
            <a:pPr eaLnBrk="1" hangingPunct="1">
              <a:lnSpc>
                <a:spcPct val="100000"/>
              </a:lnSpc>
              <a:spcAft>
                <a:spcPct val="0"/>
              </a:spcAft>
              <a:buFont typeface="Arial" panose="020B0604020202020204" pitchFamily="34" charset="0"/>
              <a:buChar char="•"/>
            </a:pPr>
            <a:r>
              <a:rPr lang="en-GB" altLang="es-AR" sz="1800">
                <a:ea typeface="MS Gothic" panose="020B0609070205080204" pitchFamily="49" charset="-128"/>
              </a:rPr>
              <a:t>Tamaño del ingreso por cliente por año</a:t>
            </a:r>
          </a:p>
          <a:p>
            <a:pPr eaLnBrk="1" hangingPunct="1">
              <a:lnSpc>
                <a:spcPct val="100000"/>
              </a:lnSpc>
              <a:spcAft>
                <a:spcPct val="0"/>
              </a:spcAft>
              <a:buFont typeface="Arial" panose="020B0604020202020204" pitchFamily="34" charset="0"/>
              <a:buChar char="•"/>
            </a:pPr>
            <a:r>
              <a:rPr lang="en-GB" altLang="es-AR" sz="1800">
                <a:ea typeface="MS Gothic" panose="020B0609070205080204" pitchFamily="49" charset="-128"/>
              </a:rPr>
              <a:t>Ventas regionales por trimestre</a:t>
            </a:r>
          </a:p>
          <a:p>
            <a:pPr eaLnBrk="1" hangingPunct="1">
              <a:lnSpc>
                <a:spcPct val="100000"/>
              </a:lnSpc>
              <a:spcAft>
                <a:spcPct val="0"/>
              </a:spcAft>
              <a:buFont typeface="Arial" panose="020B0604020202020204" pitchFamily="34" charset="0"/>
              <a:buChar char="•"/>
            </a:pPr>
            <a:r>
              <a:rPr lang="en-GB" altLang="es-AR" sz="1800">
                <a:ea typeface="MS Gothic" panose="020B0609070205080204" pitchFamily="49" charset="-128"/>
              </a:rPr>
              <a:t>Ventas de productos por eventos de promoción</a:t>
            </a:r>
          </a:p>
          <a:p>
            <a:pPr eaLnBrk="1" hangingPunct="1">
              <a:lnSpc>
                <a:spcPct val="100000"/>
              </a:lnSpc>
              <a:spcAft>
                <a:spcPct val="0"/>
              </a:spcAft>
              <a:buFont typeface="Arial" panose="020B0604020202020204" pitchFamily="34" charset="0"/>
              <a:buChar char="•"/>
            </a:pPr>
            <a:r>
              <a:rPr lang="en-GB" altLang="es-AR" sz="1800">
                <a:ea typeface="MS Gothic" panose="020B0609070205080204" pitchFamily="49" charset="-128"/>
              </a:rPr>
              <a:t>Porcentaje de embarques por tipo de método de embarque por año</a:t>
            </a:r>
          </a:p>
          <a:p>
            <a:pPr eaLnBrk="1" hangingPunct="1">
              <a:lnSpc>
                <a:spcPct val="100000"/>
              </a:lnSpc>
              <a:spcAft>
                <a:spcPct val="0"/>
              </a:spcAft>
              <a:buFont typeface="Arial" panose="020B0604020202020204" pitchFamily="34" charset="0"/>
              <a:buChar char="•"/>
            </a:pPr>
            <a:r>
              <a:rPr lang="en-GB" altLang="es-AR" sz="1800">
                <a:ea typeface="MS Gothic" panose="020B0609070205080204" pitchFamily="49" charset="-128"/>
              </a:rPr>
              <a:t>Ventas de productos por región por trimestre</a:t>
            </a:r>
          </a:p>
          <a:p>
            <a:pPr eaLnBrk="1" hangingPunct="1">
              <a:lnSpc>
                <a:spcPct val="100000"/>
              </a:lnSpc>
              <a:spcAft>
                <a:spcPct val="0"/>
              </a:spcAft>
              <a:buFont typeface="Arial" panose="020B0604020202020204" pitchFamily="34" charset="0"/>
              <a:buChar char="•"/>
            </a:pPr>
            <a:r>
              <a:rPr lang="en-GB" altLang="es-AR" sz="1800">
                <a:ea typeface="MS Gothic" panose="020B0609070205080204" pitchFamily="49" charset="-128"/>
              </a:rPr>
              <a:t>Ventas de la competencia por región por año</a:t>
            </a:r>
          </a:p>
          <a:p>
            <a:pPr eaLnBrk="1" hangingPunct="1">
              <a:lnSpc>
                <a:spcPct val="100000"/>
              </a:lnSpc>
              <a:spcAft>
                <a:spcPct val="0"/>
              </a:spcAft>
              <a:buFont typeface="Arial" panose="020B0604020202020204" pitchFamily="34" charset="0"/>
              <a:buChar char="•"/>
            </a:pPr>
            <a:r>
              <a:rPr lang="en-GB" altLang="es-AR" sz="1800">
                <a:ea typeface="MS Gothic" panose="020B0609070205080204" pitchFamily="49" charset="-128"/>
              </a:rPr>
              <a:t> costos de embarque por destino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692150" y="401638"/>
            <a:ext cx="8693150" cy="1460500"/>
          </a:xfrm>
        </p:spPr>
        <p:txBody>
          <a:bodyPr lIns="90000" tIns="45000" rIns="90000" bIns="45000" anchor="t"/>
          <a:lstStyle/>
          <a:p>
            <a:pPr algn="l"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s-ES" altLang="es-AR" sz="4000" smtClean="0">
                <a:latin typeface="Calibri Light" panose="020F0302020204030204" pitchFamily="34" charset="0"/>
              </a:rPr>
              <a:t>Diferencias con base de datos operacionales (OLTP)</a:t>
            </a:r>
          </a:p>
        </p:txBody>
      </p:sp>
      <p:sp>
        <p:nvSpPr>
          <p:cNvPr id="7171" name="Text Box 2"/>
          <p:cNvSpPr txBox="1">
            <a:spLocks noChangeArrowheads="1"/>
          </p:cNvSpPr>
          <p:nvPr/>
        </p:nvSpPr>
        <p:spPr bwMode="auto">
          <a:xfrm>
            <a:off x="692150" y="2012950"/>
            <a:ext cx="8693150" cy="479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90000"/>
              </a:lnSpc>
              <a:spcBef>
                <a:spcPts val="1000"/>
              </a:spcBef>
              <a:spcAft>
                <a:spcPts val="1425"/>
              </a:spcAft>
              <a:buSzPct val="45000"/>
              <a:buFont typeface="Arial" panose="020B0604020202020204" pitchFamily="34" charset="0"/>
              <a:buChar char="•"/>
            </a:pPr>
            <a:r>
              <a:rPr lang="es-ES" altLang="es-AR" sz="2800">
                <a:solidFill>
                  <a:srgbClr val="000000"/>
                </a:solidFill>
                <a:latin typeface="Calibri" panose="020F0502020204030204" pitchFamily="34" charset="0"/>
              </a:rPr>
              <a:t>Organiza y orienta los datos desde la perspectiva del ultimo usuario</a:t>
            </a:r>
          </a:p>
          <a:p>
            <a:pPr eaLnBrk="1" hangingPunct="1">
              <a:lnSpc>
                <a:spcPct val="90000"/>
              </a:lnSpc>
              <a:spcBef>
                <a:spcPts val="1000"/>
              </a:spcBef>
              <a:spcAft>
                <a:spcPts val="1425"/>
              </a:spcAft>
              <a:buSzPct val="45000"/>
              <a:buFont typeface="Arial" panose="020B0604020202020204" pitchFamily="34" charset="0"/>
              <a:buChar char="•"/>
            </a:pPr>
            <a:r>
              <a:rPr lang="es-ES" altLang="es-AR" sz="2800">
                <a:solidFill>
                  <a:srgbClr val="000000"/>
                </a:solidFill>
                <a:latin typeface="Calibri" panose="020F0502020204030204" pitchFamily="34" charset="0"/>
              </a:rPr>
              <a:t>Administra grandes cantidades de información</a:t>
            </a:r>
          </a:p>
          <a:p>
            <a:pPr eaLnBrk="1" hangingPunct="1">
              <a:lnSpc>
                <a:spcPct val="90000"/>
              </a:lnSpc>
              <a:spcBef>
                <a:spcPts val="1000"/>
              </a:spcBef>
              <a:spcAft>
                <a:spcPts val="1425"/>
              </a:spcAft>
              <a:buSzPct val="45000"/>
              <a:buFont typeface="Arial" panose="020B0604020202020204" pitchFamily="34" charset="0"/>
              <a:buChar char="•"/>
            </a:pPr>
            <a:r>
              <a:rPr lang="es-ES" altLang="es-AR" sz="2800">
                <a:solidFill>
                  <a:srgbClr val="000000"/>
                </a:solidFill>
                <a:latin typeface="Calibri" panose="020F0502020204030204" pitchFamily="34" charset="0"/>
              </a:rPr>
              <a:t>Guarda información en diversos medios de almacenamiento</a:t>
            </a:r>
          </a:p>
          <a:p>
            <a:pPr eaLnBrk="1" hangingPunct="1">
              <a:lnSpc>
                <a:spcPct val="90000"/>
              </a:lnSpc>
              <a:spcBef>
                <a:spcPts val="1000"/>
              </a:spcBef>
              <a:spcAft>
                <a:spcPts val="1425"/>
              </a:spcAft>
              <a:buSzPct val="45000"/>
              <a:buFont typeface="Arial" panose="020B0604020202020204" pitchFamily="34" charset="0"/>
              <a:buChar char="•"/>
            </a:pPr>
            <a:r>
              <a:rPr lang="es-ES" altLang="es-AR" sz="2800">
                <a:solidFill>
                  <a:srgbClr val="000000"/>
                </a:solidFill>
                <a:latin typeface="Calibri" panose="020F0502020204030204" pitchFamily="34" charset="0"/>
              </a:rPr>
              <a:t>Comprende múltiples versiones de un esquema de B de D</a:t>
            </a:r>
          </a:p>
          <a:p>
            <a:pPr eaLnBrk="1" hangingPunct="1">
              <a:lnSpc>
                <a:spcPct val="90000"/>
              </a:lnSpc>
              <a:spcBef>
                <a:spcPts val="1000"/>
              </a:spcBef>
              <a:spcAft>
                <a:spcPts val="1425"/>
              </a:spcAft>
              <a:buSzPct val="45000"/>
              <a:buFont typeface="Arial" panose="020B0604020202020204" pitchFamily="34" charset="0"/>
              <a:buChar char="•"/>
            </a:pPr>
            <a:r>
              <a:rPr lang="es-ES" altLang="es-AR" sz="2800">
                <a:solidFill>
                  <a:srgbClr val="000000"/>
                </a:solidFill>
                <a:latin typeface="Calibri" panose="020F0502020204030204" pitchFamily="34" charset="0"/>
              </a:rPr>
              <a:t>Condensa y agrega información</a:t>
            </a:r>
          </a:p>
          <a:p>
            <a:pPr eaLnBrk="1" hangingPunct="1">
              <a:lnSpc>
                <a:spcPct val="90000"/>
              </a:lnSpc>
              <a:spcBef>
                <a:spcPts val="1000"/>
              </a:spcBef>
              <a:spcAft>
                <a:spcPts val="1425"/>
              </a:spcAft>
              <a:buSzPct val="45000"/>
              <a:buFont typeface="Arial" panose="020B0604020202020204" pitchFamily="34" charset="0"/>
              <a:buChar char="•"/>
            </a:pPr>
            <a:r>
              <a:rPr lang="es-ES" altLang="es-AR" sz="2800">
                <a:solidFill>
                  <a:srgbClr val="000000"/>
                </a:solidFill>
                <a:latin typeface="Calibri" panose="020F0502020204030204" pitchFamily="34" charset="0"/>
              </a:rPr>
              <a:t>Integra y asocia información de muchas fuentes de información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Grp="1" noChangeArrowheads="1"/>
          </p:cNvSpPr>
          <p:nvPr>
            <p:ph type="title"/>
          </p:nvPr>
        </p:nvSpPr>
        <p:spPr>
          <a:xfrm>
            <a:off x="1638300" y="1304925"/>
            <a:ext cx="6804025" cy="677863"/>
          </a:xfrm>
        </p:spPr>
        <p:txBody>
          <a:bodyPr>
            <a:spAutoFit/>
          </a:bodyPr>
          <a:lstStyle/>
          <a:p>
            <a:pPr eaLnBrk="1">
              <a:lnSpc>
                <a:spcPct val="100000"/>
              </a:lnSpc>
              <a:tabLst>
                <a:tab pos="0" algn="l"/>
                <a:tab pos="755650" algn="l"/>
                <a:tab pos="1511300" algn="l"/>
                <a:tab pos="2266950" algn="l"/>
                <a:tab pos="3022600" algn="l"/>
                <a:tab pos="3779838" algn="l"/>
                <a:tab pos="4535488" algn="l"/>
                <a:tab pos="5291138" algn="l"/>
                <a:tab pos="6046788" algn="l"/>
                <a:tab pos="6804025" algn="l"/>
                <a:tab pos="7559675" algn="l"/>
                <a:tab pos="8315325" algn="l"/>
              </a:tabLst>
            </a:pPr>
            <a:r>
              <a:rPr lang="en-GB" altLang="es-AR" smtClean="0"/>
              <a:t>Modelo Starnet</a:t>
            </a:r>
          </a:p>
        </p:txBody>
      </p:sp>
      <p:sp>
        <p:nvSpPr>
          <p:cNvPr id="60419" name="Oval 2"/>
          <p:cNvSpPr>
            <a:spLocks noChangeArrowheads="1"/>
          </p:cNvSpPr>
          <p:nvPr/>
        </p:nvSpPr>
        <p:spPr bwMode="auto">
          <a:xfrm>
            <a:off x="4891088" y="3660775"/>
            <a:ext cx="296862" cy="236538"/>
          </a:xfrm>
          <a:prstGeom prst="ellipse">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3000"/>
              </a:lnSpc>
              <a:spcAft>
                <a:spcPts val="1413"/>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9pPr>
          </a:lstStyle>
          <a:p>
            <a:pPr eaLnBrk="1" hangingPunct="1">
              <a:lnSpc>
                <a:spcPct val="96000"/>
              </a:lnSpc>
              <a:spcAft>
                <a:spcPct val="0"/>
              </a:spcAft>
              <a:buFont typeface="Arial" panose="020B0604020202020204" pitchFamily="34" charset="0"/>
              <a:buNone/>
            </a:pPr>
            <a:endParaRPr lang="es-AR" altLang="es-AR" sz="1800">
              <a:solidFill>
                <a:schemeClr val="bg1"/>
              </a:solidFill>
              <a:ea typeface="MS Gothic" panose="020B0609070205080204" pitchFamily="49" charset="-128"/>
            </a:endParaRPr>
          </a:p>
        </p:txBody>
      </p:sp>
      <p:sp>
        <p:nvSpPr>
          <p:cNvPr id="60420" name="Line 3"/>
          <p:cNvSpPr>
            <a:spLocks noChangeShapeType="1"/>
          </p:cNvSpPr>
          <p:nvPr/>
        </p:nvSpPr>
        <p:spPr bwMode="auto">
          <a:xfrm flipH="1">
            <a:off x="1585913" y="3779838"/>
            <a:ext cx="3276600"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0421" name="Line 4"/>
          <p:cNvSpPr>
            <a:spLocks noChangeShapeType="1"/>
          </p:cNvSpPr>
          <p:nvPr/>
        </p:nvSpPr>
        <p:spPr bwMode="auto">
          <a:xfrm flipH="1" flipV="1">
            <a:off x="2717800" y="2052638"/>
            <a:ext cx="2205038" cy="167005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0422" name="Line 5"/>
          <p:cNvSpPr>
            <a:spLocks noChangeShapeType="1"/>
          </p:cNvSpPr>
          <p:nvPr/>
        </p:nvSpPr>
        <p:spPr bwMode="auto">
          <a:xfrm>
            <a:off x="5040313" y="2232025"/>
            <a:ext cx="1587" cy="1489075"/>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0423" name="Line 6"/>
          <p:cNvSpPr>
            <a:spLocks noChangeShapeType="1"/>
          </p:cNvSpPr>
          <p:nvPr/>
        </p:nvSpPr>
        <p:spPr bwMode="auto">
          <a:xfrm flipV="1">
            <a:off x="5159375" y="2409825"/>
            <a:ext cx="1249363" cy="12525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0424" name="Line 7"/>
          <p:cNvSpPr>
            <a:spLocks noChangeShapeType="1"/>
          </p:cNvSpPr>
          <p:nvPr/>
        </p:nvSpPr>
        <p:spPr bwMode="auto">
          <a:xfrm flipV="1">
            <a:off x="5159375" y="2468563"/>
            <a:ext cx="2620963" cy="1312862"/>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0425" name="Line 8"/>
          <p:cNvSpPr>
            <a:spLocks noChangeShapeType="1"/>
          </p:cNvSpPr>
          <p:nvPr/>
        </p:nvSpPr>
        <p:spPr bwMode="auto">
          <a:xfrm>
            <a:off x="5159375" y="3838575"/>
            <a:ext cx="2262188" cy="835025"/>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0426" name="Line 9"/>
          <p:cNvSpPr>
            <a:spLocks noChangeShapeType="1"/>
          </p:cNvSpPr>
          <p:nvPr/>
        </p:nvSpPr>
        <p:spPr bwMode="auto">
          <a:xfrm>
            <a:off x="5040313" y="3898900"/>
            <a:ext cx="2201862" cy="160655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0427" name="Line 10"/>
          <p:cNvSpPr>
            <a:spLocks noChangeShapeType="1"/>
          </p:cNvSpPr>
          <p:nvPr/>
        </p:nvSpPr>
        <p:spPr bwMode="auto">
          <a:xfrm>
            <a:off x="5040313" y="3898900"/>
            <a:ext cx="1587" cy="17272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0428" name="Line 11"/>
          <p:cNvSpPr>
            <a:spLocks noChangeShapeType="1"/>
          </p:cNvSpPr>
          <p:nvPr/>
        </p:nvSpPr>
        <p:spPr bwMode="auto">
          <a:xfrm flipH="1">
            <a:off x="2062163" y="3838575"/>
            <a:ext cx="2860675" cy="1666875"/>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0429" name="Text Box 12"/>
          <p:cNvSpPr txBox="1">
            <a:spLocks noChangeArrowheads="1"/>
          </p:cNvSpPr>
          <p:nvPr/>
        </p:nvSpPr>
        <p:spPr bwMode="auto">
          <a:xfrm>
            <a:off x="3581400" y="3200400"/>
            <a:ext cx="89535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camión</a:t>
            </a:r>
          </a:p>
        </p:txBody>
      </p:sp>
      <p:sp>
        <p:nvSpPr>
          <p:cNvPr id="60430" name="Text Box 13"/>
          <p:cNvSpPr txBox="1">
            <a:spLocks noChangeArrowheads="1"/>
          </p:cNvSpPr>
          <p:nvPr/>
        </p:nvSpPr>
        <p:spPr bwMode="auto">
          <a:xfrm>
            <a:off x="2192338" y="2487613"/>
            <a:ext cx="164941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Expreso aéreo</a:t>
            </a:r>
          </a:p>
        </p:txBody>
      </p:sp>
      <p:sp>
        <p:nvSpPr>
          <p:cNvPr id="60431" name="Text Box 14"/>
          <p:cNvSpPr txBox="1">
            <a:spLocks noChangeArrowheads="1"/>
          </p:cNvSpPr>
          <p:nvPr/>
        </p:nvSpPr>
        <p:spPr bwMode="auto">
          <a:xfrm>
            <a:off x="1011238" y="1712913"/>
            <a:ext cx="2343150"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Método de embarque</a:t>
            </a:r>
          </a:p>
        </p:txBody>
      </p:sp>
      <p:sp>
        <p:nvSpPr>
          <p:cNvPr id="60432" name="Text Box 15"/>
          <p:cNvSpPr txBox="1">
            <a:spLocks noChangeArrowheads="1"/>
          </p:cNvSpPr>
          <p:nvPr/>
        </p:nvSpPr>
        <p:spPr bwMode="auto">
          <a:xfrm>
            <a:off x="3640138" y="1890713"/>
            <a:ext cx="208756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Pedidos del cliente</a:t>
            </a:r>
          </a:p>
        </p:txBody>
      </p:sp>
      <p:sp>
        <p:nvSpPr>
          <p:cNvPr id="60433" name="Text Box 16"/>
          <p:cNvSpPr txBox="1">
            <a:spLocks noChangeArrowheads="1"/>
          </p:cNvSpPr>
          <p:nvPr/>
        </p:nvSpPr>
        <p:spPr bwMode="auto">
          <a:xfrm>
            <a:off x="4249738" y="2546350"/>
            <a:ext cx="98425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contrato</a:t>
            </a:r>
          </a:p>
        </p:txBody>
      </p:sp>
      <p:sp>
        <p:nvSpPr>
          <p:cNvPr id="60434" name="Text Box 17"/>
          <p:cNvSpPr txBox="1">
            <a:spLocks noChangeArrowheads="1"/>
          </p:cNvSpPr>
          <p:nvPr/>
        </p:nvSpPr>
        <p:spPr bwMode="auto">
          <a:xfrm>
            <a:off x="4381500" y="3022600"/>
            <a:ext cx="84296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pedido</a:t>
            </a:r>
          </a:p>
        </p:txBody>
      </p:sp>
      <p:sp>
        <p:nvSpPr>
          <p:cNvPr id="60435" name="Text Box 18"/>
          <p:cNvSpPr txBox="1">
            <a:spLocks noChangeArrowheads="1"/>
          </p:cNvSpPr>
          <p:nvPr/>
        </p:nvSpPr>
        <p:spPr bwMode="auto">
          <a:xfrm>
            <a:off x="6180138" y="2189163"/>
            <a:ext cx="81756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cliente</a:t>
            </a:r>
          </a:p>
        </p:txBody>
      </p:sp>
      <p:sp>
        <p:nvSpPr>
          <p:cNvPr id="60436" name="Text Box 19"/>
          <p:cNvSpPr txBox="1">
            <a:spLocks noChangeArrowheads="1"/>
          </p:cNvSpPr>
          <p:nvPr/>
        </p:nvSpPr>
        <p:spPr bwMode="auto">
          <a:xfrm>
            <a:off x="5367338" y="3602038"/>
            <a:ext cx="2459037"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Elemento del producto</a:t>
            </a:r>
          </a:p>
        </p:txBody>
      </p:sp>
      <p:sp>
        <p:nvSpPr>
          <p:cNvPr id="60437" name="Text Box 20"/>
          <p:cNvSpPr txBox="1">
            <a:spLocks noChangeArrowheads="1"/>
          </p:cNvSpPr>
          <p:nvPr/>
        </p:nvSpPr>
        <p:spPr bwMode="auto">
          <a:xfrm>
            <a:off x="6118225" y="3244850"/>
            <a:ext cx="2009775"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Línea de producto</a:t>
            </a:r>
          </a:p>
        </p:txBody>
      </p:sp>
      <p:sp>
        <p:nvSpPr>
          <p:cNvPr id="60438" name="Text Box 21"/>
          <p:cNvSpPr txBox="1">
            <a:spLocks noChangeArrowheads="1"/>
          </p:cNvSpPr>
          <p:nvPr/>
        </p:nvSpPr>
        <p:spPr bwMode="auto">
          <a:xfrm>
            <a:off x="6653213" y="2946400"/>
            <a:ext cx="207486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Grupo de producto</a:t>
            </a:r>
          </a:p>
        </p:txBody>
      </p:sp>
      <p:sp>
        <p:nvSpPr>
          <p:cNvPr id="60439" name="Text Box 22"/>
          <p:cNvSpPr txBox="1">
            <a:spLocks noChangeArrowheads="1"/>
          </p:cNvSpPr>
          <p:nvPr/>
        </p:nvSpPr>
        <p:spPr bwMode="auto">
          <a:xfrm>
            <a:off x="7075488" y="2070100"/>
            <a:ext cx="1047750"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producto</a:t>
            </a:r>
          </a:p>
        </p:txBody>
      </p:sp>
      <p:sp>
        <p:nvSpPr>
          <p:cNvPr id="60440" name="Text Box 23"/>
          <p:cNvSpPr txBox="1">
            <a:spLocks noChangeArrowheads="1"/>
          </p:cNvSpPr>
          <p:nvPr/>
        </p:nvSpPr>
        <p:spPr bwMode="auto">
          <a:xfrm>
            <a:off x="6931025" y="4511675"/>
            <a:ext cx="1458913"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competencia</a:t>
            </a:r>
          </a:p>
        </p:txBody>
      </p:sp>
      <p:sp>
        <p:nvSpPr>
          <p:cNvPr id="60441" name="Text Box 24"/>
          <p:cNvSpPr txBox="1">
            <a:spLocks noChangeArrowheads="1"/>
          </p:cNvSpPr>
          <p:nvPr/>
        </p:nvSpPr>
        <p:spPr bwMode="auto">
          <a:xfrm>
            <a:off x="4721225" y="4271963"/>
            <a:ext cx="1112838"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vendedor</a:t>
            </a:r>
          </a:p>
        </p:txBody>
      </p:sp>
      <p:sp>
        <p:nvSpPr>
          <p:cNvPr id="60442" name="Text Box 25"/>
          <p:cNvSpPr txBox="1">
            <a:spLocks noChangeArrowheads="1"/>
          </p:cNvSpPr>
          <p:nvPr/>
        </p:nvSpPr>
        <p:spPr bwMode="auto">
          <a:xfrm>
            <a:off x="5399088" y="4629150"/>
            <a:ext cx="83026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distrito</a:t>
            </a:r>
          </a:p>
        </p:txBody>
      </p:sp>
      <p:sp>
        <p:nvSpPr>
          <p:cNvPr id="60443" name="Text Box 26"/>
          <p:cNvSpPr txBox="1">
            <a:spLocks noChangeArrowheads="1"/>
          </p:cNvSpPr>
          <p:nvPr/>
        </p:nvSpPr>
        <p:spPr bwMode="auto">
          <a:xfrm>
            <a:off x="6010275" y="5046663"/>
            <a:ext cx="91916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división</a:t>
            </a:r>
          </a:p>
        </p:txBody>
      </p:sp>
      <p:sp>
        <p:nvSpPr>
          <p:cNvPr id="60444" name="Text Box 27"/>
          <p:cNvSpPr txBox="1">
            <a:spLocks noChangeArrowheads="1"/>
          </p:cNvSpPr>
          <p:nvPr/>
        </p:nvSpPr>
        <p:spPr bwMode="auto">
          <a:xfrm>
            <a:off x="6573838" y="5403850"/>
            <a:ext cx="1457325"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organización</a:t>
            </a:r>
          </a:p>
        </p:txBody>
      </p:sp>
      <p:sp>
        <p:nvSpPr>
          <p:cNvPr id="60445" name="Text Box 28"/>
          <p:cNvSpPr txBox="1">
            <a:spLocks noChangeArrowheads="1"/>
          </p:cNvSpPr>
          <p:nvPr/>
        </p:nvSpPr>
        <p:spPr bwMode="auto">
          <a:xfrm>
            <a:off x="4248150" y="5641975"/>
            <a:ext cx="1227138"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promoción</a:t>
            </a:r>
          </a:p>
        </p:txBody>
      </p:sp>
      <p:sp>
        <p:nvSpPr>
          <p:cNvPr id="60446" name="Text Box 29"/>
          <p:cNvSpPr txBox="1">
            <a:spLocks noChangeArrowheads="1"/>
          </p:cNvSpPr>
          <p:nvPr/>
        </p:nvSpPr>
        <p:spPr bwMode="auto">
          <a:xfrm>
            <a:off x="3076575" y="4094163"/>
            <a:ext cx="830263"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distrito</a:t>
            </a:r>
          </a:p>
        </p:txBody>
      </p:sp>
      <p:sp>
        <p:nvSpPr>
          <p:cNvPr id="60447" name="Text Box 30"/>
          <p:cNvSpPr txBox="1">
            <a:spLocks noChangeArrowheads="1"/>
          </p:cNvSpPr>
          <p:nvPr/>
        </p:nvSpPr>
        <p:spPr bwMode="auto">
          <a:xfrm>
            <a:off x="2560638" y="4511675"/>
            <a:ext cx="792162"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región</a:t>
            </a:r>
          </a:p>
        </p:txBody>
      </p:sp>
      <p:sp>
        <p:nvSpPr>
          <p:cNvPr id="60448" name="Text Box 31"/>
          <p:cNvSpPr txBox="1">
            <a:spLocks noChangeArrowheads="1"/>
          </p:cNvSpPr>
          <p:nvPr/>
        </p:nvSpPr>
        <p:spPr bwMode="auto">
          <a:xfrm>
            <a:off x="2722563" y="4927600"/>
            <a:ext cx="587375"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país</a:t>
            </a:r>
          </a:p>
        </p:txBody>
      </p:sp>
      <p:sp>
        <p:nvSpPr>
          <p:cNvPr id="60449" name="Text Box 32"/>
          <p:cNvSpPr txBox="1">
            <a:spLocks noChangeArrowheads="1"/>
          </p:cNvSpPr>
          <p:nvPr/>
        </p:nvSpPr>
        <p:spPr bwMode="auto">
          <a:xfrm>
            <a:off x="1560513" y="5464175"/>
            <a:ext cx="1125537"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geografía</a:t>
            </a:r>
          </a:p>
        </p:txBody>
      </p:sp>
      <p:sp>
        <p:nvSpPr>
          <p:cNvPr id="60450" name="Text Box 33"/>
          <p:cNvSpPr txBox="1">
            <a:spLocks noChangeArrowheads="1"/>
          </p:cNvSpPr>
          <p:nvPr/>
        </p:nvSpPr>
        <p:spPr bwMode="auto">
          <a:xfrm>
            <a:off x="3611563" y="3736975"/>
            <a:ext cx="714375"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diario</a:t>
            </a:r>
          </a:p>
        </p:txBody>
      </p:sp>
      <p:sp>
        <p:nvSpPr>
          <p:cNvPr id="60451" name="Text Box 34"/>
          <p:cNvSpPr txBox="1">
            <a:spLocks noChangeArrowheads="1"/>
          </p:cNvSpPr>
          <p:nvPr/>
        </p:nvSpPr>
        <p:spPr bwMode="auto">
          <a:xfrm>
            <a:off x="2692400" y="3779838"/>
            <a:ext cx="109855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trimestral</a:t>
            </a:r>
          </a:p>
        </p:txBody>
      </p:sp>
      <p:sp>
        <p:nvSpPr>
          <p:cNvPr id="60452" name="Text Box 35"/>
          <p:cNvSpPr txBox="1">
            <a:spLocks noChangeArrowheads="1"/>
          </p:cNvSpPr>
          <p:nvPr/>
        </p:nvSpPr>
        <p:spPr bwMode="auto">
          <a:xfrm>
            <a:off x="2071688" y="3838575"/>
            <a:ext cx="71596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anual</a:t>
            </a:r>
          </a:p>
        </p:txBody>
      </p:sp>
      <p:sp>
        <p:nvSpPr>
          <p:cNvPr id="60453" name="Text Box 36"/>
          <p:cNvSpPr txBox="1">
            <a:spLocks noChangeArrowheads="1"/>
          </p:cNvSpPr>
          <p:nvPr/>
        </p:nvSpPr>
        <p:spPr bwMode="auto">
          <a:xfrm>
            <a:off x="1046163" y="3438525"/>
            <a:ext cx="841375"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tiempo</a:t>
            </a:r>
          </a:p>
        </p:txBody>
      </p:sp>
      <p:sp>
        <p:nvSpPr>
          <p:cNvPr id="60454" name="Oval 37"/>
          <p:cNvSpPr>
            <a:spLocks noChangeArrowheads="1"/>
          </p:cNvSpPr>
          <p:nvPr/>
        </p:nvSpPr>
        <p:spPr bwMode="auto">
          <a:xfrm>
            <a:off x="4325938" y="3303588"/>
            <a:ext cx="179387" cy="117475"/>
          </a:xfrm>
          <a:prstGeom prst="ellipse">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3000"/>
              </a:lnSpc>
              <a:spcAft>
                <a:spcPts val="1413"/>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9pPr>
          </a:lstStyle>
          <a:p>
            <a:pPr eaLnBrk="1" hangingPunct="1">
              <a:lnSpc>
                <a:spcPct val="96000"/>
              </a:lnSpc>
              <a:spcAft>
                <a:spcPct val="0"/>
              </a:spcAft>
              <a:buFont typeface="Arial" panose="020B0604020202020204" pitchFamily="34" charset="0"/>
              <a:buNone/>
            </a:pPr>
            <a:endParaRPr lang="es-AR" altLang="es-AR" sz="1800">
              <a:solidFill>
                <a:schemeClr val="bg1"/>
              </a:solidFill>
              <a:ea typeface="MS Gothic" panose="020B0609070205080204" pitchFamily="49" charset="-128"/>
            </a:endParaRPr>
          </a:p>
        </p:txBody>
      </p:sp>
      <p:sp>
        <p:nvSpPr>
          <p:cNvPr id="60455" name="Oval 38"/>
          <p:cNvSpPr>
            <a:spLocks noChangeArrowheads="1"/>
          </p:cNvSpPr>
          <p:nvPr/>
        </p:nvSpPr>
        <p:spPr bwMode="auto">
          <a:xfrm>
            <a:off x="3551238" y="2708275"/>
            <a:ext cx="179387" cy="119063"/>
          </a:xfrm>
          <a:prstGeom prst="ellipse">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3000"/>
              </a:lnSpc>
              <a:spcAft>
                <a:spcPts val="1413"/>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9pPr>
          </a:lstStyle>
          <a:p>
            <a:pPr eaLnBrk="1" hangingPunct="1">
              <a:lnSpc>
                <a:spcPct val="96000"/>
              </a:lnSpc>
              <a:spcAft>
                <a:spcPct val="0"/>
              </a:spcAft>
              <a:buFont typeface="Arial" panose="020B0604020202020204" pitchFamily="34" charset="0"/>
              <a:buNone/>
            </a:pPr>
            <a:endParaRPr lang="es-AR" altLang="es-AR" sz="1800">
              <a:solidFill>
                <a:schemeClr val="bg1"/>
              </a:solidFill>
              <a:ea typeface="MS Gothic" panose="020B0609070205080204" pitchFamily="49" charset="-128"/>
            </a:endParaRPr>
          </a:p>
        </p:txBody>
      </p:sp>
      <p:sp>
        <p:nvSpPr>
          <p:cNvPr id="60456" name="Oval 39"/>
          <p:cNvSpPr>
            <a:spLocks noChangeArrowheads="1"/>
          </p:cNvSpPr>
          <p:nvPr/>
        </p:nvSpPr>
        <p:spPr bwMode="auto">
          <a:xfrm>
            <a:off x="4951413" y="3303588"/>
            <a:ext cx="177800" cy="117475"/>
          </a:xfrm>
          <a:prstGeom prst="ellipse">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3000"/>
              </a:lnSpc>
              <a:spcAft>
                <a:spcPts val="1413"/>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9pPr>
          </a:lstStyle>
          <a:p>
            <a:pPr eaLnBrk="1" hangingPunct="1">
              <a:lnSpc>
                <a:spcPct val="96000"/>
              </a:lnSpc>
              <a:spcAft>
                <a:spcPct val="0"/>
              </a:spcAft>
              <a:buFont typeface="Arial" panose="020B0604020202020204" pitchFamily="34" charset="0"/>
              <a:buNone/>
            </a:pPr>
            <a:endParaRPr lang="es-AR" altLang="es-AR" sz="1800">
              <a:solidFill>
                <a:schemeClr val="bg1"/>
              </a:solidFill>
              <a:ea typeface="MS Gothic" panose="020B0609070205080204" pitchFamily="49" charset="-128"/>
            </a:endParaRPr>
          </a:p>
        </p:txBody>
      </p:sp>
      <p:sp>
        <p:nvSpPr>
          <p:cNvPr id="60457" name="Oval 40"/>
          <p:cNvSpPr>
            <a:spLocks noChangeArrowheads="1"/>
          </p:cNvSpPr>
          <p:nvPr/>
        </p:nvSpPr>
        <p:spPr bwMode="auto">
          <a:xfrm>
            <a:off x="4951413" y="2470150"/>
            <a:ext cx="177800" cy="117475"/>
          </a:xfrm>
          <a:prstGeom prst="ellipse">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3000"/>
              </a:lnSpc>
              <a:spcAft>
                <a:spcPts val="1413"/>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9pPr>
          </a:lstStyle>
          <a:p>
            <a:pPr eaLnBrk="1" hangingPunct="1">
              <a:lnSpc>
                <a:spcPct val="96000"/>
              </a:lnSpc>
              <a:spcAft>
                <a:spcPct val="0"/>
              </a:spcAft>
              <a:buFont typeface="Arial" panose="020B0604020202020204" pitchFamily="34" charset="0"/>
              <a:buNone/>
            </a:pPr>
            <a:endParaRPr lang="es-AR" altLang="es-AR" sz="1800">
              <a:solidFill>
                <a:schemeClr val="bg1"/>
              </a:solidFill>
              <a:ea typeface="MS Gothic" panose="020B0609070205080204" pitchFamily="49" charset="-128"/>
            </a:endParaRPr>
          </a:p>
        </p:txBody>
      </p:sp>
      <p:sp>
        <p:nvSpPr>
          <p:cNvPr id="60458" name="Oval 41"/>
          <p:cNvSpPr>
            <a:spLocks noChangeArrowheads="1"/>
          </p:cNvSpPr>
          <p:nvPr/>
        </p:nvSpPr>
        <p:spPr bwMode="auto">
          <a:xfrm>
            <a:off x="5457825" y="3481388"/>
            <a:ext cx="177800" cy="119062"/>
          </a:xfrm>
          <a:prstGeom prst="ellipse">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3000"/>
              </a:lnSpc>
              <a:spcAft>
                <a:spcPts val="1413"/>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9pPr>
          </a:lstStyle>
          <a:p>
            <a:pPr eaLnBrk="1" hangingPunct="1">
              <a:lnSpc>
                <a:spcPct val="96000"/>
              </a:lnSpc>
              <a:spcAft>
                <a:spcPct val="0"/>
              </a:spcAft>
              <a:buFont typeface="Arial" panose="020B0604020202020204" pitchFamily="34" charset="0"/>
              <a:buNone/>
            </a:pPr>
            <a:endParaRPr lang="es-AR" altLang="es-AR" sz="1800">
              <a:solidFill>
                <a:schemeClr val="bg1"/>
              </a:solidFill>
              <a:ea typeface="MS Gothic" panose="020B0609070205080204" pitchFamily="49" charset="-128"/>
            </a:endParaRPr>
          </a:p>
        </p:txBody>
      </p:sp>
      <p:sp>
        <p:nvSpPr>
          <p:cNvPr id="60459" name="Oval 42"/>
          <p:cNvSpPr>
            <a:spLocks noChangeArrowheads="1"/>
          </p:cNvSpPr>
          <p:nvPr/>
        </p:nvSpPr>
        <p:spPr bwMode="auto">
          <a:xfrm>
            <a:off x="6111875" y="3184525"/>
            <a:ext cx="177800" cy="117475"/>
          </a:xfrm>
          <a:prstGeom prst="ellipse">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3000"/>
              </a:lnSpc>
              <a:spcAft>
                <a:spcPts val="1413"/>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9pPr>
          </a:lstStyle>
          <a:p>
            <a:pPr eaLnBrk="1" hangingPunct="1">
              <a:lnSpc>
                <a:spcPct val="96000"/>
              </a:lnSpc>
              <a:spcAft>
                <a:spcPct val="0"/>
              </a:spcAft>
              <a:buFont typeface="Arial" panose="020B0604020202020204" pitchFamily="34" charset="0"/>
              <a:buNone/>
            </a:pPr>
            <a:endParaRPr lang="es-AR" altLang="es-AR" sz="1800">
              <a:solidFill>
                <a:schemeClr val="bg1"/>
              </a:solidFill>
              <a:ea typeface="MS Gothic" panose="020B0609070205080204" pitchFamily="49" charset="-128"/>
            </a:endParaRPr>
          </a:p>
        </p:txBody>
      </p:sp>
      <p:sp>
        <p:nvSpPr>
          <p:cNvPr id="60460" name="Oval 43"/>
          <p:cNvSpPr>
            <a:spLocks noChangeArrowheads="1"/>
          </p:cNvSpPr>
          <p:nvPr/>
        </p:nvSpPr>
        <p:spPr bwMode="auto">
          <a:xfrm>
            <a:off x="6765925" y="2887663"/>
            <a:ext cx="179388" cy="117475"/>
          </a:xfrm>
          <a:prstGeom prst="ellipse">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3000"/>
              </a:lnSpc>
              <a:spcAft>
                <a:spcPts val="1413"/>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9pPr>
          </a:lstStyle>
          <a:p>
            <a:pPr eaLnBrk="1" hangingPunct="1">
              <a:lnSpc>
                <a:spcPct val="96000"/>
              </a:lnSpc>
              <a:spcAft>
                <a:spcPct val="0"/>
              </a:spcAft>
              <a:buFont typeface="Arial" panose="020B0604020202020204" pitchFamily="34" charset="0"/>
              <a:buNone/>
            </a:pPr>
            <a:endParaRPr lang="es-AR" altLang="es-AR" sz="1800">
              <a:solidFill>
                <a:schemeClr val="bg1"/>
              </a:solidFill>
              <a:ea typeface="MS Gothic" panose="020B0609070205080204" pitchFamily="49" charset="-128"/>
            </a:endParaRPr>
          </a:p>
        </p:txBody>
      </p:sp>
      <p:sp>
        <p:nvSpPr>
          <p:cNvPr id="60461" name="Oval 44"/>
          <p:cNvSpPr>
            <a:spLocks noChangeArrowheads="1"/>
          </p:cNvSpPr>
          <p:nvPr/>
        </p:nvSpPr>
        <p:spPr bwMode="auto">
          <a:xfrm>
            <a:off x="5635625" y="4314825"/>
            <a:ext cx="179388" cy="119063"/>
          </a:xfrm>
          <a:prstGeom prst="ellipse">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3000"/>
              </a:lnSpc>
              <a:spcAft>
                <a:spcPts val="1413"/>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9pPr>
          </a:lstStyle>
          <a:p>
            <a:pPr eaLnBrk="1" hangingPunct="1">
              <a:lnSpc>
                <a:spcPct val="96000"/>
              </a:lnSpc>
              <a:spcAft>
                <a:spcPct val="0"/>
              </a:spcAft>
              <a:buFont typeface="Arial" panose="020B0604020202020204" pitchFamily="34" charset="0"/>
              <a:buNone/>
            </a:pPr>
            <a:endParaRPr lang="es-AR" altLang="es-AR" sz="1800">
              <a:solidFill>
                <a:schemeClr val="bg1"/>
              </a:solidFill>
              <a:ea typeface="MS Gothic" panose="020B0609070205080204" pitchFamily="49" charset="-128"/>
            </a:endParaRPr>
          </a:p>
        </p:txBody>
      </p:sp>
      <p:sp>
        <p:nvSpPr>
          <p:cNvPr id="60462" name="Oval 45"/>
          <p:cNvSpPr>
            <a:spLocks noChangeArrowheads="1"/>
          </p:cNvSpPr>
          <p:nvPr/>
        </p:nvSpPr>
        <p:spPr bwMode="auto">
          <a:xfrm>
            <a:off x="6051550" y="4613275"/>
            <a:ext cx="179388" cy="117475"/>
          </a:xfrm>
          <a:prstGeom prst="ellipse">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3000"/>
              </a:lnSpc>
              <a:spcAft>
                <a:spcPts val="1413"/>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9pPr>
          </a:lstStyle>
          <a:p>
            <a:pPr eaLnBrk="1" hangingPunct="1">
              <a:lnSpc>
                <a:spcPct val="96000"/>
              </a:lnSpc>
              <a:spcAft>
                <a:spcPct val="0"/>
              </a:spcAft>
              <a:buFont typeface="Arial" panose="020B0604020202020204" pitchFamily="34" charset="0"/>
              <a:buNone/>
            </a:pPr>
            <a:endParaRPr lang="es-AR" altLang="es-AR" sz="1800">
              <a:solidFill>
                <a:schemeClr val="bg1"/>
              </a:solidFill>
              <a:ea typeface="MS Gothic" panose="020B0609070205080204" pitchFamily="49" charset="-128"/>
            </a:endParaRPr>
          </a:p>
        </p:txBody>
      </p:sp>
      <p:sp>
        <p:nvSpPr>
          <p:cNvPr id="60463" name="Oval 46"/>
          <p:cNvSpPr>
            <a:spLocks noChangeArrowheads="1"/>
          </p:cNvSpPr>
          <p:nvPr/>
        </p:nvSpPr>
        <p:spPr bwMode="auto">
          <a:xfrm>
            <a:off x="6648450" y="5089525"/>
            <a:ext cx="177800" cy="119063"/>
          </a:xfrm>
          <a:prstGeom prst="ellipse">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3000"/>
              </a:lnSpc>
              <a:spcAft>
                <a:spcPts val="1413"/>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9pPr>
          </a:lstStyle>
          <a:p>
            <a:pPr eaLnBrk="1" hangingPunct="1">
              <a:lnSpc>
                <a:spcPct val="96000"/>
              </a:lnSpc>
              <a:spcAft>
                <a:spcPct val="0"/>
              </a:spcAft>
              <a:buFont typeface="Arial" panose="020B0604020202020204" pitchFamily="34" charset="0"/>
              <a:buNone/>
            </a:pPr>
            <a:endParaRPr lang="es-AR" altLang="es-AR" sz="1800">
              <a:solidFill>
                <a:schemeClr val="bg1"/>
              </a:solidFill>
              <a:ea typeface="MS Gothic" panose="020B0609070205080204" pitchFamily="49" charset="-128"/>
            </a:endParaRPr>
          </a:p>
        </p:txBody>
      </p:sp>
      <p:sp>
        <p:nvSpPr>
          <p:cNvPr id="60464" name="Oval 47"/>
          <p:cNvSpPr>
            <a:spLocks noChangeArrowheads="1"/>
          </p:cNvSpPr>
          <p:nvPr/>
        </p:nvSpPr>
        <p:spPr bwMode="auto">
          <a:xfrm>
            <a:off x="3968750" y="4256088"/>
            <a:ext cx="179388" cy="119062"/>
          </a:xfrm>
          <a:prstGeom prst="ellipse">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3000"/>
              </a:lnSpc>
              <a:spcAft>
                <a:spcPts val="1413"/>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9pPr>
          </a:lstStyle>
          <a:p>
            <a:pPr eaLnBrk="1" hangingPunct="1">
              <a:lnSpc>
                <a:spcPct val="96000"/>
              </a:lnSpc>
              <a:spcAft>
                <a:spcPct val="0"/>
              </a:spcAft>
              <a:buFont typeface="Arial" panose="020B0604020202020204" pitchFamily="34" charset="0"/>
              <a:buNone/>
            </a:pPr>
            <a:endParaRPr lang="es-AR" altLang="es-AR" sz="1800">
              <a:solidFill>
                <a:schemeClr val="bg1"/>
              </a:solidFill>
              <a:ea typeface="MS Gothic" panose="020B0609070205080204" pitchFamily="49" charset="-128"/>
            </a:endParaRPr>
          </a:p>
        </p:txBody>
      </p:sp>
      <p:sp>
        <p:nvSpPr>
          <p:cNvPr id="60465" name="Oval 48"/>
          <p:cNvSpPr>
            <a:spLocks noChangeArrowheads="1"/>
          </p:cNvSpPr>
          <p:nvPr/>
        </p:nvSpPr>
        <p:spPr bwMode="auto">
          <a:xfrm>
            <a:off x="3314700" y="4672013"/>
            <a:ext cx="177800" cy="119062"/>
          </a:xfrm>
          <a:prstGeom prst="ellipse">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3000"/>
              </a:lnSpc>
              <a:spcAft>
                <a:spcPts val="1413"/>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9pPr>
          </a:lstStyle>
          <a:p>
            <a:pPr eaLnBrk="1" hangingPunct="1">
              <a:lnSpc>
                <a:spcPct val="96000"/>
              </a:lnSpc>
              <a:spcAft>
                <a:spcPct val="0"/>
              </a:spcAft>
              <a:buFont typeface="Arial" panose="020B0604020202020204" pitchFamily="34" charset="0"/>
              <a:buNone/>
            </a:pPr>
            <a:endParaRPr lang="es-AR" altLang="es-AR" sz="1800">
              <a:solidFill>
                <a:schemeClr val="bg1"/>
              </a:solidFill>
              <a:ea typeface="MS Gothic" panose="020B0609070205080204" pitchFamily="49" charset="-128"/>
            </a:endParaRPr>
          </a:p>
        </p:txBody>
      </p:sp>
      <p:sp>
        <p:nvSpPr>
          <p:cNvPr id="60466" name="Oval 49"/>
          <p:cNvSpPr>
            <a:spLocks noChangeArrowheads="1"/>
          </p:cNvSpPr>
          <p:nvPr/>
        </p:nvSpPr>
        <p:spPr bwMode="auto">
          <a:xfrm>
            <a:off x="2659063" y="5030788"/>
            <a:ext cx="179387" cy="117475"/>
          </a:xfrm>
          <a:prstGeom prst="ellipse">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3000"/>
              </a:lnSpc>
              <a:spcAft>
                <a:spcPts val="1413"/>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9pPr>
          </a:lstStyle>
          <a:p>
            <a:pPr eaLnBrk="1" hangingPunct="1">
              <a:lnSpc>
                <a:spcPct val="96000"/>
              </a:lnSpc>
              <a:spcAft>
                <a:spcPct val="0"/>
              </a:spcAft>
              <a:buFont typeface="Arial" panose="020B0604020202020204" pitchFamily="34" charset="0"/>
              <a:buNone/>
            </a:pPr>
            <a:endParaRPr lang="es-AR" altLang="es-AR" sz="1800">
              <a:solidFill>
                <a:schemeClr val="bg1"/>
              </a:solidFill>
              <a:ea typeface="MS Gothic" panose="020B0609070205080204" pitchFamily="49" charset="-128"/>
            </a:endParaRPr>
          </a:p>
        </p:txBody>
      </p:sp>
      <p:sp>
        <p:nvSpPr>
          <p:cNvPr id="60467" name="Oval 50"/>
          <p:cNvSpPr>
            <a:spLocks noChangeArrowheads="1"/>
          </p:cNvSpPr>
          <p:nvPr/>
        </p:nvSpPr>
        <p:spPr bwMode="auto">
          <a:xfrm>
            <a:off x="3908425" y="3721100"/>
            <a:ext cx="179388" cy="117475"/>
          </a:xfrm>
          <a:prstGeom prst="ellipse">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3000"/>
              </a:lnSpc>
              <a:spcAft>
                <a:spcPts val="1413"/>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9pPr>
          </a:lstStyle>
          <a:p>
            <a:pPr eaLnBrk="1" hangingPunct="1">
              <a:lnSpc>
                <a:spcPct val="96000"/>
              </a:lnSpc>
              <a:spcAft>
                <a:spcPct val="0"/>
              </a:spcAft>
              <a:buFont typeface="Arial" panose="020B0604020202020204" pitchFamily="34" charset="0"/>
              <a:buNone/>
            </a:pPr>
            <a:endParaRPr lang="es-AR" altLang="es-AR" sz="1800">
              <a:solidFill>
                <a:schemeClr val="bg1"/>
              </a:solidFill>
              <a:ea typeface="MS Gothic" panose="020B0609070205080204" pitchFamily="49" charset="-128"/>
            </a:endParaRPr>
          </a:p>
        </p:txBody>
      </p:sp>
      <p:sp>
        <p:nvSpPr>
          <p:cNvPr id="60468" name="Oval 51"/>
          <p:cNvSpPr>
            <a:spLocks noChangeArrowheads="1"/>
          </p:cNvSpPr>
          <p:nvPr/>
        </p:nvSpPr>
        <p:spPr bwMode="auto">
          <a:xfrm>
            <a:off x="3254375" y="3721100"/>
            <a:ext cx="177800" cy="117475"/>
          </a:xfrm>
          <a:prstGeom prst="ellipse">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3000"/>
              </a:lnSpc>
              <a:spcAft>
                <a:spcPts val="1413"/>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9pPr>
          </a:lstStyle>
          <a:p>
            <a:pPr eaLnBrk="1" hangingPunct="1">
              <a:lnSpc>
                <a:spcPct val="96000"/>
              </a:lnSpc>
              <a:spcAft>
                <a:spcPct val="0"/>
              </a:spcAft>
              <a:buFont typeface="Arial" panose="020B0604020202020204" pitchFamily="34" charset="0"/>
              <a:buNone/>
            </a:pPr>
            <a:endParaRPr lang="es-AR" altLang="es-AR" sz="1800">
              <a:solidFill>
                <a:schemeClr val="bg1"/>
              </a:solidFill>
              <a:ea typeface="MS Gothic" panose="020B0609070205080204" pitchFamily="49" charset="-128"/>
            </a:endParaRPr>
          </a:p>
        </p:txBody>
      </p:sp>
      <p:sp>
        <p:nvSpPr>
          <p:cNvPr id="60469" name="Oval 52"/>
          <p:cNvSpPr>
            <a:spLocks noChangeArrowheads="1"/>
          </p:cNvSpPr>
          <p:nvPr/>
        </p:nvSpPr>
        <p:spPr bwMode="auto">
          <a:xfrm>
            <a:off x="2420938" y="3721100"/>
            <a:ext cx="177800" cy="117475"/>
          </a:xfrm>
          <a:prstGeom prst="ellipse">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3000"/>
              </a:lnSpc>
              <a:spcAft>
                <a:spcPts val="1413"/>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9pPr>
          </a:lstStyle>
          <a:p>
            <a:pPr eaLnBrk="1" hangingPunct="1">
              <a:lnSpc>
                <a:spcPct val="96000"/>
              </a:lnSpc>
              <a:spcAft>
                <a:spcPct val="0"/>
              </a:spcAft>
              <a:buFont typeface="Arial" panose="020B0604020202020204" pitchFamily="34" charset="0"/>
              <a:buNone/>
            </a:pPr>
            <a:endParaRPr lang="es-AR" altLang="es-AR" sz="1800">
              <a:solidFill>
                <a:schemeClr val="bg1"/>
              </a:solidFill>
              <a:ea typeface="MS Gothic" panose="020B0609070205080204" pitchFamily="49" charset="-128"/>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a:xfrm>
            <a:off x="1638300" y="1304925"/>
            <a:ext cx="6804025" cy="677863"/>
          </a:xfrm>
        </p:spPr>
        <p:txBody>
          <a:bodyPr>
            <a:spAutoFit/>
          </a:bodyPr>
          <a:lstStyle/>
          <a:p>
            <a:pPr eaLnBrk="1">
              <a:lnSpc>
                <a:spcPct val="100000"/>
              </a:lnSpc>
              <a:tabLst>
                <a:tab pos="0" algn="l"/>
                <a:tab pos="755650" algn="l"/>
                <a:tab pos="1511300" algn="l"/>
                <a:tab pos="2266950" algn="l"/>
                <a:tab pos="3022600" algn="l"/>
                <a:tab pos="3779838" algn="l"/>
                <a:tab pos="4535488" algn="l"/>
                <a:tab pos="5291138" algn="l"/>
                <a:tab pos="6046788" algn="l"/>
                <a:tab pos="6804025" algn="l"/>
                <a:tab pos="7559675" algn="l"/>
                <a:tab pos="8315325" algn="l"/>
              </a:tabLst>
            </a:pPr>
            <a:r>
              <a:rPr lang="en-GB" altLang="es-AR" smtClean="0"/>
              <a:t>Modelo Starnet</a:t>
            </a:r>
          </a:p>
        </p:txBody>
      </p:sp>
      <p:sp>
        <p:nvSpPr>
          <p:cNvPr id="62467" name="Oval 2"/>
          <p:cNvSpPr>
            <a:spLocks noChangeArrowheads="1"/>
          </p:cNvSpPr>
          <p:nvPr/>
        </p:nvSpPr>
        <p:spPr bwMode="auto">
          <a:xfrm>
            <a:off x="4891088" y="3660775"/>
            <a:ext cx="296862" cy="236538"/>
          </a:xfrm>
          <a:prstGeom prst="ellipse">
            <a:avLst/>
          </a:prstGeom>
          <a:solidFill>
            <a:srgbClr val="BBE0E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3000"/>
              </a:lnSpc>
              <a:spcAft>
                <a:spcPts val="1413"/>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9pPr>
          </a:lstStyle>
          <a:p>
            <a:pPr eaLnBrk="1" hangingPunct="1">
              <a:lnSpc>
                <a:spcPct val="96000"/>
              </a:lnSpc>
              <a:spcAft>
                <a:spcPct val="0"/>
              </a:spcAft>
              <a:buFont typeface="Arial" panose="020B0604020202020204" pitchFamily="34" charset="0"/>
              <a:buNone/>
            </a:pPr>
            <a:endParaRPr lang="es-AR" altLang="es-AR" sz="1800">
              <a:solidFill>
                <a:schemeClr val="bg1"/>
              </a:solidFill>
              <a:ea typeface="MS Gothic" panose="020B0609070205080204" pitchFamily="49" charset="-128"/>
            </a:endParaRPr>
          </a:p>
        </p:txBody>
      </p:sp>
      <p:sp>
        <p:nvSpPr>
          <p:cNvPr id="62468" name="Line 3"/>
          <p:cNvSpPr>
            <a:spLocks noChangeShapeType="1"/>
          </p:cNvSpPr>
          <p:nvPr/>
        </p:nvSpPr>
        <p:spPr bwMode="auto">
          <a:xfrm flipH="1">
            <a:off x="1585913" y="3779838"/>
            <a:ext cx="3276600"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2469" name="Line 4"/>
          <p:cNvSpPr>
            <a:spLocks noChangeShapeType="1"/>
          </p:cNvSpPr>
          <p:nvPr/>
        </p:nvSpPr>
        <p:spPr bwMode="auto">
          <a:xfrm flipH="1" flipV="1">
            <a:off x="2717800" y="2052638"/>
            <a:ext cx="2205038" cy="167005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2470" name="Line 5"/>
          <p:cNvSpPr>
            <a:spLocks noChangeShapeType="1"/>
          </p:cNvSpPr>
          <p:nvPr/>
        </p:nvSpPr>
        <p:spPr bwMode="auto">
          <a:xfrm>
            <a:off x="5040313" y="2232025"/>
            <a:ext cx="1587" cy="1489075"/>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2471" name="Line 6"/>
          <p:cNvSpPr>
            <a:spLocks noChangeShapeType="1"/>
          </p:cNvSpPr>
          <p:nvPr/>
        </p:nvSpPr>
        <p:spPr bwMode="auto">
          <a:xfrm flipV="1">
            <a:off x="5159375" y="2409825"/>
            <a:ext cx="1249363" cy="12525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2472" name="Line 7"/>
          <p:cNvSpPr>
            <a:spLocks noChangeShapeType="1"/>
          </p:cNvSpPr>
          <p:nvPr/>
        </p:nvSpPr>
        <p:spPr bwMode="auto">
          <a:xfrm flipV="1">
            <a:off x="5159375" y="2468563"/>
            <a:ext cx="2620963" cy="1312862"/>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2473" name="Line 8"/>
          <p:cNvSpPr>
            <a:spLocks noChangeShapeType="1"/>
          </p:cNvSpPr>
          <p:nvPr/>
        </p:nvSpPr>
        <p:spPr bwMode="auto">
          <a:xfrm>
            <a:off x="5159375" y="3838575"/>
            <a:ext cx="2262188" cy="835025"/>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2474" name="Line 9"/>
          <p:cNvSpPr>
            <a:spLocks noChangeShapeType="1"/>
          </p:cNvSpPr>
          <p:nvPr/>
        </p:nvSpPr>
        <p:spPr bwMode="auto">
          <a:xfrm>
            <a:off x="5040313" y="3898900"/>
            <a:ext cx="2201862" cy="160655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2475" name="Line 10"/>
          <p:cNvSpPr>
            <a:spLocks noChangeShapeType="1"/>
          </p:cNvSpPr>
          <p:nvPr/>
        </p:nvSpPr>
        <p:spPr bwMode="auto">
          <a:xfrm>
            <a:off x="5040313" y="3898900"/>
            <a:ext cx="1587" cy="17272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2476" name="Line 11"/>
          <p:cNvSpPr>
            <a:spLocks noChangeShapeType="1"/>
          </p:cNvSpPr>
          <p:nvPr/>
        </p:nvSpPr>
        <p:spPr bwMode="auto">
          <a:xfrm flipH="1">
            <a:off x="2062163" y="3838575"/>
            <a:ext cx="2860675" cy="1666875"/>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2477" name="Text Box 12"/>
          <p:cNvSpPr txBox="1">
            <a:spLocks noChangeArrowheads="1"/>
          </p:cNvSpPr>
          <p:nvPr/>
        </p:nvSpPr>
        <p:spPr bwMode="auto">
          <a:xfrm>
            <a:off x="1408113" y="5864225"/>
            <a:ext cx="930751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Permite explorar la adición combinando una o mas dimensiones para reducir su cantidad.</a:t>
            </a:r>
          </a:p>
        </p:txBody>
      </p:sp>
      <p:sp>
        <p:nvSpPr>
          <p:cNvPr id="62478" name="Line 13"/>
          <p:cNvSpPr>
            <a:spLocks noChangeShapeType="1"/>
          </p:cNvSpPr>
          <p:nvPr/>
        </p:nvSpPr>
        <p:spPr bwMode="auto">
          <a:xfrm flipV="1">
            <a:off x="4384675" y="3003550"/>
            <a:ext cx="655638" cy="360363"/>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2479" name="Line 14"/>
          <p:cNvSpPr>
            <a:spLocks noChangeShapeType="1"/>
          </p:cNvSpPr>
          <p:nvPr/>
        </p:nvSpPr>
        <p:spPr bwMode="auto">
          <a:xfrm>
            <a:off x="2955925" y="3779838"/>
            <a:ext cx="715963" cy="83343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2480" name="Line 15"/>
          <p:cNvSpPr>
            <a:spLocks noChangeShapeType="1"/>
          </p:cNvSpPr>
          <p:nvPr/>
        </p:nvSpPr>
        <p:spPr bwMode="auto">
          <a:xfrm>
            <a:off x="3611563" y="4613275"/>
            <a:ext cx="238125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2481" name="Text Box 16"/>
          <p:cNvSpPr txBox="1">
            <a:spLocks noChangeArrowheads="1"/>
          </p:cNvSpPr>
          <p:nvPr/>
        </p:nvSpPr>
        <p:spPr bwMode="auto">
          <a:xfrm>
            <a:off x="2085975" y="2962275"/>
            <a:ext cx="90805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Adición</a:t>
            </a:r>
          </a:p>
        </p:txBody>
      </p:sp>
      <p:sp>
        <p:nvSpPr>
          <p:cNvPr id="62482" name="Line 17"/>
          <p:cNvSpPr>
            <a:spLocks noChangeShapeType="1"/>
          </p:cNvSpPr>
          <p:nvPr/>
        </p:nvSpPr>
        <p:spPr bwMode="auto">
          <a:xfrm>
            <a:off x="2897188" y="3303588"/>
            <a:ext cx="417512" cy="893762"/>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2483" name="Line 18"/>
          <p:cNvSpPr>
            <a:spLocks noChangeShapeType="1"/>
          </p:cNvSpPr>
          <p:nvPr/>
        </p:nvSpPr>
        <p:spPr bwMode="auto">
          <a:xfrm flipV="1">
            <a:off x="2955925" y="3124200"/>
            <a:ext cx="1666875" cy="18097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ChangeArrowheads="1"/>
          </p:cNvSpPr>
          <p:nvPr>
            <p:ph type="title"/>
          </p:nvPr>
        </p:nvSpPr>
        <p:spPr>
          <a:xfrm>
            <a:off x="1638300" y="1136650"/>
            <a:ext cx="6804025" cy="1017588"/>
          </a:xfrm>
        </p:spPr>
        <p:txBody>
          <a:bodyPr>
            <a:spAutoFit/>
          </a:bodyPr>
          <a:lstStyle/>
          <a:p>
            <a:pPr eaLnBrk="1">
              <a:lnSpc>
                <a:spcPct val="100000"/>
              </a:lnSpc>
              <a:tabLst>
                <a:tab pos="0" algn="l"/>
                <a:tab pos="756026" algn="l"/>
                <a:tab pos="1512052" algn="l"/>
                <a:tab pos="2268078" algn="l"/>
                <a:tab pos="3024104" algn="l"/>
                <a:tab pos="3780130" algn="l"/>
                <a:tab pos="4536156" algn="l"/>
                <a:tab pos="5292181" algn="l"/>
                <a:tab pos="6048207" algn="l"/>
                <a:tab pos="6804233" algn="l"/>
                <a:tab pos="7560259" algn="l"/>
                <a:tab pos="8316285" algn="l"/>
              </a:tabLst>
              <a:defRPr/>
            </a:pPr>
            <a:r>
              <a:rPr lang="en-GB" altLang="es-AR" sz="3307"/>
              <a:t>Profundización mediante el modelo starnet</a:t>
            </a:r>
          </a:p>
        </p:txBody>
      </p:sp>
      <p:sp>
        <p:nvSpPr>
          <p:cNvPr id="64515" name="Oval 2"/>
          <p:cNvSpPr>
            <a:spLocks noChangeArrowheads="1"/>
          </p:cNvSpPr>
          <p:nvPr/>
        </p:nvSpPr>
        <p:spPr bwMode="auto">
          <a:xfrm>
            <a:off x="4891088" y="3660775"/>
            <a:ext cx="296862" cy="236538"/>
          </a:xfrm>
          <a:prstGeom prst="ellipse">
            <a:avLst/>
          </a:prstGeom>
          <a:solidFill>
            <a:srgbClr val="BBE0E3"/>
          </a:solidFill>
          <a:ln w="9360">
            <a:solidFill>
              <a:srgbClr val="33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3000"/>
              </a:lnSpc>
              <a:spcAft>
                <a:spcPts val="1413"/>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icrosoft YaHei" panose="020B0503020204020204" pitchFamily="34" charset="-122"/>
              </a:defRPr>
            </a:lvl9pPr>
          </a:lstStyle>
          <a:p>
            <a:pPr eaLnBrk="1" hangingPunct="1">
              <a:lnSpc>
                <a:spcPct val="96000"/>
              </a:lnSpc>
              <a:spcAft>
                <a:spcPct val="0"/>
              </a:spcAft>
              <a:buFont typeface="Arial" panose="020B0604020202020204" pitchFamily="34" charset="0"/>
              <a:buNone/>
            </a:pPr>
            <a:endParaRPr lang="es-AR" altLang="es-AR" sz="1800">
              <a:solidFill>
                <a:schemeClr val="bg1"/>
              </a:solidFill>
              <a:ea typeface="MS Gothic" panose="020B0609070205080204" pitchFamily="49" charset="-128"/>
            </a:endParaRPr>
          </a:p>
        </p:txBody>
      </p:sp>
      <p:sp>
        <p:nvSpPr>
          <p:cNvPr id="64516" name="Line 3"/>
          <p:cNvSpPr>
            <a:spLocks noChangeShapeType="1"/>
          </p:cNvSpPr>
          <p:nvPr/>
        </p:nvSpPr>
        <p:spPr bwMode="auto">
          <a:xfrm flipH="1">
            <a:off x="1585913" y="3779838"/>
            <a:ext cx="3276600"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4517" name="Line 4"/>
          <p:cNvSpPr>
            <a:spLocks noChangeShapeType="1"/>
          </p:cNvSpPr>
          <p:nvPr/>
        </p:nvSpPr>
        <p:spPr bwMode="auto">
          <a:xfrm flipH="1" flipV="1">
            <a:off x="2717800" y="2052638"/>
            <a:ext cx="2205038" cy="167005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4518" name="Line 5"/>
          <p:cNvSpPr>
            <a:spLocks noChangeShapeType="1"/>
          </p:cNvSpPr>
          <p:nvPr/>
        </p:nvSpPr>
        <p:spPr bwMode="auto">
          <a:xfrm>
            <a:off x="5040313" y="2171700"/>
            <a:ext cx="1587" cy="1489075"/>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4519" name="Line 6"/>
          <p:cNvSpPr>
            <a:spLocks noChangeShapeType="1"/>
          </p:cNvSpPr>
          <p:nvPr/>
        </p:nvSpPr>
        <p:spPr bwMode="auto">
          <a:xfrm flipV="1">
            <a:off x="5159375" y="2409825"/>
            <a:ext cx="1249363" cy="12525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4520" name="Line 7"/>
          <p:cNvSpPr>
            <a:spLocks noChangeShapeType="1"/>
          </p:cNvSpPr>
          <p:nvPr/>
        </p:nvSpPr>
        <p:spPr bwMode="auto">
          <a:xfrm flipV="1">
            <a:off x="5159375" y="2468563"/>
            <a:ext cx="2620963" cy="1312862"/>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4521" name="Line 8"/>
          <p:cNvSpPr>
            <a:spLocks noChangeShapeType="1"/>
          </p:cNvSpPr>
          <p:nvPr/>
        </p:nvSpPr>
        <p:spPr bwMode="auto">
          <a:xfrm>
            <a:off x="5159375" y="3838575"/>
            <a:ext cx="2262188" cy="835025"/>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4522" name="Line 9"/>
          <p:cNvSpPr>
            <a:spLocks noChangeShapeType="1"/>
          </p:cNvSpPr>
          <p:nvPr/>
        </p:nvSpPr>
        <p:spPr bwMode="auto">
          <a:xfrm>
            <a:off x="5040313" y="3898900"/>
            <a:ext cx="2201862" cy="160655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4523" name="Line 10"/>
          <p:cNvSpPr>
            <a:spLocks noChangeShapeType="1"/>
          </p:cNvSpPr>
          <p:nvPr/>
        </p:nvSpPr>
        <p:spPr bwMode="auto">
          <a:xfrm>
            <a:off x="5040313" y="3898900"/>
            <a:ext cx="1587" cy="17272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4524" name="Line 11"/>
          <p:cNvSpPr>
            <a:spLocks noChangeShapeType="1"/>
          </p:cNvSpPr>
          <p:nvPr/>
        </p:nvSpPr>
        <p:spPr bwMode="auto">
          <a:xfrm flipH="1">
            <a:off x="2062163" y="3838575"/>
            <a:ext cx="2860675" cy="1666875"/>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4525" name="Line 12"/>
          <p:cNvSpPr>
            <a:spLocks noChangeShapeType="1"/>
          </p:cNvSpPr>
          <p:nvPr/>
        </p:nvSpPr>
        <p:spPr bwMode="auto">
          <a:xfrm flipV="1">
            <a:off x="4087813" y="2767013"/>
            <a:ext cx="952500" cy="358775"/>
          </a:xfrm>
          <a:prstGeom prst="line">
            <a:avLst/>
          </a:prstGeom>
          <a:noFill/>
          <a:ln w="9360">
            <a:solidFill>
              <a:srgbClr val="333399"/>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4526" name="Line 13"/>
          <p:cNvSpPr>
            <a:spLocks noChangeShapeType="1"/>
          </p:cNvSpPr>
          <p:nvPr/>
        </p:nvSpPr>
        <p:spPr bwMode="auto">
          <a:xfrm>
            <a:off x="5040313" y="2768600"/>
            <a:ext cx="833437" cy="177800"/>
          </a:xfrm>
          <a:prstGeom prst="line">
            <a:avLst/>
          </a:prstGeom>
          <a:noFill/>
          <a:ln w="9360">
            <a:solidFill>
              <a:srgbClr val="333399"/>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4527" name="Line 14"/>
          <p:cNvSpPr>
            <a:spLocks noChangeShapeType="1"/>
          </p:cNvSpPr>
          <p:nvPr/>
        </p:nvSpPr>
        <p:spPr bwMode="auto">
          <a:xfrm>
            <a:off x="5873750" y="2946400"/>
            <a:ext cx="298450" cy="357188"/>
          </a:xfrm>
          <a:prstGeom prst="line">
            <a:avLst/>
          </a:prstGeom>
          <a:noFill/>
          <a:ln w="9360">
            <a:solidFill>
              <a:srgbClr val="333399"/>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4528" name="Line 15"/>
          <p:cNvSpPr>
            <a:spLocks noChangeShapeType="1"/>
          </p:cNvSpPr>
          <p:nvPr/>
        </p:nvSpPr>
        <p:spPr bwMode="auto">
          <a:xfrm>
            <a:off x="6172200" y="3303588"/>
            <a:ext cx="357188" cy="17272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4529" name="Line 16"/>
          <p:cNvSpPr>
            <a:spLocks noChangeShapeType="1"/>
          </p:cNvSpPr>
          <p:nvPr/>
        </p:nvSpPr>
        <p:spPr bwMode="auto">
          <a:xfrm>
            <a:off x="5040313" y="4851400"/>
            <a:ext cx="1489075" cy="1793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4530" name="Line 17"/>
          <p:cNvSpPr>
            <a:spLocks noChangeShapeType="1"/>
          </p:cNvSpPr>
          <p:nvPr/>
        </p:nvSpPr>
        <p:spPr bwMode="auto">
          <a:xfrm>
            <a:off x="3730625" y="4554538"/>
            <a:ext cx="1309688" cy="296862"/>
          </a:xfrm>
          <a:prstGeom prst="line">
            <a:avLst/>
          </a:prstGeom>
          <a:noFill/>
          <a:ln w="9360">
            <a:solidFill>
              <a:srgbClr val="333399"/>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4531" name="Line 18"/>
          <p:cNvSpPr>
            <a:spLocks noChangeShapeType="1"/>
          </p:cNvSpPr>
          <p:nvPr/>
        </p:nvSpPr>
        <p:spPr bwMode="auto">
          <a:xfrm flipH="1" flipV="1">
            <a:off x="3313113" y="3778250"/>
            <a:ext cx="419100" cy="777875"/>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4532" name="Line 19"/>
          <p:cNvSpPr>
            <a:spLocks noChangeShapeType="1"/>
          </p:cNvSpPr>
          <p:nvPr/>
        </p:nvSpPr>
        <p:spPr bwMode="auto">
          <a:xfrm flipV="1">
            <a:off x="3314700" y="3124200"/>
            <a:ext cx="773113" cy="657225"/>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AR"/>
          </a:p>
        </p:txBody>
      </p:sp>
      <p:sp>
        <p:nvSpPr>
          <p:cNvPr id="64533" name="Text Box 20"/>
          <p:cNvSpPr txBox="1">
            <a:spLocks noChangeArrowheads="1"/>
          </p:cNvSpPr>
          <p:nvPr/>
        </p:nvSpPr>
        <p:spPr bwMode="auto">
          <a:xfrm>
            <a:off x="1260475" y="2768600"/>
            <a:ext cx="2868613"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414" tIns="38695" rIns="74414" bIns="38695">
            <a:spAutoFit/>
          </a:bodyPr>
          <a:lstStyle>
            <a:lvl1pPr>
              <a:lnSpc>
                <a:spcPct val="93000"/>
              </a:lnSpc>
              <a:spcAft>
                <a:spcPts val="14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Microsoft YaHei" panose="020B0503020204020204" pitchFamily="34" charset="-122"/>
              </a:defRPr>
            </a:lvl9pPr>
          </a:lstStyle>
          <a:p>
            <a:pP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Penetración de la consulta</a:t>
            </a:r>
          </a:p>
          <a:p>
            <a:pPr eaLnBrk="1" hangingPunct="1">
              <a:lnSpc>
                <a:spcPct val="100000"/>
              </a:lnSpc>
              <a:spcAft>
                <a:spcPct val="0"/>
              </a:spcAft>
              <a:buFont typeface="Arial" panose="020B0604020202020204" pitchFamily="34" charset="0"/>
              <a:buNone/>
            </a:pPr>
            <a:r>
              <a:rPr lang="en-GB" altLang="es-AR" sz="1800">
                <a:ea typeface="MS Gothic" panose="020B0609070205080204" pitchFamily="49" charset="-128"/>
              </a:rPr>
              <a:t>	Consulta completa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a:r>
              <a:rPr lang="es-AR" altLang="es-AR" smtClean="0"/>
              <a:t>SISTEMAS OLPT + OLAP</a:t>
            </a:r>
            <a:endParaRPr lang="es-ES" altLang="es-AR" smtClean="0"/>
          </a:p>
        </p:txBody>
      </p:sp>
      <p:pic>
        <p:nvPicPr>
          <p:cNvPr id="66563"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924050" y="2606675"/>
            <a:ext cx="6189663" cy="3244850"/>
          </a:xfrm>
          <a:noFill/>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6564" name="Imagen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2488" y="2617788"/>
            <a:ext cx="6173787"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a:r>
              <a:rPr lang="es-ES" altLang="es-AR" b="1" smtClean="0">
                <a:solidFill>
                  <a:schemeClr val="tx1"/>
                </a:solidFill>
              </a:rPr>
              <a:t>OLAP</a:t>
            </a:r>
            <a:endParaRPr lang="es-ES_tradnl" altLang="es-AR" b="1" smtClean="0">
              <a:solidFill>
                <a:schemeClr val="tx1"/>
              </a:solidFill>
            </a:endParaRPr>
          </a:p>
        </p:txBody>
      </p:sp>
      <p:sp>
        <p:nvSpPr>
          <p:cNvPr id="67587" name="Rectangle 3"/>
          <p:cNvSpPr>
            <a:spLocks noGrp="1" noChangeArrowheads="1"/>
          </p:cNvSpPr>
          <p:nvPr>
            <p:ph type="body" idx="1"/>
          </p:nvPr>
        </p:nvSpPr>
        <p:spPr/>
        <p:txBody>
          <a:bodyPr/>
          <a:lstStyle/>
          <a:p>
            <a:pPr eaLnBrk="1"/>
            <a:r>
              <a:rPr lang="es-ES" altLang="es-AR" smtClean="0">
                <a:latin typeface="Garamond" panose="02020404030301010803" pitchFamily="18" charset="0"/>
              </a:rPr>
              <a:t>Se pueden considerar los sistemas OLAP (On Line Analytical Processing) [Codd </a:t>
            </a:r>
            <a:r>
              <a:rPr lang="es-ES" altLang="es-AR" i="1" smtClean="0">
                <a:latin typeface="Garamond" panose="02020404030301010803" pitchFamily="18" charset="0"/>
              </a:rPr>
              <a:t>et a</a:t>
            </a:r>
            <a:r>
              <a:rPr lang="es-ES" altLang="es-AR" smtClean="0">
                <a:latin typeface="Garamond" panose="02020404030301010803" pitchFamily="18" charset="0"/>
              </a:rPr>
              <a:t>l., 1993] como pertenecientes a los sistemas de información para ejecutivos, EIS, utilizados para proporcionar al nivel estratégico información útil para la toma de decisiones.</a:t>
            </a:r>
          </a:p>
          <a:p>
            <a:pPr eaLnBrk="1"/>
            <a:endParaRPr lang="es-ES" altLang="es-AR" smtClean="0">
              <a:latin typeface="Garamond" panose="02020404030301010803" pitchFamily="18" charset="0"/>
            </a:endParaRPr>
          </a:p>
          <a:p>
            <a:pPr eaLnBrk="1"/>
            <a:endParaRPr lang="es-ES" altLang="es-AR" smtClean="0">
              <a:latin typeface="Garamond" panose="02020404030301010803" pitchFamily="18" charset="0"/>
            </a:endParaRPr>
          </a:p>
          <a:p>
            <a:pPr eaLnBrk="1"/>
            <a:endParaRPr lang="es-ES_tradnl" altLang="es-AR"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p:txBody>
          <a:bodyPr/>
          <a:lstStyle/>
          <a:p>
            <a:pPr eaLnBrk="1"/>
            <a:r>
              <a:rPr lang="es-ES_tradnl" altLang="es-AR" smtClean="0"/>
              <a:t>OLAP - Proceso de análisis en línea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a:r>
              <a:rPr lang="es-ES" altLang="es-AR" b="1" smtClean="0">
                <a:solidFill>
                  <a:schemeClr val="tx1"/>
                </a:solidFill>
              </a:rPr>
              <a:t>OLAP</a:t>
            </a:r>
            <a:endParaRPr lang="es-ES_tradnl" altLang="es-AR" b="1" smtClean="0">
              <a:solidFill>
                <a:schemeClr val="tx1"/>
              </a:solidFill>
            </a:endParaRPr>
          </a:p>
        </p:txBody>
      </p:sp>
      <p:sp>
        <p:nvSpPr>
          <p:cNvPr id="69635" name="Rectangle 3"/>
          <p:cNvSpPr>
            <a:spLocks noGrp="1" noChangeArrowheads="1"/>
          </p:cNvSpPr>
          <p:nvPr>
            <p:ph type="body" idx="1"/>
          </p:nvPr>
        </p:nvSpPr>
        <p:spPr/>
        <p:txBody>
          <a:bodyPr/>
          <a:lstStyle/>
          <a:p>
            <a:pPr lvl="1" eaLnBrk="1"/>
            <a:r>
              <a:rPr lang="es-ES" altLang="es-AR" smtClean="0">
                <a:latin typeface="Garamond" panose="02020404030301010803" pitchFamily="18" charset="0"/>
              </a:rPr>
              <a:t>En un modelo de datos OLAP, la información es vista como cubos, los cuales consisten de categorías descriptivas (dimensiones) y valores cuantitativos (medidas). El modelo de datos multidimensional simplifica a los usuarios formular consultas complejas, arreglar datos en un reporte, cambiar de datos resumidos a datos detallados y filtrar o rebanar los datos en subconjuntos significativos. </a:t>
            </a:r>
          </a:p>
          <a:p>
            <a:pPr eaLnBrk="1"/>
            <a:endParaRPr lang="es-ES_tradnl" altLang="es-AR"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a:r>
              <a:rPr lang="es-ES" altLang="es-AR" b="1" smtClean="0">
                <a:solidFill>
                  <a:schemeClr val="tx1"/>
                </a:solidFill>
              </a:rPr>
              <a:t>OLAP</a:t>
            </a:r>
            <a:endParaRPr lang="es-ES_tradnl" altLang="es-AR" b="1" smtClean="0">
              <a:solidFill>
                <a:schemeClr val="tx1"/>
              </a:solidFill>
            </a:endParaRPr>
          </a:p>
        </p:txBody>
      </p:sp>
      <p:sp>
        <p:nvSpPr>
          <p:cNvPr id="70659" name="Rectangle 3"/>
          <p:cNvSpPr>
            <a:spLocks noGrp="1" noChangeArrowheads="1"/>
          </p:cNvSpPr>
          <p:nvPr>
            <p:ph type="body" idx="1"/>
          </p:nvPr>
        </p:nvSpPr>
        <p:spPr/>
        <p:txBody>
          <a:bodyPr/>
          <a:lstStyle/>
          <a:p>
            <a:pPr eaLnBrk="1"/>
            <a:r>
              <a:rPr lang="es-ES" altLang="es-AR" smtClean="0">
                <a:latin typeface="Garamond" panose="02020404030301010803" pitchFamily="18" charset="0"/>
              </a:rPr>
              <a:t>Por ejemplo, las dimensiones típicas de un cubo que contenga información de ventas incluirían: tiempo, región, producto, canal, organización y escenario (planeado o real). Las medidas típicas incluirían: ventas en dólares (u otra moneda), unidades vendidas, número de personas, ingresos y gastos. </a:t>
            </a:r>
          </a:p>
          <a:p>
            <a:pPr eaLnBrk="1"/>
            <a:endParaRPr lang="es-ES_tradnl" altLang="es-AR"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p:txBody>
          <a:bodyPr/>
          <a:lstStyle/>
          <a:p>
            <a:pPr eaLnBrk="1"/>
            <a:r>
              <a:rPr lang="es-ES" altLang="es-AR" b="1" smtClean="0">
                <a:solidFill>
                  <a:schemeClr val="tx1"/>
                </a:solidFill>
              </a:rPr>
              <a:t>Visualización de los datos mediante un cubo</a:t>
            </a:r>
            <a:endParaRPr lang="es-ES_tradnl" altLang="es-AR" b="1" smtClean="0">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a:r>
              <a:rPr lang="es-ES" altLang="es-AR" b="1" smtClean="0">
                <a:solidFill>
                  <a:schemeClr val="tx1"/>
                </a:solidFill>
              </a:rPr>
              <a:t>Visualización de los datos</a:t>
            </a:r>
            <a:endParaRPr lang="es-ES_tradnl" altLang="es-AR" b="1" smtClean="0">
              <a:solidFill>
                <a:schemeClr val="tx1"/>
              </a:solidFill>
            </a:endParaRPr>
          </a:p>
        </p:txBody>
      </p:sp>
      <p:sp>
        <p:nvSpPr>
          <p:cNvPr id="72707" name="Rectangle 3"/>
          <p:cNvSpPr>
            <a:spLocks noGrp="1" noChangeArrowheads="1"/>
          </p:cNvSpPr>
          <p:nvPr>
            <p:ph type="body" idx="1"/>
          </p:nvPr>
        </p:nvSpPr>
        <p:spPr/>
        <p:txBody>
          <a:bodyPr/>
          <a:lstStyle/>
          <a:p>
            <a:pPr eaLnBrk="1"/>
            <a:r>
              <a:rPr lang="es-ES" altLang="es-AR" smtClean="0">
                <a:latin typeface="Garamond" panose="02020404030301010803" pitchFamily="18" charset="0"/>
              </a:rPr>
              <a:t>La vista de los datos como un cubo es una extensión natural de como la mayoría de los usuarios de negocios interactúan con los datos. </a:t>
            </a:r>
            <a:endParaRPr lang="es-ES_tradnl" altLang="es-AR"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692150" y="401638"/>
            <a:ext cx="8693150" cy="1460500"/>
          </a:xfrm>
        </p:spPr>
        <p:txBody>
          <a:bodyPr lIns="90000" tIns="45000" rIns="90000" bIns="45000" anchor="t"/>
          <a:lstStyle/>
          <a:p>
            <a:pPr eaLnBrk="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s-ES" altLang="es-AR" smtClean="0"/>
          </a:p>
        </p:txBody>
      </p:sp>
      <p:sp>
        <p:nvSpPr>
          <p:cNvPr id="9219" name="Text Box 2"/>
          <p:cNvSpPr txBox="1">
            <a:spLocks noChangeArrowheads="1"/>
          </p:cNvSpPr>
          <p:nvPr/>
        </p:nvSpPr>
        <p:spPr bwMode="auto">
          <a:xfrm>
            <a:off x="692150" y="1147763"/>
            <a:ext cx="8693150" cy="4795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1pPr>
            <a:lvl2pPr marL="685800" indent="-227013">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80000"/>
              </a:lnSpc>
              <a:spcBef>
                <a:spcPts val="1000"/>
              </a:spcBef>
              <a:spcAft>
                <a:spcPts val="1425"/>
              </a:spcAft>
              <a:buSzPct val="45000"/>
              <a:buFont typeface="Arial" panose="020B0604020202020204" pitchFamily="34" charset="0"/>
              <a:buChar char="•"/>
            </a:pPr>
            <a:r>
              <a:rPr lang="es-ES" altLang="es-AR" sz="2800">
                <a:solidFill>
                  <a:srgbClr val="000000"/>
                </a:solidFill>
                <a:latin typeface="Calibri" panose="020F0502020204030204" pitchFamily="34" charset="0"/>
              </a:rPr>
              <a:t>Complejidad</a:t>
            </a:r>
          </a:p>
          <a:p>
            <a:pPr eaLnBrk="1" hangingPunct="1">
              <a:lnSpc>
                <a:spcPct val="80000"/>
              </a:lnSpc>
              <a:spcBef>
                <a:spcPts val="1000"/>
              </a:spcBef>
              <a:spcAft>
                <a:spcPts val="1425"/>
              </a:spcAft>
              <a:buSzPct val="45000"/>
              <a:buFont typeface="Arial" panose="020B0604020202020204" pitchFamily="34" charset="0"/>
              <a:buChar char="•"/>
            </a:pPr>
            <a:r>
              <a:rPr lang="es-ES" altLang="es-AR" sz="2800">
                <a:solidFill>
                  <a:srgbClr val="000000"/>
                </a:solidFill>
                <a:latin typeface="Calibri" panose="020F0502020204030204" pitchFamily="34" charset="0"/>
              </a:rPr>
              <a:t>Grandes cantidades de datos almacenados relacionados con :</a:t>
            </a:r>
          </a:p>
          <a:p>
            <a:pPr lvl="1" eaLnBrk="1" hangingPunct="1">
              <a:lnSpc>
                <a:spcPct val="80000"/>
              </a:lnSpc>
              <a:spcBef>
                <a:spcPts val="500"/>
              </a:spcBef>
              <a:spcAft>
                <a:spcPts val="1425"/>
              </a:spcAft>
              <a:buSzPct val="75000"/>
              <a:buFont typeface="Arial" panose="020B0604020202020204" pitchFamily="34" charset="0"/>
              <a:buChar char="•"/>
            </a:pPr>
            <a:r>
              <a:rPr lang="es-ES" altLang="es-AR" sz="2400">
                <a:solidFill>
                  <a:srgbClr val="000000"/>
                </a:solidFill>
                <a:latin typeface="Calibri" panose="020F0502020204030204" pitchFamily="34" charset="0"/>
              </a:rPr>
              <a:t>El desempeño corporativo</a:t>
            </a:r>
          </a:p>
          <a:p>
            <a:pPr lvl="1" eaLnBrk="1" hangingPunct="1">
              <a:lnSpc>
                <a:spcPct val="80000"/>
              </a:lnSpc>
              <a:spcBef>
                <a:spcPts val="500"/>
              </a:spcBef>
              <a:spcAft>
                <a:spcPts val="1425"/>
              </a:spcAft>
              <a:buSzPct val="75000"/>
              <a:buFont typeface="Arial" panose="020B0604020202020204" pitchFamily="34" charset="0"/>
              <a:buChar char="•"/>
            </a:pPr>
            <a:r>
              <a:rPr lang="es-ES" altLang="es-AR" sz="2400">
                <a:solidFill>
                  <a:srgbClr val="000000"/>
                </a:solidFill>
                <a:latin typeface="Calibri" panose="020F0502020204030204" pitchFamily="34" charset="0"/>
              </a:rPr>
              <a:t>Competencia</a:t>
            </a:r>
          </a:p>
          <a:p>
            <a:pPr lvl="1" eaLnBrk="1" hangingPunct="1">
              <a:lnSpc>
                <a:spcPct val="80000"/>
              </a:lnSpc>
              <a:spcBef>
                <a:spcPts val="500"/>
              </a:spcBef>
              <a:spcAft>
                <a:spcPts val="1425"/>
              </a:spcAft>
              <a:buSzPct val="75000"/>
              <a:buFont typeface="Arial" panose="020B0604020202020204" pitchFamily="34" charset="0"/>
              <a:buChar char="•"/>
            </a:pPr>
            <a:r>
              <a:rPr lang="es-ES" altLang="es-AR" sz="2400">
                <a:solidFill>
                  <a:srgbClr val="000000"/>
                </a:solidFill>
                <a:latin typeface="Calibri" panose="020F0502020204030204" pitchFamily="34" charset="0"/>
              </a:rPr>
              <a:t>Clientes</a:t>
            </a:r>
          </a:p>
          <a:p>
            <a:pPr lvl="1" eaLnBrk="1" hangingPunct="1">
              <a:lnSpc>
                <a:spcPct val="80000"/>
              </a:lnSpc>
              <a:spcBef>
                <a:spcPts val="500"/>
              </a:spcBef>
              <a:spcAft>
                <a:spcPts val="1425"/>
              </a:spcAft>
              <a:buSzPct val="75000"/>
              <a:buFont typeface="Arial" panose="020B0604020202020204" pitchFamily="34" charset="0"/>
              <a:buChar char="•"/>
            </a:pPr>
            <a:r>
              <a:rPr lang="es-ES" altLang="es-AR" sz="2400">
                <a:solidFill>
                  <a:srgbClr val="000000"/>
                </a:solidFill>
                <a:latin typeface="Calibri" panose="020F0502020204030204" pitchFamily="34" charset="0"/>
              </a:rPr>
              <a:t>Productos</a:t>
            </a:r>
          </a:p>
          <a:p>
            <a:pPr lvl="1" eaLnBrk="1" hangingPunct="1">
              <a:lnSpc>
                <a:spcPct val="80000"/>
              </a:lnSpc>
              <a:spcBef>
                <a:spcPts val="500"/>
              </a:spcBef>
              <a:spcAft>
                <a:spcPts val="1425"/>
              </a:spcAft>
              <a:buSzPct val="75000"/>
              <a:buFont typeface="Arial" panose="020B0604020202020204" pitchFamily="34" charset="0"/>
              <a:buChar char="•"/>
            </a:pPr>
            <a:r>
              <a:rPr lang="es-ES" altLang="es-AR" sz="2400">
                <a:solidFill>
                  <a:srgbClr val="000000"/>
                </a:solidFill>
                <a:latin typeface="Calibri" panose="020F0502020204030204" pitchFamily="34" charset="0"/>
              </a:rPr>
              <a:t>Experiencia</a:t>
            </a:r>
          </a:p>
          <a:p>
            <a:pPr lvl="1" eaLnBrk="1" hangingPunct="1">
              <a:lnSpc>
                <a:spcPct val="80000"/>
              </a:lnSpc>
              <a:spcBef>
                <a:spcPts val="500"/>
              </a:spcBef>
              <a:spcAft>
                <a:spcPts val="1425"/>
              </a:spcAft>
              <a:buSzPct val="75000"/>
              <a:buFont typeface="Arial" panose="020B0604020202020204" pitchFamily="34" charset="0"/>
              <a:buChar char="•"/>
            </a:pPr>
            <a:r>
              <a:rPr lang="es-ES" altLang="es-AR" sz="2400">
                <a:solidFill>
                  <a:srgbClr val="000000"/>
                </a:solidFill>
                <a:latin typeface="Calibri" panose="020F0502020204030204" pitchFamily="34" charset="0"/>
              </a:rPr>
              <a:t>Presupuesto</a:t>
            </a:r>
          </a:p>
          <a:p>
            <a:pPr eaLnBrk="1" hangingPunct="1">
              <a:lnSpc>
                <a:spcPct val="80000"/>
              </a:lnSpc>
              <a:spcBef>
                <a:spcPts val="1000"/>
              </a:spcBef>
              <a:spcAft>
                <a:spcPts val="1425"/>
              </a:spcAft>
              <a:buSzPct val="45000"/>
              <a:buFont typeface="Arial" panose="020B0604020202020204" pitchFamily="34" charset="0"/>
              <a:buChar char="•"/>
            </a:pPr>
            <a:r>
              <a:rPr lang="es-ES" altLang="es-AR" sz="2800">
                <a:solidFill>
                  <a:srgbClr val="000000"/>
                </a:solidFill>
                <a:latin typeface="Calibri" panose="020F0502020204030204" pitchFamily="34" charset="0"/>
              </a:rPr>
              <a:t>Ideal para ser analizadas para obtener ventaja estratégicas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a:r>
              <a:rPr lang="es-ES" altLang="es-AR" b="1" smtClean="0">
                <a:solidFill>
                  <a:schemeClr val="tx1"/>
                </a:solidFill>
              </a:rPr>
              <a:t>Visualización de los datos</a:t>
            </a:r>
            <a:endParaRPr lang="es-ES_tradnl" altLang="es-AR" b="1" smtClean="0">
              <a:solidFill>
                <a:schemeClr val="tx1"/>
              </a:solidFill>
            </a:endParaRPr>
          </a:p>
        </p:txBody>
      </p:sp>
      <p:sp>
        <p:nvSpPr>
          <p:cNvPr id="73731" name="Rectangle 3"/>
          <p:cNvSpPr>
            <a:spLocks noGrp="1" noChangeArrowheads="1"/>
          </p:cNvSpPr>
          <p:nvPr>
            <p:ph type="body" idx="1"/>
          </p:nvPr>
        </p:nvSpPr>
        <p:spPr/>
        <p:txBody>
          <a:bodyPr/>
          <a:lstStyle/>
          <a:p>
            <a:pPr eaLnBrk="1"/>
            <a:r>
              <a:rPr lang="es-ES" altLang="es-AR" smtClean="0">
                <a:latin typeface="Garamond" panose="02020404030301010803" pitchFamily="18" charset="0"/>
              </a:rPr>
              <a:t>Ellos ven a un problema de negocios en términos de un cierto número de componentes (dimensiones) tales como productos, tiempo, regiones, fabricantes, o artículos. Los usuarios de negocios desean poder analizar un conjunto de números usando cualquier par de estos componentes,  como así también poder intercambiarlos para lograr distintas vistas. </a:t>
            </a:r>
            <a:endParaRPr lang="es-ES_tradnl" altLang="es-AR"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4" name="Object 2"/>
          <p:cNvGraphicFramePr>
            <a:graphicFrameLocks noChangeAspect="1"/>
          </p:cNvGraphicFramePr>
          <p:nvPr/>
        </p:nvGraphicFramePr>
        <p:xfrm>
          <a:off x="2582863" y="2205038"/>
          <a:ext cx="4851400" cy="3338512"/>
        </p:xfrm>
        <a:graphic>
          <a:graphicData uri="http://schemas.openxmlformats.org/presentationml/2006/ole">
            <mc:AlternateContent xmlns:mc="http://schemas.openxmlformats.org/markup-compatibility/2006">
              <mc:Choice xmlns:v="urn:schemas-microsoft-com:vml" Requires="v">
                <p:oleObj spid="_x0000_s74756" name="Documento" r:id="rId3" imgW="2735580" imgH="1526540" progId="Word.Document.8">
                  <p:embed/>
                </p:oleObj>
              </mc:Choice>
              <mc:Fallback>
                <p:oleObj name="Documento" r:id="rId3" imgW="2735580" imgH="15265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2863" y="2205038"/>
                        <a:ext cx="4851400" cy="333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a:defRPr/>
            </a:pPr>
            <a:r>
              <a:rPr lang="es-ES" altLang="es-AR" sz="1488">
                <a:latin typeface="Garamond" panose="02020404030301010803" pitchFamily="18" charset="0"/>
              </a:rPr>
              <a:t>Sin embargo, la mayoría de los usuarios también desearía ver como se desarrollan las ventas en el tiempo. Para hacer esto, se necesitarían varias hojas de la planilla de cálculo como se muestra en la figura</a:t>
            </a:r>
            <a:endParaRPr lang="es-ES_tradnl" altLang="es-AR" smtClean="0">
              <a:solidFill>
                <a:schemeClr val="tx1"/>
              </a:solidFill>
              <a:latin typeface="Garamond" panose="02020404030301010803" pitchFamily="18" charset="0"/>
            </a:endParaRPr>
          </a:p>
        </p:txBody>
      </p:sp>
      <p:graphicFrame>
        <p:nvGraphicFramePr>
          <p:cNvPr id="75779" name="Object 3"/>
          <p:cNvGraphicFramePr>
            <a:graphicFrameLocks noChangeAspect="1"/>
          </p:cNvGraphicFramePr>
          <p:nvPr/>
        </p:nvGraphicFramePr>
        <p:xfrm>
          <a:off x="2268538" y="2519363"/>
          <a:ext cx="4976812" cy="3465512"/>
        </p:xfrm>
        <a:graphic>
          <a:graphicData uri="http://schemas.openxmlformats.org/presentationml/2006/ole">
            <mc:AlternateContent xmlns:mc="http://schemas.openxmlformats.org/markup-compatibility/2006">
              <mc:Choice xmlns:v="urn:schemas-microsoft-com:vml" Requires="v">
                <p:oleObj spid="_x0000_s75781" name="Documento" r:id="rId3" imgW="3078480" imgH="1844040" progId="Word.Document.8">
                  <p:embed/>
                </p:oleObj>
              </mc:Choice>
              <mc:Fallback>
                <p:oleObj name="Documento" r:id="rId3" imgW="3078480" imgH="184404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519363"/>
                        <a:ext cx="4976812" cy="346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a:r>
              <a:rPr lang="es-ES_tradnl" altLang="es-AR" smtClean="0">
                <a:solidFill>
                  <a:schemeClr val="tx1"/>
                </a:solidFill>
                <a:latin typeface="Garamond" panose="02020404030301010803" pitchFamily="18" charset="0"/>
              </a:rPr>
              <a:t>Las mismas celdas de datos se visualizan mediante un cubo</a:t>
            </a:r>
          </a:p>
        </p:txBody>
      </p:sp>
      <p:graphicFrame>
        <p:nvGraphicFramePr>
          <p:cNvPr id="76803" name="Object 3"/>
          <p:cNvGraphicFramePr>
            <a:graphicFrameLocks noChangeAspect="1"/>
          </p:cNvGraphicFramePr>
          <p:nvPr/>
        </p:nvGraphicFramePr>
        <p:xfrm>
          <a:off x="2141538" y="2519363"/>
          <a:ext cx="5292725" cy="3529012"/>
        </p:xfrm>
        <a:graphic>
          <a:graphicData uri="http://schemas.openxmlformats.org/presentationml/2006/ole">
            <mc:AlternateContent xmlns:mc="http://schemas.openxmlformats.org/markup-compatibility/2006">
              <mc:Choice xmlns:v="urn:schemas-microsoft-com:vml" Requires="v">
                <p:oleObj spid="_x0000_s76805" name="Documento" r:id="rId3" imgW="3048000" imgH="1981200" progId="Word.Document.8">
                  <p:embed/>
                </p:oleObj>
              </mc:Choice>
              <mc:Fallback>
                <p:oleObj name="Documento" r:id="rId3" imgW="3048000" imgH="198120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538" y="2519363"/>
                        <a:ext cx="5292725"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a:defRPr/>
            </a:pPr>
            <a:r>
              <a:rPr lang="es-ES" altLang="es-AR" sz="1654">
                <a:latin typeface="Garamond" panose="02020404030301010803" pitchFamily="18" charset="0"/>
              </a:rPr>
              <a:t>Dado que las celdas de datos pueden ser fácilmente representadas en un cubo, se pueden tomar rebanadas del mismo para responder preguntas como:</a:t>
            </a:r>
            <a:br>
              <a:rPr lang="es-ES" altLang="es-AR" sz="1654">
                <a:latin typeface="Garamond" panose="02020404030301010803" pitchFamily="18" charset="0"/>
              </a:rPr>
            </a:br>
            <a:endParaRPr lang="es-ES_tradnl" altLang="es-AR" sz="1654">
              <a:latin typeface="Garamond" panose="02020404030301010803" pitchFamily="18" charset="0"/>
            </a:endParaRPr>
          </a:p>
        </p:txBody>
      </p:sp>
      <p:sp>
        <p:nvSpPr>
          <p:cNvPr id="14339" name="Rectangle 3"/>
          <p:cNvSpPr>
            <a:spLocks noGrp="1" noChangeArrowheads="1"/>
          </p:cNvSpPr>
          <p:nvPr>
            <p:ph type="body" idx="1"/>
          </p:nvPr>
        </p:nvSpPr>
        <p:spPr/>
        <p:txBody>
          <a:bodyPr/>
          <a:lstStyle/>
          <a:p>
            <a:pPr lvl="2" eaLnBrk="1">
              <a:defRPr/>
            </a:pPr>
            <a:r>
              <a:rPr lang="es-ES" altLang="es-AR" sz="2315">
                <a:solidFill>
                  <a:srgbClr val="00FFFF"/>
                </a:solidFill>
                <a:latin typeface="Wingdings" panose="05000000000000000000" pitchFamily="2" charset="2"/>
                <a:cs typeface="Times New Roman" panose="02020603050405020304" pitchFamily="18" charset="0"/>
              </a:rPr>
              <a:t>ü	</a:t>
            </a:r>
            <a:r>
              <a:rPr lang="es-ES" altLang="es-AR" sz="2315">
                <a:latin typeface="Garamond" panose="02020404030301010803" pitchFamily="18" charset="0"/>
              </a:rPr>
              <a:t>¿Cómo se venden los productos en cada región en un mes dado? Esto es equivalente a ver Producto por Región en un mes dado.  a).</a:t>
            </a:r>
          </a:p>
          <a:p>
            <a:pPr eaLnBrk="1">
              <a:defRPr/>
            </a:pPr>
            <a:r>
              <a:rPr lang="es-ES" altLang="es-AR">
                <a:solidFill>
                  <a:srgbClr val="00FFFF"/>
                </a:solidFill>
                <a:latin typeface="Wingdings" panose="05000000000000000000" pitchFamily="2" charset="2"/>
                <a:cs typeface="Times New Roman" panose="02020603050405020304" pitchFamily="18" charset="0"/>
              </a:rPr>
              <a:t>ü	</a:t>
            </a:r>
            <a:r>
              <a:rPr lang="es-ES" altLang="es-AR">
                <a:latin typeface="Garamond" panose="02020404030301010803" pitchFamily="18" charset="0"/>
              </a:rPr>
              <a:t>¿Qué regiones han mejorado las ventas de un producto dado a través del tiempo? Esto es equivalente a Región por Tiempo de un producto dado. b).</a:t>
            </a:r>
          </a:p>
          <a:p>
            <a:pPr eaLnBrk="1">
              <a:defRPr/>
            </a:pPr>
            <a:r>
              <a:rPr lang="es-ES" altLang="es-AR">
                <a:solidFill>
                  <a:srgbClr val="00FFFF"/>
                </a:solidFill>
                <a:latin typeface="Wingdings" panose="05000000000000000000" pitchFamily="2" charset="2"/>
                <a:cs typeface="Times New Roman" panose="02020603050405020304" pitchFamily="18" charset="0"/>
              </a:rPr>
              <a:t>ü	</a:t>
            </a:r>
            <a:r>
              <a:rPr lang="es-ES" altLang="es-AR">
                <a:latin typeface="Garamond" panose="02020404030301010803" pitchFamily="18" charset="0"/>
              </a:rPr>
              <a:t>¿Cómo se venden los productos a través del tiempo en una región dada ? Esto es equivalente a Producto por Tiempo en una región dada. c).</a:t>
            </a:r>
          </a:p>
          <a:p>
            <a:pPr eaLnBrk="1">
              <a:defRPr/>
            </a:pPr>
            <a:endParaRPr lang="es-ES_tradnl" altLang="es-AR" sz="2976"/>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Object 2"/>
          <p:cNvGraphicFramePr>
            <a:graphicFrameLocks noChangeAspect="1"/>
          </p:cNvGraphicFramePr>
          <p:nvPr/>
        </p:nvGraphicFramePr>
        <p:xfrm>
          <a:off x="1638300" y="2266950"/>
          <a:ext cx="6867525" cy="4032250"/>
        </p:xfrm>
        <a:graphic>
          <a:graphicData uri="http://schemas.openxmlformats.org/presentationml/2006/ole">
            <mc:AlternateContent xmlns:mc="http://schemas.openxmlformats.org/markup-compatibility/2006">
              <mc:Choice xmlns:v="urn:schemas-microsoft-com:vml" Requires="v">
                <p:oleObj spid="_x0000_s78852" name="Documento" r:id="rId3" imgW="6316980" imgH="2273300" progId="Word.Document.8">
                  <p:embed/>
                </p:oleObj>
              </mc:Choice>
              <mc:Fallback>
                <p:oleObj name="Documento" r:id="rId3" imgW="6316980" imgH="22733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2266950"/>
                        <a:ext cx="6867525"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a:r>
              <a:rPr lang="es-ES_tradnl" altLang="es-AR" smtClean="0"/>
              <a:t>Visualización de cubos</a:t>
            </a:r>
          </a:p>
        </p:txBody>
      </p:sp>
      <p:sp>
        <p:nvSpPr>
          <p:cNvPr id="16387" name="Rectangle 3"/>
          <p:cNvSpPr>
            <a:spLocks noGrp="1" noChangeArrowheads="1"/>
          </p:cNvSpPr>
          <p:nvPr>
            <p:ph type="body" idx="1"/>
          </p:nvPr>
        </p:nvSpPr>
        <p:spPr/>
        <p:txBody>
          <a:bodyPr/>
          <a:lstStyle/>
          <a:p>
            <a:pPr eaLnBrk="1">
              <a:defRPr/>
            </a:pPr>
            <a:r>
              <a:rPr lang="es-ES" altLang="es-AR" sz="1984">
                <a:latin typeface="Garamond" panose="02020404030301010803" pitchFamily="18" charset="0"/>
              </a:rPr>
              <a:t>En este caso, las dimensiones son Producto, Tiempo y Región aunque se podría agregar otra dimensión al cubo para permitir al usuario visualizar cosas como, por ejemplo, Productos por Cliente y responder preguntas tales como: ¿Qué cliente compró la mayor cantidad de productos del tipo x?, pero en este caso el cubo se vuelve más difícil de dibujar debido a que posee más de 3 dimensiones, de todas maneras el cubo funciona de la misma forma y soporta n dimensiones, necesarias para representar a cualquier problema del negocio de una compañía.</a:t>
            </a:r>
          </a:p>
          <a:p>
            <a:pPr eaLnBrk="1">
              <a:defRPr/>
            </a:pPr>
            <a:endParaRPr lang="es-ES_tradnl" altLang="es-AR"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a:r>
              <a:rPr lang="es-ES_tradnl" altLang="es-AR" smtClean="0"/>
              <a:t>Visualización de cubos</a:t>
            </a:r>
          </a:p>
        </p:txBody>
      </p:sp>
      <p:sp>
        <p:nvSpPr>
          <p:cNvPr id="80899" name="Rectangle 3"/>
          <p:cNvSpPr>
            <a:spLocks noGrp="1" noChangeArrowheads="1"/>
          </p:cNvSpPr>
          <p:nvPr>
            <p:ph type="body" idx="1"/>
          </p:nvPr>
        </p:nvSpPr>
        <p:spPr/>
        <p:txBody>
          <a:bodyPr/>
          <a:lstStyle/>
          <a:p>
            <a:pPr eaLnBrk="1"/>
            <a:r>
              <a:rPr lang="es-ES" altLang="es-AR" smtClean="0">
                <a:latin typeface="Garamond" panose="02020404030301010803" pitchFamily="18" charset="0"/>
              </a:rPr>
              <a:t>Una metáfora muy usada para describir la manera en que un cubo de datos OLAP se puede cortar para visualizar los datos que tienen tres o más dimensiones se denomina “slice and dice”.</a:t>
            </a:r>
            <a:endParaRPr lang="es-ES_tradnl" altLang="es-AR" smtClean="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p:txBody>
          <a:bodyPr/>
          <a:lstStyle/>
          <a:p>
            <a:pPr eaLnBrk="1"/>
            <a:r>
              <a:rPr lang="es-ES" altLang="es-AR" smtClean="0">
                <a:solidFill>
                  <a:schemeClr val="tx1"/>
                </a:solidFill>
              </a:rPr>
              <a:t>Modelos de almacenamiento</a:t>
            </a:r>
            <a:endParaRPr lang="es-ES_tradnl" altLang="es-AR" smtClean="0">
              <a:solidFill>
                <a:schemeClr val="tx1"/>
              </a:solidFill>
            </a:endParaRPr>
          </a:p>
        </p:txBody>
      </p:sp>
      <p:sp>
        <p:nvSpPr>
          <p:cNvPr id="81923" name="Rectangle 3"/>
          <p:cNvSpPr>
            <a:spLocks noGrp="1" noChangeArrowheads="1"/>
          </p:cNvSpPr>
          <p:nvPr>
            <p:ph type="subTitle" idx="1"/>
          </p:nvPr>
        </p:nvSpPr>
        <p:spPr/>
        <p:txBody>
          <a:bodyPr/>
          <a:lstStyle/>
          <a:p>
            <a:pPr eaLnBrk="1"/>
            <a:r>
              <a:rPr lang="es-ES" altLang="es-AR" smtClean="0"/>
              <a:t>MOLAP, ROLAP y HOLAP</a:t>
            </a:r>
            <a:endParaRPr lang="es-ES_tradnl" altLang="es-AR"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a:r>
              <a:rPr lang="es-ES_tradnl" altLang="es-AR" smtClean="0"/>
              <a:t>MOLAP</a:t>
            </a:r>
          </a:p>
        </p:txBody>
      </p:sp>
      <p:sp>
        <p:nvSpPr>
          <p:cNvPr id="19459" name="Rectangle 3"/>
          <p:cNvSpPr>
            <a:spLocks noGrp="1" noChangeArrowheads="1"/>
          </p:cNvSpPr>
          <p:nvPr>
            <p:ph type="body" idx="1"/>
          </p:nvPr>
        </p:nvSpPr>
        <p:spPr/>
        <p:txBody>
          <a:bodyPr/>
          <a:lstStyle/>
          <a:p>
            <a:pPr eaLnBrk="1">
              <a:defRPr/>
            </a:pPr>
            <a:r>
              <a:rPr lang="es-ES" altLang="es-AR" sz="1984">
                <a:latin typeface="Garamond" panose="02020404030301010803" pitchFamily="18" charset="0"/>
              </a:rPr>
              <a:t>En un sistema MOLAP (OLAP multidimensional) los datos se encuentran almacenados en una estructura multidimensional. </a:t>
            </a:r>
          </a:p>
          <a:p>
            <a:pPr eaLnBrk="1">
              <a:defRPr/>
            </a:pPr>
            <a:r>
              <a:rPr lang="es-ES" altLang="es-AR" sz="1984">
                <a:latin typeface="Garamond" panose="02020404030301010803" pitchFamily="18" charset="0"/>
              </a:rPr>
              <a:t>Para optimizar los tiempos de respuesta, el resumen de la información es usualmente calculado por adelantado. Estos valores precalculados o agregaciones son la base de las ganancias de desempeño de este sistema. </a:t>
            </a:r>
          </a:p>
          <a:p>
            <a:pPr eaLnBrk="1">
              <a:defRPr/>
            </a:pPr>
            <a:r>
              <a:rPr lang="es-ES" altLang="es-AR" sz="1984">
                <a:latin typeface="Garamond" panose="02020404030301010803" pitchFamily="18" charset="0"/>
              </a:rPr>
              <a:t>Algunos sistemas utilizan técnicas de compresión de datos para disminuir el espacio de almacenamiento en disco debido a los valores precalculados.</a:t>
            </a:r>
          </a:p>
          <a:p>
            <a:pPr eaLnBrk="1">
              <a:defRPr/>
            </a:pPr>
            <a:endParaRPr lang="es-ES_tradnl" altLang="es-AR"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692150" y="401638"/>
            <a:ext cx="8693150" cy="1460500"/>
          </a:xfrm>
        </p:spPr>
        <p:txBody>
          <a:bodyPr lIns="90000" tIns="45000" rIns="90000" bIns="45000" anchor="t"/>
          <a:lstStyle/>
          <a:p>
            <a:pPr algn="l"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s-ES" altLang="es-AR" smtClean="0">
                <a:latin typeface="Calibri Light" panose="020F0302020204030204" pitchFamily="34" charset="0"/>
              </a:rPr>
              <a:t>Técnicas para construir DW</a:t>
            </a:r>
          </a:p>
        </p:txBody>
      </p:sp>
      <p:sp>
        <p:nvSpPr>
          <p:cNvPr id="11267" name="Text Box 2"/>
          <p:cNvSpPr txBox="1">
            <a:spLocks noChangeArrowheads="1"/>
          </p:cNvSpPr>
          <p:nvPr/>
        </p:nvSpPr>
        <p:spPr bwMode="auto">
          <a:xfrm>
            <a:off x="549275" y="1006475"/>
            <a:ext cx="8693150" cy="6491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1pPr>
            <a:lvl2pPr marL="685800" indent="-227013">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Microsoft YaHei" panose="020B0503020204020204" pitchFamily="34" charset="-122"/>
              </a:defRPr>
            </a:lvl9pPr>
          </a:lstStyle>
          <a:p>
            <a:pPr eaLnBrk="1" hangingPunct="1">
              <a:lnSpc>
                <a:spcPct val="80000"/>
              </a:lnSpc>
              <a:spcBef>
                <a:spcPts val="1000"/>
              </a:spcBef>
              <a:spcAft>
                <a:spcPts val="1425"/>
              </a:spcAft>
              <a:buSzPct val="45000"/>
              <a:buFont typeface="Arial" panose="020B0604020202020204" pitchFamily="34" charset="0"/>
              <a:buChar char="•"/>
            </a:pPr>
            <a:r>
              <a:rPr lang="es-ES" altLang="es-AR" sz="2000">
                <a:solidFill>
                  <a:srgbClr val="000000"/>
                </a:solidFill>
                <a:latin typeface="Calibri" panose="020F0502020204030204" pitchFamily="34" charset="0"/>
              </a:rPr>
              <a:t>Empresariales:</a:t>
            </a:r>
          </a:p>
          <a:p>
            <a:pPr lvl="1" eaLnBrk="1" hangingPunct="1">
              <a:lnSpc>
                <a:spcPct val="80000"/>
              </a:lnSpc>
              <a:spcBef>
                <a:spcPts val="500"/>
              </a:spcBef>
              <a:spcAft>
                <a:spcPts val="1425"/>
              </a:spcAft>
              <a:buSzPct val="75000"/>
              <a:buFont typeface="Arial" panose="020B0604020202020204" pitchFamily="34" charset="0"/>
              <a:buChar char="•"/>
            </a:pPr>
            <a:r>
              <a:rPr lang="es-ES" altLang="es-AR">
                <a:solidFill>
                  <a:srgbClr val="000000"/>
                </a:solidFill>
                <a:latin typeface="Calibri" panose="020F0502020204030204" pitchFamily="34" charset="0"/>
              </a:rPr>
              <a:t>Comprensión del significados de los datos</a:t>
            </a:r>
          </a:p>
          <a:p>
            <a:pPr lvl="1" eaLnBrk="1" hangingPunct="1">
              <a:lnSpc>
                <a:spcPct val="80000"/>
              </a:lnSpc>
              <a:spcBef>
                <a:spcPts val="500"/>
              </a:spcBef>
              <a:spcAft>
                <a:spcPts val="1425"/>
              </a:spcAft>
              <a:buSzPct val="75000"/>
              <a:buFont typeface="Arial" panose="020B0604020202020204" pitchFamily="34" charset="0"/>
              <a:buChar char="•"/>
            </a:pPr>
            <a:r>
              <a:rPr lang="es-ES" altLang="es-AR">
                <a:solidFill>
                  <a:srgbClr val="000000"/>
                </a:solidFill>
                <a:latin typeface="Calibri" panose="020F0502020204030204" pitchFamily="34" charset="0"/>
              </a:rPr>
              <a:t>Determinación de requerimientos corporativos para traducirlo en consultas</a:t>
            </a:r>
          </a:p>
          <a:p>
            <a:pPr lvl="1" eaLnBrk="1" hangingPunct="1">
              <a:lnSpc>
                <a:spcPct val="80000"/>
              </a:lnSpc>
              <a:spcBef>
                <a:spcPts val="500"/>
              </a:spcBef>
              <a:spcAft>
                <a:spcPts val="1425"/>
              </a:spcAft>
              <a:buSzPct val="75000"/>
              <a:buFont typeface="Arial" panose="020B0604020202020204" pitchFamily="34" charset="0"/>
              <a:buChar char="•"/>
            </a:pPr>
            <a:r>
              <a:rPr lang="es-ES" altLang="es-AR">
                <a:solidFill>
                  <a:srgbClr val="000000"/>
                </a:solidFill>
                <a:latin typeface="Calibri" panose="020F0502020204030204" pitchFamily="34" charset="0"/>
              </a:rPr>
              <a:t>Relación de los datos con los negocios</a:t>
            </a:r>
          </a:p>
          <a:p>
            <a:pPr lvl="1" eaLnBrk="1" hangingPunct="1">
              <a:lnSpc>
                <a:spcPct val="80000"/>
              </a:lnSpc>
              <a:spcBef>
                <a:spcPts val="500"/>
              </a:spcBef>
              <a:spcAft>
                <a:spcPts val="1425"/>
              </a:spcAft>
              <a:buSzPct val="75000"/>
              <a:buFont typeface="Arial" panose="020B0604020202020204" pitchFamily="34" charset="0"/>
              <a:buChar char="•"/>
            </a:pPr>
            <a:r>
              <a:rPr lang="es-ES" altLang="es-AR">
                <a:solidFill>
                  <a:srgbClr val="000000"/>
                </a:solidFill>
                <a:latin typeface="Calibri" panose="020F0502020204030204" pitchFamily="34" charset="0"/>
              </a:rPr>
              <a:t>Ventaja competitiva</a:t>
            </a:r>
          </a:p>
          <a:p>
            <a:pPr eaLnBrk="1" hangingPunct="1">
              <a:lnSpc>
                <a:spcPct val="80000"/>
              </a:lnSpc>
              <a:spcBef>
                <a:spcPts val="1000"/>
              </a:spcBef>
              <a:spcAft>
                <a:spcPts val="1425"/>
              </a:spcAft>
              <a:buSzPct val="45000"/>
              <a:buFont typeface="Arial" panose="020B0604020202020204" pitchFamily="34" charset="0"/>
              <a:buChar char="•"/>
            </a:pPr>
            <a:r>
              <a:rPr lang="es-ES" altLang="es-AR" sz="2000">
                <a:solidFill>
                  <a:srgbClr val="000000"/>
                </a:solidFill>
                <a:latin typeface="Calibri" panose="020F0502020204030204" pitchFamily="34" charset="0"/>
              </a:rPr>
              <a:t>Análisis de datos para descubrir patrones, tendencias:</a:t>
            </a:r>
          </a:p>
          <a:p>
            <a:pPr lvl="1" eaLnBrk="1" hangingPunct="1">
              <a:lnSpc>
                <a:spcPct val="80000"/>
              </a:lnSpc>
              <a:spcBef>
                <a:spcPts val="500"/>
              </a:spcBef>
              <a:spcAft>
                <a:spcPts val="1425"/>
              </a:spcAft>
              <a:buSzPct val="75000"/>
              <a:buFont typeface="Arial" panose="020B0604020202020204" pitchFamily="34" charset="0"/>
              <a:buChar char="•"/>
            </a:pPr>
            <a:r>
              <a:rPr lang="es-ES" altLang="es-AR">
                <a:solidFill>
                  <a:srgbClr val="000000"/>
                </a:solidFill>
                <a:latin typeface="Calibri" panose="020F0502020204030204" pitchFamily="34" charset="0"/>
              </a:rPr>
              <a:t>Matemáticas</a:t>
            </a:r>
          </a:p>
          <a:p>
            <a:pPr lvl="1" eaLnBrk="1" hangingPunct="1">
              <a:lnSpc>
                <a:spcPct val="80000"/>
              </a:lnSpc>
              <a:spcBef>
                <a:spcPts val="500"/>
              </a:spcBef>
              <a:spcAft>
                <a:spcPts val="1425"/>
              </a:spcAft>
              <a:buSzPct val="75000"/>
              <a:buFont typeface="Arial" panose="020B0604020202020204" pitchFamily="34" charset="0"/>
              <a:buChar char="•"/>
            </a:pPr>
            <a:r>
              <a:rPr lang="es-ES" altLang="es-AR">
                <a:solidFill>
                  <a:srgbClr val="000000"/>
                </a:solidFill>
                <a:latin typeface="Calibri" panose="020F0502020204030204" pitchFamily="34" charset="0"/>
              </a:rPr>
              <a:t>Estadísticas</a:t>
            </a:r>
          </a:p>
          <a:p>
            <a:pPr lvl="1" eaLnBrk="1" hangingPunct="1">
              <a:lnSpc>
                <a:spcPct val="80000"/>
              </a:lnSpc>
              <a:spcBef>
                <a:spcPts val="500"/>
              </a:spcBef>
              <a:spcAft>
                <a:spcPts val="1425"/>
              </a:spcAft>
              <a:buSzPct val="75000"/>
              <a:buFont typeface="Arial" panose="020B0604020202020204" pitchFamily="34" charset="0"/>
              <a:buChar char="•"/>
            </a:pPr>
            <a:r>
              <a:rPr lang="es-ES" altLang="es-AR">
                <a:solidFill>
                  <a:srgbClr val="000000"/>
                </a:solidFill>
                <a:latin typeface="Calibri" panose="020F0502020204030204" pitchFamily="34" charset="0"/>
              </a:rPr>
              <a:t>Psicología</a:t>
            </a:r>
          </a:p>
          <a:p>
            <a:pPr lvl="1" eaLnBrk="1" hangingPunct="1">
              <a:lnSpc>
                <a:spcPct val="80000"/>
              </a:lnSpc>
              <a:spcBef>
                <a:spcPts val="500"/>
              </a:spcBef>
              <a:spcAft>
                <a:spcPts val="1425"/>
              </a:spcAft>
              <a:buSzPct val="75000"/>
              <a:buFont typeface="Arial" panose="020B0604020202020204" pitchFamily="34" charset="0"/>
              <a:buChar char="•"/>
            </a:pPr>
            <a:r>
              <a:rPr lang="es-ES" altLang="es-AR">
                <a:solidFill>
                  <a:srgbClr val="000000"/>
                </a:solidFill>
                <a:latin typeface="Calibri" panose="020F0502020204030204" pitchFamily="34" charset="0"/>
              </a:rPr>
              <a:t>Intuición</a:t>
            </a:r>
          </a:p>
          <a:p>
            <a:pPr lvl="1" eaLnBrk="1" hangingPunct="1">
              <a:lnSpc>
                <a:spcPct val="80000"/>
              </a:lnSpc>
              <a:spcBef>
                <a:spcPts val="500"/>
              </a:spcBef>
              <a:spcAft>
                <a:spcPts val="1425"/>
              </a:spcAft>
              <a:buSzPct val="75000"/>
              <a:buFont typeface="Arial" panose="020B0604020202020204" pitchFamily="34" charset="0"/>
              <a:buChar char="•"/>
            </a:pPr>
            <a:r>
              <a:rPr lang="es-ES" altLang="es-AR">
                <a:solidFill>
                  <a:srgbClr val="000000"/>
                </a:solidFill>
                <a:latin typeface="Calibri" panose="020F0502020204030204" pitchFamily="34" charset="0"/>
              </a:rPr>
              <a:t>Experiencia</a:t>
            </a:r>
          </a:p>
          <a:p>
            <a:pPr eaLnBrk="1" hangingPunct="1">
              <a:lnSpc>
                <a:spcPct val="80000"/>
              </a:lnSpc>
              <a:spcBef>
                <a:spcPts val="1000"/>
              </a:spcBef>
              <a:spcAft>
                <a:spcPts val="1425"/>
              </a:spcAft>
              <a:buSzPct val="45000"/>
              <a:buFont typeface="Arial" panose="020B0604020202020204" pitchFamily="34" charset="0"/>
              <a:buChar char="•"/>
            </a:pPr>
            <a:r>
              <a:rPr lang="es-ES" altLang="es-AR" sz="2000">
                <a:solidFill>
                  <a:srgbClr val="000000"/>
                </a:solidFill>
                <a:latin typeface="Calibri" panose="020F0502020204030204" pitchFamily="34" charset="0"/>
              </a:rPr>
              <a:t>Relacionadas con la tecnología</a:t>
            </a:r>
          </a:p>
          <a:p>
            <a:pPr lvl="1" eaLnBrk="1" hangingPunct="1">
              <a:lnSpc>
                <a:spcPct val="80000"/>
              </a:lnSpc>
              <a:spcBef>
                <a:spcPts val="500"/>
              </a:spcBef>
              <a:spcAft>
                <a:spcPts val="1425"/>
              </a:spcAft>
              <a:buSzPct val="75000"/>
              <a:buFont typeface="Arial" panose="020B0604020202020204" pitchFamily="34" charset="0"/>
              <a:buChar char="•"/>
            </a:pPr>
            <a:r>
              <a:rPr lang="es-ES" altLang="es-AR">
                <a:solidFill>
                  <a:srgbClr val="000000"/>
                </a:solidFill>
                <a:latin typeface="Calibri" panose="020F0502020204030204" pitchFamily="34" charset="0"/>
              </a:rPr>
              <a:t>Interactuar con varias tecnologías y usuarios</a:t>
            </a:r>
          </a:p>
          <a:p>
            <a:pPr eaLnBrk="1" hangingPunct="1">
              <a:lnSpc>
                <a:spcPct val="80000"/>
              </a:lnSpc>
              <a:spcBef>
                <a:spcPts val="1000"/>
              </a:spcBef>
              <a:spcAft>
                <a:spcPts val="1425"/>
              </a:spcAft>
              <a:buSzPct val="45000"/>
              <a:buFont typeface="Arial" panose="020B0604020202020204" pitchFamily="34" charset="0"/>
              <a:buChar char="•"/>
            </a:pPr>
            <a:r>
              <a:rPr lang="es-ES" altLang="es-AR" sz="2000">
                <a:solidFill>
                  <a:srgbClr val="000000"/>
                </a:solidFill>
                <a:latin typeface="Calibri" panose="020F0502020204030204" pitchFamily="34" charset="0"/>
              </a:rPr>
              <a:t>De administración del programa</a:t>
            </a:r>
          </a:p>
          <a:p>
            <a:pPr lvl="1" eaLnBrk="1" hangingPunct="1">
              <a:lnSpc>
                <a:spcPct val="80000"/>
              </a:lnSpc>
              <a:spcBef>
                <a:spcPts val="500"/>
              </a:spcBef>
              <a:spcAft>
                <a:spcPts val="1425"/>
              </a:spcAft>
              <a:buSzPct val="75000"/>
              <a:buFont typeface="Arial" panose="020B0604020202020204" pitchFamily="34" charset="0"/>
              <a:buChar char="•"/>
            </a:pPr>
            <a:r>
              <a:rPr lang="es-ES" altLang="es-AR">
                <a:solidFill>
                  <a:srgbClr val="000000"/>
                </a:solidFill>
                <a:latin typeface="Calibri" panose="020F0502020204030204" pitchFamily="34" charset="0"/>
              </a:rPr>
              <a:t>Extracción de datos uniformes (transformación)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a:r>
              <a:rPr lang="es-ES_tradnl" altLang="es-AR" smtClean="0"/>
              <a:t>ROLAP</a:t>
            </a:r>
          </a:p>
        </p:txBody>
      </p:sp>
      <p:sp>
        <p:nvSpPr>
          <p:cNvPr id="83971" name="Rectangle 3"/>
          <p:cNvSpPr>
            <a:spLocks noGrp="1" noChangeArrowheads="1"/>
          </p:cNvSpPr>
          <p:nvPr>
            <p:ph type="body" idx="1"/>
          </p:nvPr>
        </p:nvSpPr>
        <p:spPr/>
        <p:txBody>
          <a:bodyPr/>
          <a:lstStyle/>
          <a:p>
            <a:pPr eaLnBrk="1"/>
            <a:r>
              <a:rPr lang="es-ES" altLang="es-AR" smtClean="0">
                <a:latin typeface="Garamond" panose="02020404030301010803" pitchFamily="18" charset="0"/>
              </a:rPr>
              <a:t>ROLAP (OLAP Relacional) es un sistema en el cual los datos se encuentran almacenados en una base de datos relacional. Típicamente, los datos son detallados, evitando las agregaciones y las tablas se encuentran normalizadas. Los esquemas más comunes sobre los que se trabaja son estrella o copo de nieve, aunque es posible trabajar sobre cualquier base de datos relacional.</a:t>
            </a:r>
          </a:p>
          <a:p>
            <a:pPr eaLnBrk="1"/>
            <a:endParaRPr lang="es-ES_tradnl" altLang="es-AR"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a:r>
              <a:rPr lang="es-ES_tradnl" altLang="es-AR" smtClean="0"/>
              <a:t>HOLAP</a:t>
            </a:r>
          </a:p>
        </p:txBody>
      </p:sp>
      <p:sp>
        <p:nvSpPr>
          <p:cNvPr id="84995" name="Rectangle 3"/>
          <p:cNvSpPr>
            <a:spLocks noGrp="1" noChangeArrowheads="1"/>
          </p:cNvSpPr>
          <p:nvPr>
            <p:ph type="body" idx="1"/>
          </p:nvPr>
        </p:nvSpPr>
        <p:spPr/>
        <p:txBody>
          <a:bodyPr/>
          <a:lstStyle/>
          <a:p>
            <a:pPr lvl="1" eaLnBrk="1"/>
            <a:r>
              <a:rPr lang="es-ES_tradnl" altLang="es-AR" smtClean="0">
                <a:latin typeface="Garamond" panose="02020404030301010803" pitchFamily="18" charset="0"/>
              </a:rPr>
              <a:t>Un sistema HOLAP (OLAP Híbrido) mantiene los registros detallados en la base de datos relacional, mientras que los datos resumidos o agregados se almacenan en una base de datos multidimensional separada. Este método de almacenamiento es una combinación de los dos anteriores e intenta rescatar lo mejor de cada uno.</a:t>
            </a:r>
          </a:p>
          <a:p>
            <a:pPr eaLnBrk="1"/>
            <a:endParaRPr lang="es-ES_tradnl" altLang="es-AR"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p:txBody>
          <a:bodyPr/>
          <a:lstStyle/>
          <a:p>
            <a:pPr eaLnBrk="1"/>
            <a:r>
              <a:rPr lang="es-ES" altLang="es-AR" smtClean="0">
                <a:solidFill>
                  <a:schemeClr val="tx1"/>
                </a:solidFill>
              </a:rPr>
              <a:t>Comparaciones</a:t>
            </a:r>
            <a:endParaRPr lang="es-ES_tradnl" altLang="es-AR" smtClean="0">
              <a:solidFill>
                <a:schemeClr val="tx1"/>
              </a:solidFill>
            </a:endParaRPr>
          </a:p>
        </p:txBody>
      </p:sp>
      <p:sp>
        <p:nvSpPr>
          <p:cNvPr id="86019" name="Rectangle 3"/>
          <p:cNvSpPr>
            <a:spLocks noGrp="1" noChangeArrowheads="1"/>
          </p:cNvSpPr>
          <p:nvPr>
            <p:ph type="subTitle" idx="1"/>
          </p:nvPr>
        </p:nvSpPr>
        <p:spPr/>
        <p:txBody>
          <a:bodyPr/>
          <a:lstStyle/>
          <a:p>
            <a:pPr eaLnBrk="1"/>
            <a:endParaRPr lang="es-ES_tradnl" altLang="es-AR"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a:r>
              <a:rPr lang="es-ES_tradnl" altLang="es-AR" smtClean="0"/>
              <a:t>Comparaciones</a:t>
            </a:r>
          </a:p>
        </p:txBody>
      </p:sp>
      <p:sp>
        <p:nvSpPr>
          <p:cNvPr id="23555" name="Rectangle 3"/>
          <p:cNvSpPr>
            <a:spLocks noGrp="1" noChangeArrowheads="1"/>
          </p:cNvSpPr>
          <p:nvPr>
            <p:ph type="body" idx="1"/>
          </p:nvPr>
        </p:nvSpPr>
        <p:spPr/>
        <p:txBody>
          <a:bodyPr/>
          <a:lstStyle/>
          <a:p>
            <a:pPr eaLnBrk="1">
              <a:defRPr/>
            </a:pPr>
            <a:r>
              <a:rPr lang="es-ES_tradnl" altLang="es-AR" sz="1984">
                <a:latin typeface="Garamond" panose="02020404030301010803" pitchFamily="18" charset="0"/>
              </a:rPr>
              <a:t>El primer enfoque corresponde a  MOLAP. Con este método, los datos son precalculados y luego son almacenados en cubos de datos multidimensionales. </a:t>
            </a:r>
          </a:p>
          <a:p>
            <a:pPr eaLnBrk="1">
              <a:defRPr/>
            </a:pPr>
            <a:r>
              <a:rPr lang="es-ES_tradnl" altLang="es-AR" sz="1984">
                <a:latin typeface="Garamond" panose="02020404030301010803" pitchFamily="18" charset="0"/>
              </a:rPr>
              <a:t>El resultado se traduce en una mejor performance en los tiempos de respuesta debido a que los datos se encuentran disponibles sin necesidad de calcularlos en cada nueva consulta. </a:t>
            </a:r>
          </a:p>
          <a:p>
            <a:pPr eaLnBrk="1">
              <a:defRPr/>
            </a:pPr>
            <a:r>
              <a:rPr lang="es-ES_tradnl" altLang="es-AR" sz="1984">
                <a:latin typeface="Garamond" panose="02020404030301010803" pitchFamily="18" charset="0"/>
              </a:rPr>
              <a:t>La desventaja de este enfoque se debe a que almacenar datos multidimencionalmente ocupa mucho más espacio que con ROLAP.</a:t>
            </a:r>
            <a:r>
              <a:rPr lang="es-ES_tradnl" altLang="es-AR" smtClean="0">
                <a:latin typeface="Garamond" panose="02020404030301010803" pitchFamily="18" charset="0"/>
              </a:rPr>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a:r>
              <a:rPr lang="es-ES_tradnl" altLang="es-AR" smtClean="0"/>
              <a:t>Comparaciones</a:t>
            </a:r>
          </a:p>
        </p:txBody>
      </p:sp>
      <p:sp>
        <p:nvSpPr>
          <p:cNvPr id="88067" name="Rectangle 3"/>
          <p:cNvSpPr>
            <a:spLocks noGrp="1" noChangeArrowheads="1"/>
          </p:cNvSpPr>
          <p:nvPr>
            <p:ph type="body" idx="1"/>
          </p:nvPr>
        </p:nvSpPr>
        <p:spPr/>
        <p:txBody>
          <a:bodyPr/>
          <a:lstStyle/>
          <a:p>
            <a:pPr eaLnBrk="1"/>
            <a:r>
              <a:rPr lang="es-ES_tradnl" altLang="es-AR" smtClean="0">
                <a:latin typeface="Garamond" panose="02020404030301010803" pitchFamily="18" charset="0"/>
              </a:rPr>
              <a:t>El segundo enfoque es ROLAP donde los datos son accedidos directamente del Data Warehouse (u otro tipo de fuente relacional) y no son almacenados por separado. Estos datos se calculan en tiempo de consulta (al vuelo). Por lo tanto el tiempo de respuesta sería mayor pero sin usar enormes cantidades de almacenamiento en disco. </a:t>
            </a:r>
          </a:p>
          <a:p>
            <a:pPr eaLnBrk="1"/>
            <a:endParaRPr lang="es-ES_tradnl" altLang="es-AR"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a:r>
              <a:rPr lang="es-ES_tradnl" altLang="es-AR" smtClean="0"/>
              <a:t>Comparaciones</a:t>
            </a:r>
          </a:p>
        </p:txBody>
      </p:sp>
      <p:sp>
        <p:nvSpPr>
          <p:cNvPr id="89091" name="Rectangle 3"/>
          <p:cNvSpPr>
            <a:spLocks noGrp="1" noChangeArrowheads="1"/>
          </p:cNvSpPr>
          <p:nvPr>
            <p:ph type="body" idx="1"/>
          </p:nvPr>
        </p:nvSpPr>
        <p:spPr/>
        <p:txBody>
          <a:bodyPr/>
          <a:lstStyle/>
          <a:p>
            <a:pPr eaLnBrk="1"/>
            <a:r>
              <a:rPr lang="es-ES" altLang="es-AR" smtClean="0">
                <a:latin typeface="Garamond" panose="02020404030301010803" pitchFamily="18" charset="0"/>
              </a:rPr>
              <a:t>Las implementaciones MOLAP normalmente se desempeñan mejor que la tecnología ROLAP, pero tienen problemas de escalabilidad. </a:t>
            </a:r>
          </a:p>
          <a:p>
            <a:pPr eaLnBrk="1"/>
            <a:r>
              <a:rPr lang="es-ES" altLang="es-AR" smtClean="0">
                <a:latin typeface="Garamond" panose="02020404030301010803" pitchFamily="18" charset="0"/>
              </a:rPr>
              <a:t>Las implementaciones ROLAP son más escalables y son frecuentemente atractivas a los clientes debido a que aprovechan las inversiones en tecnologías de bases de datos relacionales preexistentes</a:t>
            </a:r>
            <a:endParaRPr lang="es-ES_tradnl" altLang="es-AR" smtClean="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a:r>
              <a:rPr lang="es-ES_tradnl" altLang="es-AR" smtClean="0"/>
              <a:t>Comparaciones</a:t>
            </a:r>
          </a:p>
        </p:txBody>
      </p:sp>
      <p:sp>
        <p:nvSpPr>
          <p:cNvPr id="90115" name="Rectangle 3"/>
          <p:cNvSpPr>
            <a:spLocks noGrp="1" noChangeArrowheads="1"/>
          </p:cNvSpPr>
          <p:nvPr>
            <p:ph type="body" idx="1"/>
          </p:nvPr>
        </p:nvSpPr>
        <p:spPr/>
        <p:txBody>
          <a:bodyPr/>
          <a:lstStyle/>
          <a:p>
            <a:pPr eaLnBrk="1"/>
            <a:r>
              <a:rPr lang="es-ES_tradnl" altLang="es-AR" smtClean="0">
                <a:latin typeface="Garamond" panose="02020404030301010803" pitchFamily="18" charset="0"/>
              </a:rPr>
              <a:t>La mejor solución probablemente esté entre los dos extremos. </a:t>
            </a:r>
          </a:p>
          <a:p>
            <a:pPr eaLnBrk="1"/>
            <a:r>
              <a:rPr lang="es-ES_tradnl" altLang="es-AR" smtClean="0">
                <a:latin typeface="Garamond" panose="02020404030301010803" pitchFamily="18" charset="0"/>
              </a:rPr>
              <a:t>En muchos casos se utilizan HOLAP que resultan de una combinación entre ROLAP y MOLAP. </a:t>
            </a:r>
            <a:r>
              <a:rPr lang="es-ES" altLang="es-AR" smtClean="0">
                <a:latin typeface="Garamond" panose="02020404030301010803" pitchFamily="18" charset="0"/>
              </a:rPr>
              <a:t>HOLAP mantiene los volúmenes de datos más grandes en la base de datos relacional y las agregaciones en una base de datos MOLAP separada, logrando con esto un balance entre tiempo y espacio. </a:t>
            </a:r>
            <a:endParaRPr lang="es-ES_tradnl" altLang="es-AR" smtClean="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800225" y="323850"/>
            <a:ext cx="6804025" cy="944563"/>
          </a:xfrm>
        </p:spPr>
        <p:txBody>
          <a:bodyPr/>
          <a:lstStyle/>
          <a:p>
            <a:pPr eaLnBrk="1" hangingPunct="1"/>
            <a:r>
              <a:rPr lang="es-ES" altLang="es-AR" smtClean="0"/>
              <a:t>Building Dimensional Models</a:t>
            </a:r>
          </a:p>
        </p:txBody>
      </p:sp>
      <p:sp>
        <p:nvSpPr>
          <p:cNvPr id="3075" name="Text Box 6"/>
          <p:cNvSpPr txBox="1">
            <a:spLocks noChangeArrowheads="1"/>
          </p:cNvSpPr>
          <p:nvPr/>
        </p:nvSpPr>
        <p:spPr bwMode="auto">
          <a:xfrm>
            <a:off x="3552825" y="6338888"/>
            <a:ext cx="2951163"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3000"/>
              </a:lnSpc>
              <a:spcBef>
                <a:spcPct val="0"/>
              </a:spcBef>
              <a:buClr>
                <a:srgbClr val="000000"/>
              </a:buClr>
              <a:buSzPct val="100000"/>
              <a:buFontTx/>
              <a:buNone/>
              <a:defRPr/>
            </a:pPr>
            <a:r>
              <a:rPr lang="en-US" altLang="es-AR" sz="1488"/>
              <a:t>The DW Bus Architecture matrix </a:t>
            </a:r>
            <a:endParaRPr lang="es-ES" altLang="es-AR" sz="1488"/>
          </a:p>
        </p:txBody>
      </p:sp>
      <p:pic>
        <p:nvPicPr>
          <p:cNvPr id="91140" name="Imagen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3463" y="1814513"/>
            <a:ext cx="4492625"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4" descr="img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20000">
            <a:off x="2686050" y="1574800"/>
            <a:ext cx="470852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 Box 5"/>
          <p:cNvSpPr txBox="1">
            <a:spLocks noChangeArrowheads="1"/>
          </p:cNvSpPr>
          <p:nvPr/>
        </p:nvSpPr>
        <p:spPr bwMode="auto">
          <a:xfrm>
            <a:off x="2393950" y="5481638"/>
            <a:ext cx="5708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3000"/>
              </a:lnSpc>
              <a:spcBef>
                <a:spcPct val="0"/>
              </a:spcBef>
              <a:buClr>
                <a:srgbClr val="000000"/>
              </a:buClr>
              <a:buSzPct val="100000"/>
              <a:buFontTx/>
              <a:buNone/>
              <a:defRPr/>
            </a:pPr>
            <a:r>
              <a:rPr lang="en-US" altLang="es-AR" sz="1488"/>
              <a:t>The telephone billing fact diagram and disconnected dimensions. </a:t>
            </a:r>
            <a:endParaRPr lang="es-ES" altLang="es-AR" sz="1488"/>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endParaRPr lang="es-AR" altLang="es-AR" smtClean="0"/>
          </a:p>
        </p:txBody>
      </p:sp>
      <p:pic>
        <p:nvPicPr>
          <p:cNvPr id="942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20000">
            <a:off x="3779838" y="2787650"/>
            <a:ext cx="2686050"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5"/>
          <p:cNvSpPr txBox="1">
            <a:spLocks noChangeArrowheads="1"/>
          </p:cNvSpPr>
          <p:nvPr/>
        </p:nvSpPr>
        <p:spPr bwMode="auto">
          <a:xfrm>
            <a:off x="4221163" y="5670550"/>
            <a:ext cx="2268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3000"/>
              </a:lnSpc>
              <a:spcBef>
                <a:spcPct val="0"/>
              </a:spcBef>
              <a:buClr>
                <a:srgbClr val="000000"/>
              </a:buClr>
              <a:buSzPct val="100000"/>
              <a:buFontTx/>
              <a:buNone/>
              <a:defRPr/>
            </a:pPr>
            <a:r>
              <a:rPr lang="en-US" altLang="es-AR" sz="1488"/>
              <a:t>Fact table detail diagram</a:t>
            </a:r>
            <a:endParaRPr lang="es-ES" altLang="es-AR" sz="1488"/>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0"/>
            <a:ext cx="7559675" cy="7559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endParaRPr lang="es-AR" altLang="es-AR" smtClean="0"/>
          </a:p>
        </p:txBody>
      </p:sp>
      <p:pic>
        <p:nvPicPr>
          <p:cNvPr id="952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20000">
            <a:off x="2771775" y="2582863"/>
            <a:ext cx="4598988"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5"/>
          <p:cNvSpPr txBox="1">
            <a:spLocks noChangeArrowheads="1"/>
          </p:cNvSpPr>
          <p:nvPr/>
        </p:nvSpPr>
        <p:spPr bwMode="auto">
          <a:xfrm>
            <a:off x="3717925" y="6048375"/>
            <a:ext cx="2847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3000"/>
              </a:lnSpc>
              <a:spcBef>
                <a:spcPct val="0"/>
              </a:spcBef>
              <a:buClr>
                <a:srgbClr val="000000"/>
              </a:buClr>
              <a:buSzPct val="100000"/>
              <a:buFontTx/>
              <a:buNone/>
              <a:defRPr/>
            </a:pPr>
            <a:r>
              <a:rPr lang="en-US" altLang="es-AR" sz="1488"/>
              <a:t>Dimension table detail diagram </a:t>
            </a:r>
            <a:endParaRPr lang="es-ES" altLang="es-AR" sz="1488"/>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endParaRPr lang="es-AR" altLang="es-AR" smtClean="0"/>
          </a:p>
        </p:txBody>
      </p:sp>
      <p:pic>
        <p:nvPicPr>
          <p:cNvPr id="962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2306638"/>
            <a:ext cx="5653087"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5"/>
          <p:cNvSpPr txBox="1">
            <a:spLocks noChangeArrowheads="1"/>
          </p:cNvSpPr>
          <p:nvPr/>
        </p:nvSpPr>
        <p:spPr bwMode="auto">
          <a:xfrm>
            <a:off x="2695575" y="5511800"/>
            <a:ext cx="3455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3000"/>
              </a:lnSpc>
              <a:spcBef>
                <a:spcPct val="0"/>
              </a:spcBef>
              <a:buClr>
                <a:srgbClr val="000000"/>
              </a:buClr>
              <a:buSzPct val="100000"/>
              <a:buFontTx/>
              <a:buNone/>
              <a:defRPr/>
            </a:pPr>
            <a:r>
              <a:rPr lang="en-US" altLang="es-AR" sz="1488"/>
              <a:t>Dimension attribute detall descriptions.</a:t>
            </a:r>
            <a:endParaRPr lang="es-ES" altLang="es-AR" sz="1488"/>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endParaRPr lang="es-AR" altLang="es-AR" smtClean="0"/>
          </a:p>
        </p:txBody>
      </p:sp>
      <p:pic>
        <p:nvPicPr>
          <p:cNvPr id="972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7225" y="2532063"/>
            <a:ext cx="3686175"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5"/>
          <p:cNvSpPr txBox="1">
            <a:spLocks noChangeArrowheads="1"/>
          </p:cNvSpPr>
          <p:nvPr/>
        </p:nvSpPr>
        <p:spPr bwMode="auto">
          <a:xfrm>
            <a:off x="2759075" y="5637213"/>
            <a:ext cx="5035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3000"/>
              </a:lnSpc>
              <a:spcBef>
                <a:spcPct val="0"/>
              </a:spcBef>
              <a:buClr>
                <a:srgbClr val="000000"/>
              </a:buClr>
              <a:buSzPct val="100000"/>
              <a:buFontTx/>
              <a:buNone/>
              <a:defRPr/>
            </a:pPr>
            <a:r>
              <a:rPr lang="en-US" altLang="es-AR" sz="1488"/>
              <a:t>Manny-to-many and slowly changing dimension attributes</a:t>
            </a:r>
            <a:endParaRPr lang="es-ES" altLang="es-AR" sz="1488"/>
          </a:p>
        </p:txBody>
      </p:sp>
      <p:pic>
        <p:nvPicPr>
          <p:cNvPr id="97285" name="Imagen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9925" y="2532063"/>
            <a:ext cx="3660775"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endParaRPr lang="es-AR" altLang="es-AR" smtClean="0"/>
          </a:p>
        </p:txBody>
      </p:sp>
      <p:pic>
        <p:nvPicPr>
          <p:cNvPr id="9830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20000">
            <a:off x="3343275" y="2827338"/>
            <a:ext cx="33940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5"/>
          <p:cNvSpPr txBox="1">
            <a:spLocks noChangeArrowheads="1"/>
          </p:cNvSpPr>
          <p:nvPr/>
        </p:nvSpPr>
        <p:spPr bwMode="auto">
          <a:xfrm>
            <a:off x="3338513" y="5418138"/>
            <a:ext cx="32543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3000"/>
              </a:lnSpc>
              <a:spcBef>
                <a:spcPct val="0"/>
              </a:spcBef>
              <a:buClr>
                <a:srgbClr val="000000"/>
              </a:buClr>
              <a:buSzPct val="100000"/>
              <a:buFontTx/>
              <a:buNone/>
              <a:defRPr/>
            </a:pPr>
            <a:r>
              <a:rPr lang="en-US" altLang="es-AR" sz="1488"/>
              <a:t>A dimension with correlated attribute</a:t>
            </a:r>
            <a:endParaRPr lang="es-ES" altLang="es-AR" sz="1488"/>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endParaRPr lang="es-AR" altLang="es-AR" smtClean="0"/>
          </a:p>
        </p:txBody>
      </p:sp>
      <p:sp>
        <p:nvSpPr>
          <p:cNvPr id="11267" name="Text Box 4"/>
          <p:cNvSpPr txBox="1">
            <a:spLocks noChangeArrowheads="1"/>
          </p:cNvSpPr>
          <p:nvPr/>
        </p:nvSpPr>
        <p:spPr bwMode="auto">
          <a:xfrm>
            <a:off x="4221163" y="6311900"/>
            <a:ext cx="2390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3000"/>
              </a:lnSpc>
              <a:spcBef>
                <a:spcPct val="0"/>
              </a:spcBef>
              <a:buClr>
                <a:srgbClr val="000000"/>
              </a:buClr>
              <a:buSzPct val="100000"/>
              <a:buFontTx/>
              <a:buNone/>
              <a:defRPr/>
            </a:pPr>
            <a:r>
              <a:rPr lang="en-US" altLang="es-AR" sz="1488"/>
              <a:t>Derivaded fact worksheet.</a:t>
            </a:r>
            <a:endParaRPr lang="es-ES" altLang="es-AR" sz="1488"/>
          </a:p>
        </p:txBody>
      </p:sp>
      <p:pic>
        <p:nvPicPr>
          <p:cNvPr id="9933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0000">
            <a:off x="2097088" y="2289175"/>
            <a:ext cx="5432425" cy="351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endParaRPr lang="es-AR" altLang="es-AR" smtClean="0"/>
          </a:p>
        </p:txBody>
      </p:sp>
      <p:sp>
        <p:nvSpPr>
          <p:cNvPr id="12291" name="Text Box 5"/>
          <p:cNvSpPr txBox="1">
            <a:spLocks noChangeArrowheads="1"/>
          </p:cNvSpPr>
          <p:nvPr/>
        </p:nvSpPr>
        <p:spPr bwMode="auto">
          <a:xfrm>
            <a:off x="3843338" y="5354638"/>
            <a:ext cx="21224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3000"/>
              </a:lnSpc>
              <a:spcBef>
                <a:spcPct val="0"/>
              </a:spcBef>
              <a:buClr>
                <a:srgbClr val="000000"/>
              </a:buClr>
              <a:buSzPct val="100000"/>
              <a:buFontTx/>
              <a:buNone/>
              <a:defRPr/>
            </a:pPr>
            <a:r>
              <a:rPr lang="en-US" altLang="es-AR" sz="1488"/>
              <a:t>Data source definitions</a:t>
            </a:r>
            <a:endParaRPr lang="es-ES" altLang="es-AR" sz="1488"/>
          </a:p>
        </p:txBody>
      </p:sp>
      <p:pic>
        <p:nvPicPr>
          <p:cNvPr id="100356"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9625" y="2476500"/>
            <a:ext cx="607060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endParaRPr lang="es-AR" altLang="es-AR" smtClean="0"/>
          </a:p>
        </p:txBody>
      </p:sp>
      <p:pic>
        <p:nvPicPr>
          <p:cNvPr id="10137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0000">
            <a:off x="2297113" y="1987550"/>
            <a:ext cx="5487987"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5"/>
          <p:cNvSpPr txBox="1">
            <a:spLocks noChangeArrowheads="1"/>
          </p:cNvSpPr>
          <p:nvPr/>
        </p:nvSpPr>
        <p:spPr bwMode="auto">
          <a:xfrm>
            <a:off x="3892550" y="5951538"/>
            <a:ext cx="313055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3000"/>
              </a:lnSpc>
              <a:spcBef>
                <a:spcPct val="0"/>
              </a:spcBef>
              <a:buClr>
                <a:srgbClr val="000000"/>
              </a:buClr>
              <a:buSzPct val="100000"/>
              <a:buFontTx/>
              <a:buNone/>
              <a:defRPr/>
            </a:pPr>
            <a:r>
              <a:rPr lang="en-US" altLang="es-AR" sz="1488"/>
              <a:t>Sample source-to-target data map.</a:t>
            </a:r>
            <a:endParaRPr lang="es-ES" altLang="es-AR" sz="1488"/>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1646238" y="0"/>
            <a:ext cx="6804025" cy="1258888"/>
          </a:xfrm>
        </p:spPr>
        <p:txBody>
          <a:bodyPr lIns="90000" tIns="45000" rIns="90000" bIns="45000" anchor="t"/>
          <a:lstStyle/>
          <a:p>
            <a:pPr algn="l" eaLnBrk="1" hangingPunct="1">
              <a:lnSpc>
                <a:spcPct val="90000"/>
              </a:lnSpc>
              <a:tabLst>
                <a:tab pos="723900" algn="l"/>
                <a:tab pos="1447800" algn="l"/>
                <a:tab pos="2171700" algn="l"/>
                <a:tab pos="2895600" algn="l"/>
                <a:tab pos="3619500" algn="l"/>
                <a:tab pos="4343400" algn="l"/>
                <a:tab pos="5067300" algn="l"/>
                <a:tab pos="5791200" algn="l"/>
                <a:tab pos="6515100" algn="l"/>
              </a:tabLst>
            </a:pPr>
            <a:r>
              <a:rPr lang="es-ES" altLang="es-AR" smtClean="0">
                <a:latin typeface="Calibri Light" panose="020F0302020204030204" pitchFamily="34" charset="0"/>
              </a:rPr>
              <a:t>Arquitectura de referencia</a:t>
            </a:r>
          </a:p>
        </p:txBody>
      </p:sp>
      <p:sp>
        <p:nvSpPr>
          <p:cNvPr id="15363" name="Text Box 2"/>
          <p:cNvSpPr txBox="1">
            <a:spLocks noChangeArrowheads="1"/>
          </p:cNvSpPr>
          <p:nvPr/>
        </p:nvSpPr>
        <p:spPr bwMode="auto">
          <a:xfrm>
            <a:off x="1646238" y="1398588"/>
            <a:ext cx="6804025" cy="587375"/>
          </a:xfrm>
          <a:prstGeom prst="rect">
            <a:avLst/>
          </a:prstGeom>
          <a:solidFill>
            <a:srgbClr val="5B9BD5"/>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Microsoft YaHei" panose="020B0503020204020204" pitchFamily="34" charset="-122"/>
              </a:defRPr>
            </a:lvl9pPr>
          </a:lstStyle>
          <a:p>
            <a:pPr algn="ctr" eaLnBrk="1" hangingPunct="1">
              <a:lnSpc>
                <a:spcPct val="90000"/>
              </a:lnSpc>
              <a:spcBef>
                <a:spcPts val="1000"/>
              </a:spcBef>
              <a:spcAft>
                <a:spcPts val="1425"/>
              </a:spcAft>
            </a:pPr>
            <a:r>
              <a:rPr lang="es-ES" altLang="es-AR" sz="2800" b="1">
                <a:solidFill>
                  <a:srgbClr val="000000"/>
                </a:solidFill>
                <a:latin typeface="Calibri" panose="020F0502020204030204" pitchFamily="34" charset="0"/>
              </a:rPr>
              <a:t>Administración de datos</a:t>
            </a:r>
          </a:p>
        </p:txBody>
      </p:sp>
      <p:sp>
        <p:nvSpPr>
          <p:cNvPr id="15364" name="Rectangle 3"/>
          <p:cNvSpPr>
            <a:spLocks noChangeArrowheads="1"/>
          </p:cNvSpPr>
          <p:nvPr/>
        </p:nvSpPr>
        <p:spPr bwMode="auto">
          <a:xfrm>
            <a:off x="1706563" y="6559550"/>
            <a:ext cx="6804025" cy="587375"/>
          </a:xfrm>
          <a:prstGeom prst="rect">
            <a:avLst/>
          </a:prstGeom>
          <a:solidFill>
            <a:srgbClr val="5B9BD5"/>
          </a:solidFill>
          <a:ln>
            <a:noFill/>
          </a:ln>
          <a:effectLst/>
          <a:extLst>
            <a:ext uri="{91240B29-F687-4F45-9708-019B960494DF}">
              <a14:hiddenLine xmlns:a14="http://schemas.microsoft.com/office/drawing/2010/main" w="936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AR" altLang="es-AR"/>
          </a:p>
        </p:txBody>
      </p:sp>
      <p:sp>
        <p:nvSpPr>
          <p:cNvPr id="15365" name="Rectangle 4"/>
          <p:cNvSpPr>
            <a:spLocks noChangeArrowheads="1"/>
          </p:cNvSpPr>
          <p:nvPr/>
        </p:nvSpPr>
        <p:spPr bwMode="auto">
          <a:xfrm>
            <a:off x="1706563" y="4095750"/>
            <a:ext cx="6804025" cy="587375"/>
          </a:xfrm>
          <a:prstGeom prst="rect">
            <a:avLst/>
          </a:prstGeom>
          <a:solidFill>
            <a:srgbClr val="5B9BD5"/>
          </a:solidFill>
          <a:ln>
            <a:noFill/>
          </a:ln>
          <a:effectLst/>
          <a:extLst>
            <a:ext uri="{91240B29-F687-4F45-9708-019B960494DF}">
              <a14:hiddenLine xmlns:a14="http://schemas.microsoft.com/office/drawing/2010/main" w="936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AR" altLang="es-AR"/>
          </a:p>
        </p:txBody>
      </p:sp>
      <p:sp>
        <p:nvSpPr>
          <p:cNvPr id="15366" name="Rectangle 5"/>
          <p:cNvSpPr>
            <a:spLocks noChangeArrowheads="1"/>
          </p:cNvSpPr>
          <p:nvPr/>
        </p:nvSpPr>
        <p:spPr bwMode="auto">
          <a:xfrm>
            <a:off x="1706563" y="4970463"/>
            <a:ext cx="6804025" cy="587375"/>
          </a:xfrm>
          <a:prstGeom prst="rect">
            <a:avLst/>
          </a:prstGeom>
          <a:solidFill>
            <a:srgbClr val="5B9BD5"/>
          </a:solidFill>
          <a:ln>
            <a:noFill/>
          </a:ln>
          <a:effectLst/>
          <a:extLst>
            <a:ext uri="{91240B29-F687-4F45-9708-019B960494DF}">
              <a14:hiddenLine xmlns:a14="http://schemas.microsoft.com/office/drawing/2010/main" w="936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AR" altLang="es-AR"/>
          </a:p>
        </p:txBody>
      </p:sp>
      <p:sp>
        <p:nvSpPr>
          <p:cNvPr id="15367" name="Rectangle 6"/>
          <p:cNvSpPr>
            <a:spLocks noChangeArrowheads="1"/>
          </p:cNvSpPr>
          <p:nvPr/>
        </p:nvSpPr>
        <p:spPr bwMode="auto">
          <a:xfrm>
            <a:off x="1706563" y="5764213"/>
            <a:ext cx="6804025" cy="587375"/>
          </a:xfrm>
          <a:prstGeom prst="rect">
            <a:avLst/>
          </a:prstGeom>
          <a:solidFill>
            <a:srgbClr val="5B9BD5"/>
          </a:solidFill>
          <a:ln>
            <a:noFill/>
          </a:ln>
          <a:effectLst/>
          <a:extLst>
            <a:ext uri="{91240B29-F687-4F45-9708-019B960494DF}">
              <a14:hiddenLine xmlns:a14="http://schemas.microsoft.com/office/drawing/2010/main" w="936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AR" altLang="es-AR"/>
          </a:p>
        </p:txBody>
      </p:sp>
      <p:sp>
        <p:nvSpPr>
          <p:cNvPr id="15368" name="Rectangle 7"/>
          <p:cNvSpPr>
            <a:spLocks noChangeArrowheads="1"/>
          </p:cNvSpPr>
          <p:nvPr/>
        </p:nvSpPr>
        <p:spPr bwMode="auto">
          <a:xfrm>
            <a:off x="1706563" y="2271713"/>
            <a:ext cx="1487487" cy="1508125"/>
          </a:xfrm>
          <a:prstGeom prst="rect">
            <a:avLst/>
          </a:prstGeom>
          <a:solidFill>
            <a:srgbClr val="5B9BD5"/>
          </a:solidFill>
          <a:ln>
            <a:noFill/>
          </a:ln>
          <a:effectLst/>
          <a:extLst>
            <a:ext uri="{91240B29-F687-4F45-9708-019B960494DF}">
              <a14:hiddenLine xmlns:a14="http://schemas.microsoft.com/office/drawing/2010/main" w="936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AR" altLang="es-AR"/>
          </a:p>
        </p:txBody>
      </p:sp>
      <p:sp>
        <p:nvSpPr>
          <p:cNvPr id="15369" name="Rectangle 8"/>
          <p:cNvSpPr>
            <a:spLocks noChangeArrowheads="1"/>
          </p:cNvSpPr>
          <p:nvPr/>
        </p:nvSpPr>
        <p:spPr bwMode="auto">
          <a:xfrm>
            <a:off x="3432175" y="2271713"/>
            <a:ext cx="1487488" cy="1508125"/>
          </a:xfrm>
          <a:prstGeom prst="rect">
            <a:avLst/>
          </a:prstGeom>
          <a:solidFill>
            <a:srgbClr val="5B9BD5"/>
          </a:solidFill>
          <a:ln>
            <a:noFill/>
          </a:ln>
          <a:effectLst/>
          <a:extLst>
            <a:ext uri="{91240B29-F687-4F45-9708-019B960494DF}">
              <a14:hiddenLine xmlns:a14="http://schemas.microsoft.com/office/drawing/2010/main" w="936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AR" altLang="es-AR"/>
          </a:p>
        </p:txBody>
      </p:sp>
      <p:sp>
        <p:nvSpPr>
          <p:cNvPr id="15370" name="Rectangle 9"/>
          <p:cNvSpPr>
            <a:spLocks noChangeArrowheads="1"/>
          </p:cNvSpPr>
          <p:nvPr/>
        </p:nvSpPr>
        <p:spPr bwMode="auto">
          <a:xfrm>
            <a:off x="5159375" y="2271713"/>
            <a:ext cx="1487488" cy="1508125"/>
          </a:xfrm>
          <a:prstGeom prst="rect">
            <a:avLst/>
          </a:prstGeom>
          <a:solidFill>
            <a:srgbClr val="5B9BD5"/>
          </a:solidFill>
          <a:ln>
            <a:noFill/>
          </a:ln>
          <a:effectLst/>
          <a:extLst>
            <a:ext uri="{91240B29-F687-4F45-9708-019B960494DF}">
              <a14:hiddenLine xmlns:a14="http://schemas.microsoft.com/office/drawing/2010/main" w="936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AR" altLang="es-AR"/>
          </a:p>
        </p:txBody>
      </p:sp>
      <p:sp>
        <p:nvSpPr>
          <p:cNvPr id="15371" name="Rectangle 10"/>
          <p:cNvSpPr>
            <a:spLocks noChangeArrowheads="1"/>
          </p:cNvSpPr>
          <p:nvPr/>
        </p:nvSpPr>
        <p:spPr bwMode="auto">
          <a:xfrm>
            <a:off x="6884988" y="2271713"/>
            <a:ext cx="1487487" cy="1508125"/>
          </a:xfrm>
          <a:prstGeom prst="rect">
            <a:avLst/>
          </a:prstGeom>
          <a:solidFill>
            <a:srgbClr val="5B9BD5"/>
          </a:solidFill>
          <a:ln>
            <a:noFill/>
          </a:ln>
          <a:effectLst/>
          <a:extLst>
            <a:ext uri="{91240B29-F687-4F45-9708-019B960494DF}">
              <a14:hiddenLine xmlns:a14="http://schemas.microsoft.com/office/drawing/2010/main" w="936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AR" altLang="es-AR"/>
          </a:p>
        </p:txBody>
      </p:sp>
      <p:sp>
        <p:nvSpPr>
          <p:cNvPr id="15372" name="Rectangle 11"/>
          <p:cNvSpPr>
            <a:spLocks noChangeArrowheads="1"/>
          </p:cNvSpPr>
          <p:nvPr/>
        </p:nvSpPr>
        <p:spPr bwMode="auto">
          <a:xfrm>
            <a:off x="2063750" y="2430463"/>
            <a:ext cx="887413"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93000"/>
              </a:lnSpc>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9pPr>
          </a:lstStyle>
          <a:p>
            <a:pPr algn="ctr" eaLnBrk="1" hangingPunct="1">
              <a:lnSpc>
                <a:spcPct val="100000"/>
              </a:lnSpc>
            </a:pPr>
            <a:r>
              <a:rPr lang="es-ES" altLang="es-AR" b="1">
                <a:solidFill>
                  <a:srgbClr val="000000"/>
                </a:solidFill>
              </a:rPr>
              <a:t>Fuentes </a:t>
            </a:r>
          </a:p>
          <a:p>
            <a:pPr algn="ctr" eaLnBrk="1" hangingPunct="1">
              <a:lnSpc>
                <a:spcPct val="100000"/>
              </a:lnSpc>
            </a:pPr>
            <a:r>
              <a:rPr lang="es-ES" altLang="es-AR" b="1">
                <a:solidFill>
                  <a:srgbClr val="000000"/>
                </a:solidFill>
              </a:rPr>
              <a:t>De</a:t>
            </a:r>
          </a:p>
          <a:p>
            <a:pPr algn="ctr" eaLnBrk="1" hangingPunct="1">
              <a:lnSpc>
                <a:spcPct val="100000"/>
              </a:lnSpc>
            </a:pPr>
            <a:r>
              <a:rPr lang="es-ES" altLang="es-AR" b="1">
                <a:solidFill>
                  <a:srgbClr val="000000"/>
                </a:solidFill>
              </a:rPr>
              <a:t> Datos</a:t>
            </a:r>
          </a:p>
        </p:txBody>
      </p:sp>
      <p:sp>
        <p:nvSpPr>
          <p:cNvPr id="15373" name="Rectangle 12"/>
          <p:cNvSpPr>
            <a:spLocks noChangeArrowheads="1"/>
          </p:cNvSpPr>
          <p:nvPr/>
        </p:nvSpPr>
        <p:spPr bwMode="auto">
          <a:xfrm>
            <a:off x="3432175" y="2271713"/>
            <a:ext cx="1512888"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93000"/>
              </a:lnSpc>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9pPr>
          </a:lstStyle>
          <a:p>
            <a:pPr algn="ctr" eaLnBrk="1" hangingPunct="1">
              <a:lnSpc>
                <a:spcPct val="100000"/>
              </a:lnSpc>
            </a:pPr>
            <a:r>
              <a:rPr lang="es-ES" altLang="es-AR" b="1">
                <a:solidFill>
                  <a:srgbClr val="000000"/>
                </a:solidFill>
              </a:rPr>
              <a:t>Construcción del</a:t>
            </a:r>
          </a:p>
          <a:p>
            <a:pPr algn="ctr" eaLnBrk="1" hangingPunct="1">
              <a:lnSpc>
                <a:spcPct val="100000"/>
              </a:lnSpc>
            </a:pPr>
            <a:r>
              <a:rPr lang="es-ES" altLang="es-AR" b="1">
                <a:solidFill>
                  <a:srgbClr val="000000"/>
                </a:solidFill>
              </a:rPr>
              <a:t>Data</a:t>
            </a:r>
          </a:p>
          <a:p>
            <a:pPr algn="ctr" eaLnBrk="1" hangingPunct="1">
              <a:lnSpc>
                <a:spcPct val="100000"/>
              </a:lnSpc>
            </a:pPr>
            <a:r>
              <a:rPr lang="es-ES" altLang="es-AR" b="1">
                <a:solidFill>
                  <a:srgbClr val="000000"/>
                </a:solidFill>
              </a:rPr>
              <a:t>Warehouse</a:t>
            </a:r>
          </a:p>
        </p:txBody>
      </p:sp>
      <p:sp>
        <p:nvSpPr>
          <p:cNvPr id="15374" name="Rectangle 13"/>
          <p:cNvSpPr>
            <a:spLocks noChangeArrowheads="1"/>
          </p:cNvSpPr>
          <p:nvPr/>
        </p:nvSpPr>
        <p:spPr bwMode="auto">
          <a:xfrm>
            <a:off x="5276850" y="2271713"/>
            <a:ext cx="1370013" cy="146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93000"/>
              </a:lnSpc>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Arial" panose="020B0604020202020204" pitchFamily="34" charset="0"/>
                <a:ea typeface="Microsoft YaHei" panose="020B0503020204020204" pitchFamily="34" charset="-122"/>
              </a:defRPr>
            </a:lvl9pPr>
          </a:lstStyle>
          <a:p>
            <a:pPr algn="ctr" eaLnBrk="1" hangingPunct="1">
              <a:lnSpc>
                <a:spcPct val="100000"/>
              </a:lnSpc>
            </a:pPr>
            <a:r>
              <a:rPr lang="es-ES" altLang="es-AR" b="1">
                <a:solidFill>
                  <a:srgbClr val="000000"/>
                </a:solidFill>
              </a:rPr>
              <a:t>Construcción del</a:t>
            </a:r>
            <a:r>
              <a:rPr lang="es-ES" altLang="es-AR">
                <a:solidFill>
                  <a:srgbClr val="000000"/>
                </a:solidFill>
              </a:rPr>
              <a:t> </a:t>
            </a:r>
            <a:r>
              <a:rPr lang="es-ES" altLang="es-AR" b="1">
                <a:solidFill>
                  <a:srgbClr val="000000"/>
                </a:solidFill>
              </a:rPr>
              <a:t>Mercado</a:t>
            </a:r>
          </a:p>
          <a:p>
            <a:pPr algn="ctr" eaLnBrk="1" hangingPunct="1">
              <a:lnSpc>
                <a:spcPct val="100000"/>
              </a:lnSpc>
            </a:pPr>
            <a:r>
              <a:rPr lang="es-ES" altLang="es-AR" b="1">
                <a:solidFill>
                  <a:srgbClr val="000000"/>
                </a:solidFill>
              </a:rPr>
              <a:t>De </a:t>
            </a:r>
          </a:p>
          <a:p>
            <a:pPr algn="ctr" eaLnBrk="1" hangingPunct="1">
              <a:lnSpc>
                <a:spcPct val="100000"/>
              </a:lnSpc>
            </a:pPr>
            <a:r>
              <a:rPr lang="es-ES" altLang="es-AR" b="1">
                <a:solidFill>
                  <a:srgbClr val="000000"/>
                </a:solidFill>
              </a:rPr>
              <a:t>Datos</a:t>
            </a:r>
          </a:p>
        </p:txBody>
      </p:sp>
      <p:sp>
        <p:nvSpPr>
          <p:cNvPr id="15375" name="Rectangle 14"/>
          <p:cNvSpPr>
            <a:spLocks noChangeArrowheads="1"/>
          </p:cNvSpPr>
          <p:nvPr/>
        </p:nvSpPr>
        <p:spPr bwMode="auto">
          <a:xfrm>
            <a:off x="6896100" y="2509838"/>
            <a:ext cx="1452563"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93000"/>
              </a:lnSpc>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Microsoft YaHei" panose="020B0503020204020204" pitchFamily="34" charset="-122"/>
              </a:defRPr>
            </a:lvl9pPr>
          </a:lstStyle>
          <a:p>
            <a:pPr algn="ctr" eaLnBrk="1" hangingPunct="1">
              <a:lnSpc>
                <a:spcPct val="100000"/>
              </a:lnSpc>
            </a:pPr>
            <a:r>
              <a:rPr lang="es-ES" altLang="es-AR" b="1">
                <a:solidFill>
                  <a:srgbClr val="000000"/>
                </a:solidFill>
              </a:rPr>
              <a:t>Acceso </a:t>
            </a:r>
          </a:p>
          <a:p>
            <a:pPr algn="ctr" eaLnBrk="1" hangingPunct="1">
              <a:lnSpc>
                <a:spcPct val="100000"/>
              </a:lnSpc>
            </a:pPr>
            <a:r>
              <a:rPr lang="es-ES" altLang="es-AR" b="1">
                <a:solidFill>
                  <a:srgbClr val="000000"/>
                </a:solidFill>
              </a:rPr>
              <a:t>y</a:t>
            </a:r>
          </a:p>
          <a:p>
            <a:pPr algn="ctr" eaLnBrk="1" hangingPunct="1">
              <a:lnSpc>
                <a:spcPct val="100000"/>
              </a:lnSpc>
            </a:pPr>
            <a:r>
              <a:rPr lang="es-ES" altLang="es-AR" b="1">
                <a:solidFill>
                  <a:srgbClr val="000000"/>
                </a:solidFill>
              </a:rPr>
              <a:t>Uso del DW</a:t>
            </a:r>
          </a:p>
        </p:txBody>
      </p:sp>
      <p:sp>
        <p:nvSpPr>
          <p:cNvPr id="15376" name="Rectangle 15"/>
          <p:cNvSpPr>
            <a:spLocks noChangeArrowheads="1"/>
          </p:cNvSpPr>
          <p:nvPr/>
        </p:nvSpPr>
        <p:spPr bwMode="auto">
          <a:xfrm>
            <a:off x="1866900" y="4119563"/>
            <a:ext cx="6446838"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9pPr>
          </a:lstStyle>
          <a:p>
            <a:pPr algn="ctr" eaLnBrk="1" hangingPunct="1">
              <a:lnSpc>
                <a:spcPct val="100000"/>
              </a:lnSpc>
            </a:pPr>
            <a:r>
              <a:rPr lang="es-ES" altLang="es-AR" sz="2000" b="1">
                <a:solidFill>
                  <a:srgbClr val="000000"/>
                </a:solidFill>
              </a:rPr>
              <a:t>Administración de metadatos</a:t>
            </a:r>
          </a:p>
        </p:txBody>
      </p:sp>
      <p:sp>
        <p:nvSpPr>
          <p:cNvPr id="15377" name="Rectangle 16"/>
          <p:cNvSpPr>
            <a:spLocks noChangeArrowheads="1"/>
          </p:cNvSpPr>
          <p:nvPr/>
        </p:nvSpPr>
        <p:spPr bwMode="auto">
          <a:xfrm>
            <a:off x="1943100" y="4970463"/>
            <a:ext cx="644525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9pPr>
          </a:lstStyle>
          <a:p>
            <a:pPr algn="ctr" eaLnBrk="1" hangingPunct="1">
              <a:lnSpc>
                <a:spcPct val="100000"/>
              </a:lnSpc>
            </a:pPr>
            <a:r>
              <a:rPr lang="es-ES" altLang="es-AR" sz="2000" b="1">
                <a:solidFill>
                  <a:srgbClr val="000000"/>
                </a:solidFill>
              </a:rPr>
              <a:t>T r a n s p o r t e </a:t>
            </a:r>
          </a:p>
        </p:txBody>
      </p:sp>
      <p:sp>
        <p:nvSpPr>
          <p:cNvPr id="15378" name="Rectangle 17"/>
          <p:cNvSpPr>
            <a:spLocks noChangeArrowheads="1"/>
          </p:cNvSpPr>
          <p:nvPr/>
        </p:nvSpPr>
        <p:spPr bwMode="auto">
          <a:xfrm>
            <a:off x="1927225" y="5707063"/>
            <a:ext cx="644525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icrosoft YaHei" panose="020B0503020204020204" pitchFamily="34" charset="-122"/>
              </a:defRPr>
            </a:lvl9pPr>
          </a:lstStyle>
          <a:p>
            <a:pPr algn="ctr" eaLnBrk="1" hangingPunct="1">
              <a:lnSpc>
                <a:spcPct val="100000"/>
              </a:lnSpc>
            </a:pPr>
            <a:r>
              <a:rPr lang="es-ES" altLang="es-AR" sz="2000" b="1">
                <a:solidFill>
                  <a:srgbClr val="000000"/>
                </a:solidFill>
              </a:rPr>
              <a:t>I n f r a e s t r u t u r a </a:t>
            </a:r>
          </a:p>
        </p:txBody>
      </p:sp>
      <p:sp>
        <p:nvSpPr>
          <p:cNvPr id="15379" name="Rectangle 18"/>
          <p:cNvSpPr>
            <a:spLocks noChangeArrowheads="1"/>
          </p:cNvSpPr>
          <p:nvPr/>
        </p:nvSpPr>
        <p:spPr bwMode="auto">
          <a:xfrm>
            <a:off x="1808163" y="6580188"/>
            <a:ext cx="6564312"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Microsoft YaHei" panose="020B0503020204020204" pitchFamily="34" charset="-122"/>
              </a:defRPr>
            </a:lvl9pPr>
          </a:lstStyle>
          <a:p>
            <a:pPr algn="ctr" eaLnBrk="1" hangingPunct="1">
              <a:lnSpc>
                <a:spcPct val="100000"/>
              </a:lnSpc>
            </a:pPr>
            <a:r>
              <a:rPr lang="es-ES" altLang="es-AR" sz="2000" b="1">
                <a:solidFill>
                  <a:srgbClr val="000000"/>
                </a:solidFill>
              </a:rPr>
              <a:t>Tecnología de herramientas y funciones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s-ES_tradnl" altLang="es-AR" sz="2976"/>
              <a:t>Estructura descentralizada de un Data Mart</a:t>
            </a:r>
          </a:p>
        </p:txBody>
      </p:sp>
      <p:pic>
        <p:nvPicPr>
          <p:cNvPr id="1741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827213" y="2519363"/>
            <a:ext cx="6426200" cy="3465512"/>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defRPr/>
            </a:pPr>
            <a:r>
              <a:rPr lang="es-ES_tradnl" altLang="es-AR" sz="2315"/>
              <a:t>Coordinación de la gestión de información de todos los Data Marts en un Data Warehouse centralizado.</a:t>
            </a:r>
            <a:br>
              <a:rPr lang="es-ES_tradnl" altLang="es-AR" sz="2315"/>
            </a:br>
            <a:endParaRPr lang="es-ES_tradnl" altLang="es-AR" smtClean="0">
              <a:solidFill>
                <a:schemeClr val="tx1"/>
              </a:solidFill>
            </a:endParaRPr>
          </a:p>
        </p:txBody>
      </p:sp>
      <p:pic>
        <p:nvPicPr>
          <p:cNvPr id="18435"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s-AR"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s-AR"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2153</Words>
  <Application>Microsoft Office PowerPoint</Application>
  <PresentationFormat>Custom</PresentationFormat>
  <Paragraphs>203</Paragraphs>
  <Slides>66</Slides>
  <Notes>31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78" baseType="lpstr">
      <vt:lpstr>Microsoft YaHei</vt:lpstr>
      <vt:lpstr>MS Gothic</vt:lpstr>
      <vt:lpstr>Arial</vt:lpstr>
      <vt:lpstr>Arial Black</vt:lpstr>
      <vt:lpstr>Calibri</vt:lpstr>
      <vt:lpstr>Calibri Light</vt:lpstr>
      <vt:lpstr>Garamond</vt:lpstr>
      <vt:lpstr>Times New Roman</vt:lpstr>
      <vt:lpstr>Wingdings</vt:lpstr>
      <vt:lpstr>Tema de Office</vt:lpstr>
      <vt:lpstr>Document</vt:lpstr>
      <vt:lpstr>Documento</vt:lpstr>
      <vt:lpstr>PowerPoint Presentation</vt:lpstr>
      <vt:lpstr>DATA WAREHOUSE</vt:lpstr>
      <vt:lpstr>Diferencias con base de datos operacionales (OLTP)</vt:lpstr>
      <vt:lpstr>PowerPoint Presentation</vt:lpstr>
      <vt:lpstr>Técnicas para construir DW</vt:lpstr>
      <vt:lpstr>PowerPoint Presentation</vt:lpstr>
      <vt:lpstr>Arquitectura de referencia</vt:lpstr>
      <vt:lpstr>Estructura descentralizada de un Data Mart</vt:lpstr>
      <vt:lpstr>Coordinación de la gestión de información de todos los Data Marts en un Data Warehouse centralizado. </vt:lpstr>
      <vt:lpstr>SISTEMAS OLPT + OLAP</vt:lpstr>
      <vt:lpstr>Modelado del DW</vt:lpstr>
      <vt:lpstr>Esquemas de un Data Warehouse</vt:lpstr>
      <vt:lpstr>Componentes </vt:lpstr>
      <vt:lpstr>PowerPoint Presentation</vt:lpstr>
      <vt:lpstr>PowerPoint Presentation</vt:lpstr>
      <vt:lpstr>Esquema estrella</vt:lpstr>
      <vt:lpstr>Esquema estrella</vt:lpstr>
      <vt:lpstr>Esquema estrella</vt:lpstr>
      <vt:lpstr>PowerPoint Presentation</vt:lpstr>
      <vt:lpstr>Esquema estrella</vt:lpstr>
      <vt:lpstr>PowerPoint Presentation</vt:lpstr>
      <vt:lpstr>Esquema estrella</vt:lpstr>
      <vt:lpstr>Esquema copo de nieve</vt:lpstr>
      <vt:lpstr>Esquema copo de nieve</vt:lpstr>
      <vt:lpstr>PowerPoint Presentation</vt:lpstr>
      <vt:lpstr>Esquema copo de nieve</vt:lpstr>
      <vt:lpstr>Esquema copo de nieve</vt:lpstr>
      <vt:lpstr>Ejemplo de copo de nieve</vt:lpstr>
      <vt:lpstr>Modelado de Consultas Empresariales</vt:lpstr>
      <vt:lpstr>Modelo Starnet</vt:lpstr>
      <vt:lpstr>Modelo Starnet</vt:lpstr>
      <vt:lpstr>Profundización mediante el modelo starnet</vt:lpstr>
      <vt:lpstr>SISTEMAS OLPT + OLAP</vt:lpstr>
      <vt:lpstr>OLAP</vt:lpstr>
      <vt:lpstr>OLAP - Proceso de análisis en línea -</vt:lpstr>
      <vt:lpstr>OLAP</vt:lpstr>
      <vt:lpstr>OLAP</vt:lpstr>
      <vt:lpstr>Visualización de los datos mediante un cubo</vt:lpstr>
      <vt:lpstr>Visualización de los datos</vt:lpstr>
      <vt:lpstr>Visualización de los datos</vt:lpstr>
      <vt:lpstr>PowerPoint Presentation</vt:lpstr>
      <vt:lpstr>Sin embargo, la mayoría de los usuarios también desearía ver como se desarrollan las ventas en el tiempo. Para hacer esto, se necesitarían varias hojas de la planilla de cálculo como se muestra en la figura</vt:lpstr>
      <vt:lpstr>Las mismas celdas de datos se visualizan mediante un cubo</vt:lpstr>
      <vt:lpstr>Dado que las celdas de datos pueden ser fácilmente representadas en un cubo, se pueden tomar rebanadas del mismo para responder preguntas como: </vt:lpstr>
      <vt:lpstr>PowerPoint Presentation</vt:lpstr>
      <vt:lpstr>Visualización de cubos</vt:lpstr>
      <vt:lpstr>Visualización de cubos</vt:lpstr>
      <vt:lpstr>Modelos de almacenamiento</vt:lpstr>
      <vt:lpstr>MOLAP</vt:lpstr>
      <vt:lpstr>ROLAP</vt:lpstr>
      <vt:lpstr>HOLAP</vt:lpstr>
      <vt:lpstr>Comparaciones</vt:lpstr>
      <vt:lpstr>Comparaciones</vt:lpstr>
      <vt:lpstr>Comparaciones</vt:lpstr>
      <vt:lpstr>Comparaciones</vt:lpstr>
      <vt:lpstr>Comparaciones</vt:lpstr>
      <vt:lpstr>Building Dimensional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dc:creator>
  <cp:lastModifiedBy>word2</cp:lastModifiedBy>
  <cp:revision>3</cp:revision>
  <cp:lastPrinted>1601-01-01T00:00:00Z</cp:lastPrinted>
  <dcterms:created xsi:type="dcterms:W3CDTF">2020-07-28T13:13:32Z</dcterms:created>
  <dcterms:modified xsi:type="dcterms:W3CDTF">2020-08-26T18:35:17Z</dcterms:modified>
</cp:coreProperties>
</file>