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90000"/>
      </a:lnSpc>
      <a:spcBef>
        <a:spcPts val="210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1pPr>
    <a:lvl2pPr marL="0" marR="0" indent="457200" algn="l" defTabSz="914400" rtl="0" fontAlgn="auto" latinLnBrk="0" hangingPunct="0">
      <a:lnSpc>
        <a:spcPct val="90000"/>
      </a:lnSpc>
      <a:spcBef>
        <a:spcPts val="210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2pPr>
    <a:lvl3pPr marL="0" marR="0" indent="914400" algn="l" defTabSz="914400" rtl="0" fontAlgn="auto" latinLnBrk="0" hangingPunct="0">
      <a:lnSpc>
        <a:spcPct val="90000"/>
      </a:lnSpc>
      <a:spcBef>
        <a:spcPts val="210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3pPr>
    <a:lvl4pPr marL="0" marR="0" indent="1371600" algn="l" defTabSz="914400" rtl="0" fontAlgn="auto" latinLnBrk="0" hangingPunct="0">
      <a:lnSpc>
        <a:spcPct val="90000"/>
      </a:lnSpc>
      <a:spcBef>
        <a:spcPts val="210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4pPr>
    <a:lvl5pPr marL="0" marR="0" indent="1828800" algn="l" defTabSz="914400" rtl="0" fontAlgn="auto" latinLnBrk="0" hangingPunct="0">
      <a:lnSpc>
        <a:spcPct val="90000"/>
      </a:lnSpc>
      <a:spcBef>
        <a:spcPts val="210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5pPr>
    <a:lvl6pPr marL="0" marR="0" indent="0" algn="l" defTabSz="914400" rtl="0" fontAlgn="auto" latinLnBrk="0" hangingPunct="0">
      <a:lnSpc>
        <a:spcPct val="90000"/>
      </a:lnSpc>
      <a:spcBef>
        <a:spcPts val="210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6pPr>
    <a:lvl7pPr marL="0" marR="0" indent="0" algn="l" defTabSz="914400" rtl="0" fontAlgn="auto" latinLnBrk="0" hangingPunct="0">
      <a:lnSpc>
        <a:spcPct val="90000"/>
      </a:lnSpc>
      <a:spcBef>
        <a:spcPts val="210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7pPr>
    <a:lvl8pPr marL="0" marR="0" indent="0" algn="l" defTabSz="914400" rtl="0" fontAlgn="auto" latinLnBrk="0" hangingPunct="0">
      <a:lnSpc>
        <a:spcPct val="90000"/>
      </a:lnSpc>
      <a:spcBef>
        <a:spcPts val="210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8pPr>
    <a:lvl9pPr marL="0" marR="0" indent="0" algn="l" defTabSz="914400" rtl="0" fontAlgn="auto" latinLnBrk="0" hangingPunct="0">
      <a:lnSpc>
        <a:spcPct val="90000"/>
      </a:lnSpc>
      <a:spcBef>
        <a:spcPts val="210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 b="def" i="def"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" name="Shape 2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ncabezado.png" descr="encabez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58288" cy="114617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"/>
          <p:cNvSpPr/>
          <p:nvPr/>
        </p:nvSpPr>
        <p:spPr>
          <a:xfrm>
            <a:off x="-1" y="6524625"/>
            <a:ext cx="9144002" cy="333375"/>
          </a:xfrm>
          <a:prstGeom prst="rect">
            <a:avLst/>
          </a:prstGeom>
          <a:solidFill>
            <a:srgbClr val="0E3966"/>
          </a:solidFill>
          <a:ln w="12700">
            <a:miter lim="400000"/>
          </a:ln>
        </p:spPr>
        <p:txBody>
          <a:bodyPr lIns="44280" tIns="44280" rIns="44280" bIns="44280" anchor="ctr"/>
          <a:lstStyle/>
          <a:p>
            <a:pPr>
              <a:lnSpc>
                <a:spcPct val="100000"/>
              </a:lnSpc>
              <a:spcBef>
                <a:spcPts val="0"/>
              </a:spcBef>
              <a:defRPr sz="1800"/>
            </a:pPr>
          </a:p>
        </p:txBody>
      </p:sp>
      <p:sp>
        <p:nvSpPr>
          <p:cNvPr id="4" name="Universidad de Mendoza"/>
          <p:cNvSpPr txBox="1"/>
          <p:nvPr/>
        </p:nvSpPr>
        <p:spPr>
          <a:xfrm>
            <a:off x="1587" y="6548437"/>
            <a:ext cx="2147052" cy="329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280" tIns="44280" rIns="44280" bIns="44280">
            <a:spAutoFit/>
          </a:bodyPr>
          <a:lstStyle>
            <a:lvl1pPr marL="336550" indent="-336550">
              <a:lnSpc>
                <a:spcPct val="100000"/>
              </a:lnSpc>
              <a:spcBef>
                <a:spcPts val="0"/>
              </a:spcBef>
              <a:tabLst>
                <a:tab pos="330200" algn="l"/>
                <a:tab pos="774700" algn="l"/>
                <a:tab pos="1231900" algn="l"/>
                <a:tab pos="1676400" algn="l"/>
                <a:tab pos="2120900" algn="l"/>
                <a:tab pos="2578100" algn="l"/>
                <a:tab pos="3022600" algn="l"/>
                <a:tab pos="3479800" algn="l"/>
                <a:tab pos="3924300" algn="l"/>
                <a:tab pos="4368800" algn="l"/>
                <a:tab pos="4826000" algn="l"/>
                <a:tab pos="5270500" algn="l"/>
                <a:tab pos="5715000" algn="l"/>
                <a:tab pos="6172200" algn="l"/>
                <a:tab pos="6616700" algn="l"/>
                <a:tab pos="7073900" algn="l"/>
                <a:tab pos="7518400" algn="l"/>
                <a:tab pos="7962900" algn="l"/>
                <a:tab pos="8420100" algn="l"/>
                <a:tab pos="8864600" algn="l"/>
                <a:tab pos="9309100" algn="l"/>
              </a:tabLst>
              <a:defRPr sz="16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sz="1600">
                <a:latin typeface="Calibri"/>
                <a:ea typeface="Calibri"/>
                <a:cs typeface="Calibri"/>
                <a:sym typeface="Calibri"/>
              </a:rPr>
              <a:t>Universidad de Mendoza</a:t>
            </a:r>
          </a:p>
        </p:txBody>
      </p:sp>
      <p:sp>
        <p:nvSpPr>
          <p:cNvPr id="5" name="Programación I"/>
          <p:cNvSpPr txBox="1"/>
          <p:nvPr/>
        </p:nvSpPr>
        <p:spPr>
          <a:xfrm>
            <a:off x="7667625" y="6542087"/>
            <a:ext cx="1343876" cy="329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280" tIns="44280" rIns="44280" bIns="44280">
            <a:spAutoFit/>
          </a:bodyPr>
          <a:lstStyle>
            <a:lvl1pPr marL="336550" indent="-336550">
              <a:lnSpc>
                <a:spcPct val="100000"/>
              </a:lnSpc>
              <a:spcBef>
                <a:spcPts val="0"/>
              </a:spcBef>
              <a:tabLst>
                <a:tab pos="330200" algn="l"/>
                <a:tab pos="774700" algn="l"/>
                <a:tab pos="1231900" algn="l"/>
                <a:tab pos="1676400" algn="l"/>
                <a:tab pos="2120900" algn="l"/>
                <a:tab pos="2578100" algn="l"/>
                <a:tab pos="3022600" algn="l"/>
                <a:tab pos="3479800" algn="l"/>
                <a:tab pos="3924300" algn="l"/>
                <a:tab pos="4368800" algn="l"/>
                <a:tab pos="4826000" algn="l"/>
                <a:tab pos="5270500" algn="l"/>
                <a:tab pos="5715000" algn="l"/>
                <a:tab pos="6172200" algn="l"/>
                <a:tab pos="6616700" algn="l"/>
                <a:tab pos="7073900" algn="l"/>
                <a:tab pos="7518400" algn="l"/>
                <a:tab pos="7962900" algn="l"/>
                <a:tab pos="8420100" algn="l"/>
                <a:tab pos="8864600" algn="l"/>
                <a:tab pos="9309100" algn="l"/>
              </a:tabLst>
              <a:defRPr sz="16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sz="1600">
                <a:latin typeface="Calibri"/>
                <a:ea typeface="Calibri"/>
                <a:cs typeface="Calibri"/>
                <a:sym typeface="Calibri"/>
              </a:rPr>
              <a:t>Programación I</a:t>
            </a:r>
          </a:p>
        </p:txBody>
      </p:sp>
      <p:pic>
        <p:nvPicPr>
          <p:cNvPr id="6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10525" y="0"/>
            <a:ext cx="1133475" cy="1143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Text"/>
          <p:cNvSpPr txBox="1"/>
          <p:nvPr>
            <p:ph type="title"/>
          </p:nvPr>
        </p:nvSpPr>
        <p:spPr>
          <a:xfrm>
            <a:off x="13245" y="3720"/>
            <a:ext cx="7914185" cy="1138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280" tIns="44280" rIns="44280" bIns="44280" anchor="ctr"/>
          <a:lstStyle/>
          <a:p>
            <a:pPr/>
            <a:r>
              <a:t>Title Text</a:t>
            </a:r>
          </a:p>
        </p:txBody>
      </p:sp>
      <p:sp>
        <p:nvSpPr>
          <p:cNvPr id="8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280" tIns="44280" rIns="44280" bIns="4428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  <p:transition xmlns:p14="http://schemas.microsoft.com/office/powerpoint/2010/main" spd="med" advClick="1"/>
  <p:txStyles>
    <p:titleStyle>
      <a:lvl1pPr marL="0" marR="0" indent="0" algn="l" defTabSz="44926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chemeClr val="accent3">
              <a:lumOff val="44000"/>
            </a:schemeClr>
          </a:solidFill>
          <a:uFillTx/>
          <a:latin typeface="Arial Black"/>
          <a:ea typeface="Arial Black"/>
          <a:cs typeface="Arial Black"/>
          <a:sym typeface="Arial Black"/>
        </a:defRPr>
      </a:lvl1pPr>
      <a:lvl2pPr marL="0" marR="0" indent="0" algn="l" defTabSz="44926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chemeClr val="accent3">
              <a:lumOff val="44000"/>
            </a:schemeClr>
          </a:solidFill>
          <a:uFillTx/>
          <a:latin typeface="Arial Black"/>
          <a:ea typeface="Arial Black"/>
          <a:cs typeface="Arial Black"/>
          <a:sym typeface="Arial Black"/>
        </a:defRPr>
      </a:lvl2pPr>
      <a:lvl3pPr marL="0" marR="0" indent="0" algn="l" defTabSz="44926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chemeClr val="accent3">
              <a:lumOff val="44000"/>
            </a:schemeClr>
          </a:solidFill>
          <a:uFillTx/>
          <a:latin typeface="Arial Black"/>
          <a:ea typeface="Arial Black"/>
          <a:cs typeface="Arial Black"/>
          <a:sym typeface="Arial Black"/>
        </a:defRPr>
      </a:lvl3pPr>
      <a:lvl4pPr marL="0" marR="0" indent="0" algn="l" defTabSz="44926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chemeClr val="accent3">
              <a:lumOff val="44000"/>
            </a:schemeClr>
          </a:solidFill>
          <a:uFillTx/>
          <a:latin typeface="Arial Black"/>
          <a:ea typeface="Arial Black"/>
          <a:cs typeface="Arial Black"/>
          <a:sym typeface="Arial Black"/>
        </a:defRPr>
      </a:lvl4pPr>
      <a:lvl5pPr marL="0" marR="0" indent="0" algn="l" defTabSz="44926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chemeClr val="accent3">
              <a:lumOff val="44000"/>
            </a:schemeClr>
          </a:solidFill>
          <a:uFillTx/>
          <a:latin typeface="Arial Black"/>
          <a:ea typeface="Arial Black"/>
          <a:cs typeface="Arial Black"/>
          <a:sym typeface="Arial Black"/>
        </a:defRPr>
      </a:lvl5pPr>
      <a:lvl6pPr marL="0" marR="0" indent="457200" algn="l" defTabSz="44926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chemeClr val="accent3">
              <a:lumOff val="44000"/>
            </a:schemeClr>
          </a:solidFill>
          <a:uFillTx/>
          <a:latin typeface="Arial Black"/>
          <a:ea typeface="Arial Black"/>
          <a:cs typeface="Arial Black"/>
          <a:sym typeface="Arial Black"/>
        </a:defRPr>
      </a:lvl6pPr>
      <a:lvl7pPr marL="0" marR="0" indent="914400" algn="l" defTabSz="44926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chemeClr val="accent3">
              <a:lumOff val="44000"/>
            </a:schemeClr>
          </a:solidFill>
          <a:uFillTx/>
          <a:latin typeface="Arial Black"/>
          <a:ea typeface="Arial Black"/>
          <a:cs typeface="Arial Black"/>
          <a:sym typeface="Arial Black"/>
        </a:defRPr>
      </a:lvl7pPr>
      <a:lvl8pPr marL="0" marR="0" indent="1371600" algn="l" defTabSz="44926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chemeClr val="accent3">
              <a:lumOff val="44000"/>
            </a:schemeClr>
          </a:solidFill>
          <a:uFillTx/>
          <a:latin typeface="Arial Black"/>
          <a:ea typeface="Arial Black"/>
          <a:cs typeface="Arial Black"/>
          <a:sym typeface="Arial Black"/>
        </a:defRPr>
      </a:lvl8pPr>
      <a:lvl9pPr marL="0" marR="0" indent="1828800" algn="l" defTabSz="44926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chemeClr val="accent3">
              <a:lumOff val="44000"/>
            </a:schemeClr>
          </a:solidFill>
          <a:uFillTx/>
          <a:latin typeface="Arial Black"/>
          <a:ea typeface="Arial Black"/>
          <a:cs typeface="Arial Black"/>
          <a:sym typeface="Arial Black"/>
        </a:defRPr>
      </a:lvl9pPr>
    </p:titleStyle>
    <p:bodyStyle>
      <a:lvl1pPr marL="336550" marR="0" indent="-336550" algn="l" defTabSz="449262" rtl="0" latinLnBrk="0">
        <a:lnSpc>
          <a:spcPct val="102000"/>
        </a:lnSpc>
        <a:spcBef>
          <a:spcPts val="210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Helvetica"/>
        <a:buChar char="»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1pPr>
      <a:lvl2pPr marL="779584" marR="0" indent="-322384" algn="l" defTabSz="449262" rtl="0" latinLnBrk="0">
        <a:lnSpc>
          <a:spcPct val="102000"/>
        </a:lnSpc>
        <a:spcBef>
          <a:spcPts val="210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Helvetica"/>
        <a:buChar char="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2pPr>
      <a:lvl3pPr marL="1200150" marR="0" indent="-285750" algn="l" defTabSz="449262" rtl="0" latinLnBrk="0">
        <a:lnSpc>
          <a:spcPct val="102000"/>
        </a:lnSpc>
        <a:spcBef>
          <a:spcPts val="210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Helvetica"/>
        <a:buChar char="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3pPr>
      <a:lvl4pPr marL="1714500" marR="0" indent="-342900" algn="l" defTabSz="449262" rtl="0" latinLnBrk="0">
        <a:lnSpc>
          <a:spcPct val="102000"/>
        </a:lnSpc>
        <a:spcBef>
          <a:spcPts val="210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Helvetica"/>
        <a:buChar char="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4pPr>
      <a:lvl5pPr marL="2209800" marR="0" indent="-381000" algn="l" defTabSz="449262" rtl="0" latinLnBrk="0">
        <a:lnSpc>
          <a:spcPct val="102000"/>
        </a:lnSpc>
        <a:spcBef>
          <a:spcPts val="210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Helvetica"/>
        <a:buChar char="»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5pPr>
      <a:lvl6pPr marL="2667000" marR="0" indent="-381000" algn="l" defTabSz="449262" rtl="0" latinLnBrk="0">
        <a:lnSpc>
          <a:spcPct val="102000"/>
        </a:lnSpc>
        <a:spcBef>
          <a:spcPts val="210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Helvetica"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6pPr>
      <a:lvl7pPr marL="3124200" marR="0" indent="-381000" algn="l" defTabSz="449262" rtl="0" latinLnBrk="0">
        <a:lnSpc>
          <a:spcPct val="102000"/>
        </a:lnSpc>
        <a:spcBef>
          <a:spcPts val="210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Helvetica"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7pPr>
      <a:lvl8pPr marL="3581400" marR="0" indent="-381000" algn="l" defTabSz="449262" rtl="0" latinLnBrk="0">
        <a:lnSpc>
          <a:spcPct val="102000"/>
        </a:lnSpc>
        <a:spcBef>
          <a:spcPts val="210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Helvetica"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8pPr>
      <a:lvl9pPr marL="4038600" marR="0" indent="-381000" algn="l" defTabSz="449262" rtl="0" latinLnBrk="0">
        <a:lnSpc>
          <a:spcPct val="102000"/>
        </a:lnSpc>
        <a:spcBef>
          <a:spcPts val="210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Helvetica"/>
        <a:buChar char="•"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r" defTabSz="914400" rtl="0" latinLnBrk="0">
        <a:lnSpc>
          <a:spcPct val="9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1pPr>
      <a:lvl2pPr marL="0" marR="0" indent="457200" algn="r" defTabSz="914400" rtl="0" latinLnBrk="0">
        <a:lnSpc>
          <a:spcPct val="9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2pPr>
      <a:lvl3pPr marL="0" marR="0" indent="914400" algn="r" defTabSz="914400" rtl="0" latinLnBrk="0">
        <a:lnSpc>
          <a:spcPct val="9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3pPr>
      <a:lvl4pPr marL="0" marR="0" indent="1371600" algn="r" defTabSz="914400" rtl="0" latinLnBrk="0">
        <a:lnSpc>
          <a:spcPct val="9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4pPr>
      <a:lvl5pPr marL="0" marR="0" indent="1828800" algn="r" defTabSz="914400" rtl="0" latinLnBrk="0">
        <a:lnSpc>
          <a:spcPct val="9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5pPr>
      <a:lvl6pPr marL="0" marR="0" indent="0" algn="r" defTabSz="914400" rtl="0" latinLnBrk="0">
        <a:lnSpc>
          <a:spcPct val="9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6pPr>
      <a:lvl7pPr marL="0" marR="0" indent="0" algn="r" defTabSz="914400" rtl="0" latinLnBrk="0">
        <a:lnSpc>
          <a:spcPct val="9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7pPr>
      <a:lvl8pPr marL="0" marR="0" indent="0" algn="r" defTabSz="914400" rtl="0" latinLnBrk="0">
        <a:lnSpc>
          <a:spcPct val="9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8pPr>
      <a:lvl9pPr marL="0" marR="0" indent="0" algn="r" defTabSz="914400" rtl="0" latinLnBrk="0">
        <a:lnSpc>
          <a:spcPct val="9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mari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Temario</a:t>
            </a:r>
          </a:p>
        </p:txBody>
      </p:sp>
      <p:sp>
        <p:nvSpPr>
          <p:cNvPr id="27" name="Asignación multiple…"/>
          <p:cNvSpPr txBox="1"/>
          <p:nvPr>
            <p:ph type="body" idx="4294967295"/>
          </p:nvPr>
        </p:nvSpPr>
        <p:spPr>
          <a:xfrm>
            <a:off x="-1" y="1125537"/>
            <a:ext cx="9144002" cy="5399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69240" indent="-269240">
              <a:spcBef>
                <a:spcPts val="1200"/>
              </a:spcBef>
              <a:buChar char=""/>
              <a:tabLst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Asignación multiple</a:t>
            </a:r>
            <a:endParaRPr sz="24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269240" indent="-269240">
              <a:spcBef>
                <a:spcPts val="1200"/>
              </a:spcBef>
              <a:buChar char=""/>
              <a:tabLst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Estructuras de control (condiciona e iterativa)</a:t>
            </a:r>
            <a:endParaRPr sz="24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269240" indent="-269240">
              <a:spcBef>
                <a:spcPts val="1200"/>
              </a:spcBef>
              <a:buChar char=""/>
              <a:tabLst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Break y continue</a:t>
            </a:r>
            <a:endParaRPr sz="24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269240" indent="-269240">
              <a:spcBef>
                <a:spcPts val="1200"/>
              </a:spcBef>
              <a:buChar char=""/>
              <a:tabLst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Funciones para iterables</a:t>
            </a:r>
            <a:endParaRPr sz="24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269240" indent="-269240">
              <a:spcBef>
                <a:spcPts val="1200"/>
              </a:spcBef>
              <a:buChar char=""/>
              <a:tabLst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Modulos e Import</a:t>
            </a:r>
            <a:endParaRPr sz="24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269240" indent="-269240">
              <a:spcBef>
                <a:spcPts val="1200"/>
              </a:spcBef>
              <a:buChar char=""/>
              <a:tabLst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Name y Namespace</a:t>
            </a:r>
            <a:endParaRPr sz="24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269240" indent="-269240">
              <a:spcBef>
                <a:spcPts val="1200"/>
              </a:spcBef>
              <a:buChar char=""/>
              <a:tabLst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Funciones (parámetros y retorno)</a:t>
            </a:r>
            <a:endParaRPr sz="240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Estructuras de contr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Estructuras de control</a:t>
            </a:r>
          </a:p>
        </p:txBody>
      </p:sp>
      <p:sp>
        <p:nvSpPr>
          <p:cNvPr id="62" name="FOR .. ELSE…"/>
          <p:cNvSpPr txBox="1"/>
          <p:nvPr>
            <p:ph type="body" idx="4294967295"/>
          </p:nvPr>
        </p:nvSpPr>
        <p:spPr>
          <a:xfrm>
            <a:off x="-1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6549" indent="-336549">
              <a:lnSpc>
                <a:spcPct val="100000"/>
              </a:lnSpc>
              <a:buChar char=""/>
              <a:defRPr sz="22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FOR .. ELSE</a:t>
            </a:r>
          </a:p>
          <a:p>
            <a:pPr marL="336549" indent="-336549">
              <a:lnSpc>
                <a:spcPct val="100000"/>
              </a:lnSpc>
              <a:buChar char=""/>
              <a:defRPr sz="22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Texto normal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for num in range(10):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    if num&gt;4: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        break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    print(num)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else: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    print("no cortó")</a:t>
            </a:r>
          </a:p>
        </p:txBody>
      </p:sp>
      <p:pic>
        <p:nvPicPr>
          <p:cNvPr id="6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unciones para iter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Funciones para iterables</a:t>
            </a:r>
          </a:p>
        </p:txBody>
      </p:sp>
      <p:sp>
        <p:nvSpPr>
          <p:cNvPr id="66" name="reversed() - Da vueltas el iterable…"/>
          <p:cNvSpPr txBox="1"/>
          <p:nvPr>
            <p:ph type="body" idx="4294967295"/>
          </p:nvPr>
        </p:nvSpPr>
        <p:spPr>
          <a:xfrm>
            <a:off x="-1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6549" indent="-336549">
              <a:lnSpc>
                <a:spcPct val="100000"/>
              </a:lnSpc>
              <a:buChar char=""/>
              <a:defRPr sz="22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reversed() - Da vueltas el iterable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&gt;&gt;&gt; a1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[1, 2, 3, 4]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&gt;&gt;&gt; for numero in reversed(a1):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...     print("Numero: ",numero)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... 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Numero:  4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Numero:  3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Numero:  2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Numero:  1</a:t>
            </a:r>
          </a:p>
        </p:txBody>
      </p:sp>
      <p:pic>
        <p:nvPicPr>
          <p:cNvPr id="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unciones para iter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Funciones para iterables</a:t>
            </a:r>
          </a:p>
        </p:txBody>
      </p:sp>
      <p:sp>
        <p:nvSpPr>
          <p:cNvPr id="70" name="zip() - arma pares de túplas entre elementos de dos iterables…"/>
          <p:cNvSpPr txBox="1"/>
          <p:nvPr>
            <p:ph type="body" idx="4294967295"/>
          </p:nvPr>
        </p:nvSpPr>
        <p:spPr>
          <a:xfrm>
            <a:off x="-1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6549" indent="-336549">
              <a:lnSpc>
                <a:spcPct val="100000"/>
              </a:lnSpc>
              <a:buChar char=""/>
              <a:defRPr sz="22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zip() - arma pares de túplas entre elementos de dos iterables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&gt;&gt;&gt; for elemento in zip(a1,a2):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...     print(elemento)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...     print(type(elemento)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... )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... 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(1, 'a')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&lt;class 'tuple'&gt;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(2, 'b')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&lt;class 'tuple'&gt;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(3, 'c')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&lt;class ‘tuple'&gt;</a:t>
            </a:r>
          </a:p>
        </p:txBody>
      </p:sp>
      <p:pic>
        <p:nvPicPr>
          <p:cNvPr id="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unciones para iter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Funciones para iterables</a:t>
            </a:r>
          </a:p>
        </p:txBody>
      </p:sp>
      <p:sp>
        <p:nvSpPr>
          <p:cNvPr id="74" name="sorted() - ordena un iterable…"/>
          <p:cNvSpPr txBox="1"/>
          <p:nvPr>
            <p:ph type="body" idx="4294967295"/>
          </p:nvPr>
        </p:nvSpPr>
        <p:spPr>
          <a:xfrm>
            <a:off x="-1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6549" indent="-336549">
              <a:lnSpc>
                <a:spcPct val="100000"/>
              </a:lnSpc>
              <a:buChar char=""/>
              <a:defRPr sz="22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sorted() - ordena un iterable</a:t>
            </a:r>
          </a:p>
          <a:p>
            <a:pPr marL="336549" indent="-336549">
              <a:lnSpc>
                <a:spcPct val="100000"/>
              </a:lnSpc>
              <a:buChar char=""/>
              <a:defRPr sz="22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Se pueden definir funciones personalizables</a:t>
            </a:r>
          </a:p>
        </p:txBody>
      </p:sp>
      <p:pic>
        <p:nvPicPr>
          <p:cNvPr id="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Módul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Módulos</a:t>
            </a:r>
          </a:p>
        </p:txBody>
      </p:sp>
      <p:sp>
        <p:nvSpPr>
          <p:cNvPr id="78" name="Organización lógica del código…"/>
          <p:cNvSpPr txBox="1"/>
          <p:nvPr>
            <p:ph type="body" idx="4294967295"/>
          </p:nvPr>
        </p:nvSpPr>
        <p:spPr>
          <a:xfrm>
            <a:off x="-1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6549" indent="-336549">
              <a:lnSpc>
                <a:spcPct val="100000"/>
              </a:lnSpc>
              <a:buChar char=""/>
              <a:defRPr sz="22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Organización lógica del código</a:t>
            </a:r>
          </a:p>
          <a:p>
            <a:pPr marL="336549" indent="-336549">
              <a:lnSpc>
                <a:spcPct val="100000"/>
              </a:lnSpc>
              <a:buChar char=""/>
              <a:defRPr sz="22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Se organiza en archivos (cada archivo es un módulo)</a:t>
            </a:r>
          </a:p>
          <a:p>
            <a:pPr marL="336549" indent="-336549">
              <a:lnSpc>
                <a:spcPct val="100000"/>
              </a:lnSpc>
              <a:buChar char=""/>
              <a:defRPr sz="22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El nombre del módulo es el nombre del archivo</a:t>
            </a:r>
          </a:p>
          <a:p>
            <a:pPr marL="336549" indent="-336549">
              <a:lnSpc>
                <a:spcPct val="100000"/>
              </a:lnSpc>
              <a:buChar char=""/>
              <a:defRPr sz="22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Dentro de un archivos se pueden definir variables, funciones o clases.</a:t>
            </a:r>
          </a:p>
          <a:p>
            <a:pPr marL="336549" indent="-336549">
              <a:lnSpc>
                <a:spcPct val="100000"/>
              </a:lnSpc>
              <a:buChar char=""/>
              <a:defRPr sz="22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Se referencia con import (se ingresa el nombre del modulo al namespace actual)</a:t>
            </a:r>
          </a:p>
          <a:p>
            <a:pPr marL="336549" indent="-336549">
              <a:lnSpc>
                <a:spcPct val="100000"/>
              </a:lnSpc>
              <a:buChar char=""/>
              <a:defRPr sz="22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Se importa una sola vez</a:t>
            </a:r>
          </a:p>
        </p:txBody>
      </p:sp>
      <p:pic>
        <p:nvPicPr>
          <p:cNvPr id="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Imp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</a:t>
            </a:r>
          </a:p>
        </p:txBody>
      </p:sp>
      <p:sp>
        <p:nvSpPr>
          <p:cNvPr id="82" name="Permite acceder a las variables, funciones y clases definidas en un módulo"/>
          <p:cNvSpPr txBox="1"/>
          <p:nvPr>
            <p:ph type="body" sz="quarter" idx="4294967295"/>
          </p:nvPr>
        </p:nvSpPr>
        <p:spPr>
          <a:xfrm>
            <a:off x="-1" y="1125537"/>
            <a:ext cx="9144002" cy="8327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92798" indent="-292798" defTabSz="390858">
              <a:lnSpc>
                <a:spcPct val="100000"/>
              </a:lnSpc>
              <a:spcBef>
                <a:spcPts val="1800"/>
              </a:spcBef>
              <a:buChar char=""/>
              <a:defRPr sz="1914"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</a:lstStyle>
          <a:p>
            <a:pPr/>
            <a:r>
              <a:t>Permite acceder a las variables, funciones y clases definidas en un módulo</a:t>
            </a:r>
          </a:p>
        </p:txBody>
      </p:sp>
      <p:pic>
        <p:nvPicPr>
          <p:cNvPr id="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7666" y="5431369"/>
            <a:ext cx="3227284" cy="1090082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def f_uno():…"/>
          <p:cNvSpPr txBox="1"/>
          <p:nvPr/>
        </p:nvSpPr>
        <p:spPr>
          <a:xfrm>
            <a:off x="3368039" y="1989454"/>
            <a:ext cx="3038358" cy="4504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280" tIns="44280" rIns="44280" bIns="44280">
            <a:normAutofit fontScale="100000" lnSpcReduction="0"/>
          </a:bodyPr>
          <a:lstStyle/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def f_uno():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    pass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def f_dos():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    pass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def f_tres():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    pass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a = "variable a"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class LaClase():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    def met1(self):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        pass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class LaClase2():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    def met1(self):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        pass</a:t>
            </a:r>
          </a:p>
        </p:txBody>
      </p:sp>
      <p:pic>
        <p:nvPicPr>
          <p:cNvPr id="85" name="Screen Shot 2019-04-03 at 11.20.11 PM.png" descr="Screen Shot 2019-04-03 at 11.20.11 PM.png"/>
          <p:cNvPicPr>
            <a:picLocks noChangeAspect="1"/>
          </p:cNvPicPr>
          <p:nvPr/>
        </p:nvPicPr>
        <p:blipFill>
          <a:blip r:embed="rId3">
            <a:extLst/>
          </a:blip>
          <a:srcRect l="0" t="0" r="34496" b="0"/>
          <a:stretch>
            <a:fillRect/>
          </a:stretch>
        </p:blipFill>
        <p:spPr>
          <a:xfrm>
            <a:off x="290274" y="1989454"/>
            <a:ext cx="2662080" cy="356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Imp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</a:t>
            </a:r>
          </a:p>
        </p:txBody>
      </p:sp>
      <p:sp>
        <p:nvSpPr>
          <p:cNvPr id="88" name="Permite acceder a las variables, funciones y clases definidas en un módulo"/>
          <p:cNvSpPr txBox="1"/>
          <p:nvPr>
            <p:ph type="body" sz="quarter" idx="4294967295"/>
          </p:nvPr>
        </p:nvSpPr>
        <p:spPr>
          <a:xfrm>
            <a:off x="-1" y="1125537"/>
            <a:ext cx="9144002" cy="8327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92798" indent="-292798" defTabSz="390858">
              <a:lnSpc>
                <a:spcPct val="100000"/>
              </a:lnSpc>
              <a:spcBef>
                <a:spcPts val="1800"/>
              </a:spcBef>
              <a:buChar char=""/>
              <a:defRPr sz="1914"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</a:lstStyle>
          <a:p>
            <a:pPr/>
            <a:r>
              <a:t>Permite acceder a las variables, funciones y clases definidas en un módulo</a:t>
            </a:r>
          </a:p>
        </p:txBody>
      </p:sp>
      <p:pic>
        <p:nvPicPr>
          <p:cNvPr id="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def f_uno():…"/>
          <p:cNvSpPr txBox="1"/>
          <p:nvPr/>
        </p:nvSpPr>
        <p:spPr>
          <a:xfrm>
            <a:off x="-1" y="1989454"/>
            <a:ext cx="3038358" cy="4504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280" tIns="44280" rIns="44280" bIns="44280">
            <a:normAutofit fontScale="100000" lnSpcReduction="0"/>
          </a:bodyPr>
          <a:lstStyle/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def f_uno():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    pass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def f_dos():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    pass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def f_tres():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    pass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a = "variable a"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class LaClase():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    def met1(self):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        pass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class LaClase2():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    def met1(self):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        pass</a:t>
            </a:r>
          </a:p>
        </p:txBody>
      </p:sp>
      <p:sp>
        <p:nvSpPr>
          <p:cNvPr id="91" name="import prueba…"/>
          <p:cNvSpPr txBox="1"/>
          <p:nvPr/>
        </p:nvSpPr>
        <p:spPr>
          <a:xfrm>
            <a:off x="3352799" y="1989454"/>
            <a:ext cx="5730758" cy="4504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280" tIns="44280" rIns="44280" bIns="44280">
            <a:normAutofit fontScale="100000" lnSpcReduction="0"/>
          </a:bodyPr>
          <a:lstStyle/>
          <a:p>
            <a:pPr defTabSz="449262">
              <a:lnSpc>
                <a:spcPct val="30000"/>
              </a:lnSpc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import prueba</a:t>
            </a:r>
          </a:p>
          <a:p>
            <a:pPr defTabSz="449262">
              <a:lnSpc>
                <a:spcPct val="30000"/>
              </a:lnSpc>
              <a:defRPr sz="19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defTabSz="449262">
              <a:lnSpc>
                <a:spcPct val="30000"/>
              </a:lnSpc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contenido = dir(prueba)</a:t>
            </a:r>
          </a:p>
          <a:p>
            <a:pPr defTabSz="449262">
              <a:lnSpc>
                <a:spcPct val="30000"/>
              </a:lnSpc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print(contenido)</a:t>
            </a:r>
          </a:p>
          <a:p>
            <a:pPr defTabSz="449262">
              <a:lnSpc>
                <a:spcPct val="30000"/>
              </a:lnSpc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print(__file__)</a:t>
            </a:r>
          </a:p>
          <a:p>
            <a:pPr defTabSz="449262">
              <a:lnSpc>
                <a:spcPct val="30000"/>
              </a:lnSpc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print(__name__)</a:t>
            </a:r>
          </a:p>
          <a:p>
            <a:pPr defTabSz="449262">
              <a:lnSpc>
                <a:spcPct val="30000"/>
              </a:lnSpc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print(__package__)</a:t>
            </a:r>
          </a:p>
          <a:p>
            <a:pPr defTabSz="449262">
              <a:lnSpc>
                <a:spcPct val="30000"/>
              </a:lnSpc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print(prueba.a)</a:t>
            </a:r>
          </a:p>
          <a:p>
            <a:pPr defTabSz="449262">
              <a:lnSpc>
                <a:spcPct val="30000"/>
              </a:lnSpc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prueba.f_dos()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p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</a:t>
            </a:r>
          </a:p>
        </p:txBody>
      </p:sp>
      <p:sp>
        <p:nvSpPr>
          <p:cNvPr id="94" name="Permite acceder a las variables, funciones y clases definidas en un módulo"/>
          <p:cNvSpPr txBox="1"/>
          <p:nvPr>
            <p:ph type="body" sz="quarter" idx="4294967295"/>
          </p:nvPr>
        </p:nvSpPr>
        <p:spPr>
          <a:xfrm>
            <a:off x="-1" y="1125537"/>
            <a:ext cx="9144002" cy="8327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92798" indent="-292798" defTabSz="390858">
              <a:lnSpc>
                <a:spcPct val="100000"/>
              </a:lnSpc>
              <a:spcBef>
                <a:spcPts val="1800"/>
              </a:spcBef>
              <a:buChar char=""/>
              <a:defRPr sz="1914"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</a:lstStyle>
          <a:p>
            <a:pPr/>
            <a:r>
              <a:t>Permite acceder a las variables, funciones y clases definidas en un módulo</a:t>
            </a:r>
          </a:p>
        </p:txBody>
      </p:sp>
      <p:pic>
        <p:nvPicPr>
          <p:cNvPr id="9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def f_uno():…"/>
          <p:cNvSpPr txBox="1"/>
          <p:nvPr/>
        </p:nvSpPr>
        <p:spPr>
          <a:xfrm>
            <a:off x="-1" y="1989454"/>
            <a:ext cx="3038358" cy="4504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280" tIns="44280" rIns="44280" bIns="44280">
            <a:normAutofit fontScale="100000" lnSpcReduction="0"/>
          </a:bodyPr>
          <a:lstStyle/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def f_uno():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    pass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def f_dos():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    pass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def f_tres():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    pass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a = "variable a"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class LaClase():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    def met1(self):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        pass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class LaClase2():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    def met1(self):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        pass</a:t>
            </a:r>
          </a:p>
        </p:txBody>
      </p:sp>
      <p:sp>
        <p:nvSpPr>
          <p:cNvPr id="97" name="import prueba…"/>
          <p:cNvSpPr txBox="1"/>
          <p:nvPr/>
        </p:nvSpPr>
        <p:spPr>
          <a:xfrm>
            <a:off x="3352799" y="1989454"/>
            <a:ext cx="5730758" cy="4504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280" tIns="44280" rIns="44280" bIns="44280">
            <a:normAutofit fontScale="100000" lnSpcReduction="0"/>
          </a:bodyPr>
          <a:lstStyle/>
          <a:p>
            <a:pPr defTabSz="449262">
              <a:lnSpc>
                <a:spcPct val="30000"/>
              </a:lnSpc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import prueba</a:t>
            </a:r>
          </a:p>
          <a:p>
            <a:pPr defTabSz="449262">
              <a:lnSpc>
                <a:spcPct val="30000"/>
              </a:lnSpc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import prueba2, prueba3</a:t>
            </a:r>
          </a:p>
          <a:p>
            <a:pPr defTabSz="449262">
              <a:lnSpc>
                <a:spcPct val="30000"/>
              </a:lnSpc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from prueba import LaClase as Cls</a:t>
            </a:r>
          </a:p>
          <a:p>
            <a:pPr defTabSz="449262">
              <a:lnSpc>
                <a:spcPct val="30000"/>
              </a:lnSpc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from prueba import LaClase2</a:t>
            </a:r>
          </a:p>
          <a:p>
            <a:pPr defTabSz="449262">
              <a:lnSpc>
                <a:spcPct val="30000"/>
              </a:lnSpc>
              <a:defRPr sz="19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defTabSz="449262">
              <a:lnSpc>
                <a:spcPct val="30000"/>
              </a:lnSpc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obj1 = prueba.LaClase()</a:t>
            </a:r>
          </a:p>
          <a:p>
            <a:pPr defTabSz="449262">
              <a:lnSpc>
                <a:spcPct val="30000"/>
              </a:lnSpc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obj1.met1()</a:t>
            </a:r>
          </a:p>
          <a:p>
            <a:pPr defTabSz="449262">
              <a:lnSpc>
                <a:spcPct val="30000"/>
              </a:lnSpc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obj2 = Cls()</a:t>
            </a:r>
          </a:p>
          <a:p>
            <a:pPr defTabSz="449262">
              <a:lnSpc>
                <a:spcPct val="30000"/>
              </a:lnSpc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obj2.met1()</a:t>
            </a:r>
          </a:p>
          <a:p>
            <a:pPr defTabSz="449262">
              <a:lnSpc>
                <a:spcPct val="30000"/>
              </a:lnSpc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obj3 = LaClase2()</a:t>
            </a:r>
          </a:p>
          <a:p>
            <a:pPr defTabSz="449262">
              <a:lnSpc>
                <a:spcPct val="30000"/>
              </a:lnSpc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obj3.met1()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Imp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</a:t>
            </a:r>
          </a:p>
        </p:txBody>
      </p:sp>
      <p:sp>
        <p:nvSpPr>
          <p:cNvPr id="100" name="Permite acceder a las variables, funciones y clases definidas en un módulo"/>
          <p:cNvSpPr txBox="1"/>
          <p:nvPr>
            <p:ph type="body" sz="quarter" idx="4294967295"/>
          </p:nvPr>
        </p:nvSpPr>
        <p:spPr>
          <a:xfrm>
            <a:off x="-1" y="1125537"/>
            <a:ext cx="9144002" cy="8327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92798" indent="-292798" defTabSz="390858">
              <a:lnSpc>
                <a:spcPct val="100000"/>
              </a:lnSpc>
              <a:spcBef>
                <a:spcPts val="1800"/>
              </a:spcBef>
              <a:buChar char=""/>
              <a:defRPr sz="1914"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</a:lstStyle>
          <a:p>
            <a:pPr/>
            <a:r>
              <a:t>Permite acceder a las variables, funciones y clases definidas en un módulo</a:t>
            </a:r>
          </a:p>
        </p:txBody>
      </p:sp>
      <p:pic>
        <p:nvPicPr>
          <p:cNvPr id="1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uno.py…"/>
          <p:cNvSpPr txBox="1"/>
          <p:nvPr/>
        </p:nvSpPr>
        <p:spPr>
          <a:xfrm>
            <a:off x="-1" y="1989454"/>
            <a:ext cx="3038358" cy="4504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280" tIns="44280" rIns="44280" bIns="44280">
            <a:normAutofit fontScale="100000" lnSpcReduction="0"/>
          </a:bodyPr>
          <a:lstStyle/>
          <a:p>
            <a:pPr marL="336549" indent="-336549" defTabSz="449262">
              <a:lnSpc>
                <a:spcPct val="30000"/>
              </a:lnSpc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uno.py</a:t>
            </a:r>
          </a:p>
          <a:p>
            <a:pPr marL="336549" indent="-336549" defTabSz="449262">
              <a:lnSpc>
                <a:spcPct val="30000"/>
              </a:lnSpc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def func1():</a:t>
            </a:r>
          </a:p>
          <a:p>
            <a:pPr marL="336549" indent="-336549" defTabSz="449262">
              <a:lnSpc>
                <a:spcPct val="30000"/>
              </a:lnSpc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    pass</a:t>
            </a:r>
          </a:p>
          <a:p>
            <a:pPr marL="336549" indent="-336549" defTabSz="449262">
              <a:lnSpc>
                <a:spcPct val="30000"/>
              </a:lnSpc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336549" indent="-336549" defTabSz="449262">
              <a:lnSpc>
                <a:spcPct val="30000"/>
              </a:lnSpc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dos.py</a:t>
            </a:r>
          </a:p>
          <a:p>
            <a:pPr marL="336549" indent="-336549" defTabSz="449262">
              <a:lnSpc>
                <a:spcPct val="30000"/>
              </a:lnSpc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def func2():</a:t>
            </a:r>
          </a:p>
          <a:p>
            <a:pPr marL="336549" indent="-336549" defTabSz="449262">
              <a:lnSpc>
                <a:spcPct val="30000"/>
              </a:lnSpc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    pass</a:t>
            </a:r>
          </a:p>
          <a:p>
            <a:pPr marL="336549" indent="-336549" defTabSz="449262">
              <a:lnSpc>
                <a:spcPct val="30000"/>
              </a:lnSpc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336549" indent="-336549" defTabSz="449262">
              <a:lnSpc>
                <a:spcPct val="30000"/>
              </a:lnSpc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tres.py</a:t>
            </a:r>
          </a:p>
          <a:p>
            <a:pPr marL="336549" indent="-336549" defTabSz="449262">
              <a:lnSpc>
                <a:spcPct val="30000"/>
              </a:lnSpc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def func3():</a:t>
            </a:r>
          </a:p>
          <a:p>
            <a:pPr marL="336549" indent="-336549" defTabSz="449262">
              <a:lnSpc>
                <a:spcPct val="30000"/>
              </a:lnSpc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    pass</a:t>
            </a:r>
          </a:p>
        </p:txBody>
      </p:sp>
      <p:sp>
        <p:nvSpPr>
          <p:cNvPr id="103" name="__init__.py…"/>
          <p:cNvSpPr txBox="1"/>
          <p:nvPr/>
        </p:nvSpPr>
        <p:spPr>
          <a:xfrm>
            <a:off x="3352799" y="3614379"/>
            <a:ext cx="3587672" cy="2879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280" tIns="44280" rIns="44280" bIns="44280">
            <a:normAutofit fontScale="100000" lnSpcReduction="0"/>
          </a:bodyPr>
          <a:lstStyle/>
          <a:p>
            <a:pPr defTabSz="449262">
              <a:lnSpc>
                <a:spcPct val="30000"/>
              </a:lnSpc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__init__.py</a:t>
            </a:r>
          </a:p>
          <a:p>
            <a:pPr defTabSz="449262">
              <a:lnSpc>
                <a:spcPct val="30000"/>
              </a:lnSpc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import paq.uno</a:t>
            </a:r>
          </a:p>
          <a:p>
            <a:pPr defTabSz="449262">
              <a:lnSpc>
                <a:spcPct val="30000"/>
              </a:lnSpc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import paq.dos</a:t>
            </a:r>
          </a:p>
          <a:p>
            <a:pPr defTabSz="449262">
              <a:lnSpc>
                <a:spcPct val="30000"/>
              </a:lnSpc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import paq.tres</a:t>
            </a:r>
          </a:p>
          <a:p>
            <a:pPr defTabSz="449262">
              <a:lnSpc>
                <a:spcPct val="30000"/>
              </a:lnSpc>
              <a:defRPr sz="19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defTabSz="449262">
              <a:lnSpc>
                <a:spcPct val="30000"/>
              </a:lnSpc>
              <a:defRPr sz="19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pic>
        <p:nvPicPr>
          <p:cNvPr id="104" name="Screen Shot 2019-04-03 at 11.20.11 PM.png" descr="Screen Shot 2019-04-03 at 11.20.11 PM.png"/>
          <p:cNvPicPr>
            <a:picLocks noChangeAspect="1"/>
          </p:cNvPicPr>
          <p:nvPr/>
        </p:nvPicPr>
        <p:blipFill>
          <a:blip r:embed="rId3">
            <a:extLst/>
          </a:blip>
          <a:srcRect l="0" t="0" r="34496" b="0"/>
          <a:stretch>
            <a:fillRect/>
          </a:stretch>
        </p:blipFill>
        <p:spPr>
          <a:xfrm>
            <a:off x="6116689" y="1644650"/>
            <a:ext cx="2662080" cy="3568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Imp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</a:t>
            </a:r>
          </a:p>
        </p:txBody>
      </p:sp>
      <p:sp>
        <p:nvSpPr>
          <p:cNvPr id="107" name="Permite acceder a las variables, funciones y clases definidas en un módulo"/>
          <p:cNvSpPr txBox="1"/>
          <p:nvPr>
            <p:ph type="body" sz="quarter" idx="4294967295"/>
          </p:nvPr>
        </p:nvSpPr>
        <p:spPr>
          <a:xfrm>
            <a:off x="-1" y="1125537"/>
            <a:ext cx="9144002" cy="8327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92798" indent="-292798" defTabSz="390858">
              <a:lnSpc>
                <a:spcPct val="100000"/>
              </a:lnSpc>
              <a:spcBef>
                <a:spcPts val="1800"/>
              </a:spcBef>
              <a:buChar char=""/>
              <a:defRPr sz="1914"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</a:lstStyle>
          <a:p>
            <a:pPr/>
            <a:r>
              <a:t>Permite acceder a las variables, funciones y clases definidas en un módulo</a:t>
            </a:r>
          </a:p>
        </p:txBody>
      </p:sp>
      <p:pic>
        <p:nvPicPr>
          <p:cNvPr id="10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def f_uno():…"/>
          <p:cNvSpPr txBox="1"/>
          <p:nvPr/>
        </p:nvSpPr>
        <p:spPr>
          <a:xfrm>
            <a:off x="-1" y="1989454"/>
            <a:ext cx="3038358" cy="4504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280" tIns="44280" rIns="44280" bIns="44280">
            <a:normAutofit fontScale="100000" lnSpcReduction="0"/>
          </a:bodyPr>
          <a:lstStyle/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def f_uno():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    pass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def f_dos():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    pass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def f_tres():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    pass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a = "variable a"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class LaClase():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    def met1(self):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        pass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class LaClase2():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    def met1(self):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        pass</a:t>
            </a:r>
          </a:p>
        </p:txBody>
      </p:sp>
      <p:sp>
        <p:nvSpPr>
          <p:cNvPr id="110" name="import prueba…"/>
          <p:cNvSpPr txBox="1"/>
          <p:nvPr/>
        </p:nvSpPr>
        <p:spPr>
          <a:xfrm>
            <a:off x="3352799" y="1989454"/>
            <a:ext cx="5730758" cy="4504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280" tIns="44280" rIns="44280" bIns="44280">
            <a:normAutofit fontScale="100000" lnSpcReduction="0"/>
          </a:bodyPr>
          <a:lstStyle/>
          <a:p>
            <a:pPr defTabSz="449262">
              <a:lnSpc>
                <a:spcPct val="30000"/>
              </a:lnSpc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import prueba</a:t>
            </a:r>
          </a:p>
          <a:p>
            <a:pPr defTabSz="449262">
              <a:lnSpc>
                <a:spcPct val="30000"/>
              </a:lnSpc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from prueba import LaClase as Cls</a:t>
            </a:r>
          </a:p>
          <a:p>
            <a:pPr defTabSz="449262">
              <a:lnSpc>
                <a:spcPct val="30000"/>
              </a:lnSpc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from prueba import LaClase2</a:t>
            </a:r>
          </a:p>
          <a:p>
            <a:pPr defTabSz="449262">
              <a:lnSpc>
                <a:spcPct val="30000"/>
              </a:lnSpc>
              <a:defRPr sz="19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defTabSz="449262">
              <a:lnSpc>
                <a:spcPct val="30000"/>
              </a:lnSpc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obj1 = prueba.LaClase()</a:t>
            </a:r>
          </a:p>
          <a:p>
            <a:pPr defTabSz="449262">
              <a:lnSpc>
                <a:spcPct val="30000"/>
              </a:lnSpc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obj1.met1()</a:t>
            </a:r>
          </a:p>
          <a:p>
            <a:pPr defTabSz="449262">
              <a:lnSpc>
                <a:spcPct val="30000"/>
              </a:lnSpc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obj2 = Cls()</a:t>
            </a:r>
          </a:p>
          <a:p>
            <a:pPr defTabSz="449262">
              <a:lnSpc>
                <a:spcPct val="30000"/>
              </a:lnSpc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obj2.met1()</a:t>
            </a:r>
          </a:p>
          <a:p>
            <a:pPr defTabSz="449262">
              <a:lnSpc>
                <a:spcPct val="30000"/>
              </a:lnSpc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obj3 = LaClase2()</a:t>
            </a:r>
          </a:p>
          <a:p>
            <a:pPr defTabSz="449262">
              <a:lnSpc>
                <a:spcPct val="30000"/>
              </a:lnSpc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obj3.met1()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signación múlti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Asignación múltiple</a:t>
            </a:r>
          </a:p>
        </p:txBody>
      </p:sp>
      <p:sp>
        <p:nvSpPr>
          <p:cNvPr id="30" name="Se pueden asignar varios valores en la misma sentencia…"/>
          <p:cNvSpPr txBox="1"/>
          <p:nvPr>
            <p:ph type="body" idx="4294967295"/>
          </p:nvPr>
        </p:nvSpPr>
        <p:spPr>
          <a:xfrm>
            <a:off x="-1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10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Se </a:t>
            </a:r>
            <a:r>
              <a:rPr sz="2200"/>
              <a:t>pueden</a:t>
            </a:r>
            <a:r>
              <a:t> asignar varios valores en la misma sentencia</a:t>
            </a:r>
          </a:p>
          <a:p>
            <a:pPr marL="352576" indent="-352576">
              <a:lnSpc>
                <a:spcPct val="10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rPr sz="2200"/>
              <a:t>Texto</a:t>
            </a:r>
            <a:r>
              <a:t> normal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a, b, c = 'string', 15, True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mi_tupla = ('hola che!', 2019) 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texto, anio = mi_tupla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mi_lista = ['Argentina', 'Mendoza'] 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pais, provincia = mi_lista</a:t>
            </a:r>
          </a:p>
        </p:txBody>
      </p:sp>
      <p:pic>
        <p:nvPicPr>
          <p:cNvPr id="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Imp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Import</a:t>
            </a:r>
          </a:p>
        </p:txBody>
      </p:sp>
      <p:sp>
        <p:nvSpPr>
          <p:cNvPr id="113" name="Permite acceder a las variables, funciones y clases definidas en un módulo"/>
          <p:cNvSpPr txBox="1"/>
          <p:nvPr>
            <p:ph type="body" sz="quarter" idx="4294967295"/>
          </p:nvPr>
        </p:nvSpPr>
        <p:spPr>
          <a:xfrm>
            <a:off x="-1" y="1125537"/>
            <a:ext cx="9144002" cy="8327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92798" indent="-292798" defTabSz="390858">
              <a:lnSpc>
                <a:spcPct val="100000"/>
              </a:lnSpc>
              <a:spcBef>
                <a:spcPts val="1800"/>
              </a:spcBef>
              <a:buChar char=""/>
              <a:defRPr sz="1914">
                <a:latin typeface="Lucida Sans Unicode"/>
                <a:ea typeface="Lucida Sans Unicode"/>
                <a:cs typeface="Lucida Sans Unicode"/>
                <a:sym typeface="Lucida Sans Unicode"/>
              </a:defRPr>
            </a:lvl1pPr>
          </a:lstStyle>
          <a:p>
            <a:pPr/>
            <a:r>
              <a:t>Permite acceder a las variables, funciones y clases definidas en un módulo</a:t>
            </a:r>
          </a:p>
        </p:txBody>
      </p:sp>
      <p:pic>
        <p:nvPicPr>
          <p:cNvPr id="11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uno.py…"/>
          <p:cNvSpPr txBox="1"/>
          <p:nvPr/>
        </p:nvSpPr>
        <p:spPr>
          <a:xfrm>
            <a:off x="-1" y="1989454"/>
            <a:ext cx="3038358" cy="4504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280" tIns="44280" rIns="44280" bIns="44280">
            <a:normAutofit fontScale="100000" lnSpcReduction="0"/>
          </a:bodyPr>
          <a:lstStyle/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uno.py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def func1():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    pass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dos.py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def func2():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    pass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tres.py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def func3():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    pass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__init__.py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import paq.uno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import paq.dos</a:t>
            </a:r>
          </a:p>
          <a:p>
            <a:pPr marL="286067" indent="-286067" defTabSz="381873">
              <a:lnSpc>
                <a:spcPct val="30000"/>
              </a:lnSpc>
              <a:spcBef>
                <a:spcPts val="1700"/>
              </a:spcBef>
              <a:buClr>
                <a:schemeClr val="accent3">
                  <a:lumOff val="44000"/>
                </a:schemeClr>
              </a:buClr>
              <a:buSzPct val="100000"/>
              <a:buFont typeface="Helvetica"/>
              <a:buChar char=""/>
              <a:defRPr sz="1615">
                <a:latin typeface="Consolas"/>
                <a:ea typeface="Consolas"/>
                <a:cs typeface="Consolas"/>
                <a:sym typeface="Consolas"/>
              </a:defRPr>
            </a:pPr>
            <a:r>
              <a:t>import paq.tres</a:t>
            </a:r>
          </a:p>
        </p:txBody>
      </p:sp>
      <p:sp>
        <p:nvSpPr>
          <p:cNvPr id="116" name="import paq.dos as two…"/>
          <p:cNvSpPr txBox="1"/>
          <p:nvPr/>
        </p:nvSpPr>
        <p:spPr>
          <a:xfrm>
            <a:off x="3352799" y="1989454"/>
            <a:ext cx="5730758" cy="4504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280" tIns="44280" rIns="44280" bIns="44280">
            <a:normAutofit fontScale="100000" lnSpcReduction="0"/>
          </a:bodyPr>
          <a:lstStyle/>
          <a:p>
            <a:pPr defTabSz="449262">
              <a:lnSpc>
                <a:spcPct val="30000"/>
              </a:lnSpc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import paq.dos as two</a:t>
            </a:r>
          </a:p>
          <a:p>
            <a:pPr defTabSz="449262">
              <a:lnSpc>
                <a:spcPct val="30000"/>
              </a:lnSpc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import paq</a:t>
            </a:r>
          </a:p>
          <a:p>
            <a:pPr defTabSz="449262">
              <a:lnSpc>
                <a:spcPct val="30000"/>
              </a:lnSpc>
              <a:defRPr sz="19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defTabSz="449262">
              <a:lnSpc>
                <a:spcPct val="30000"/>
              </a:lnSpc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paq.uno.func1()</a:t>
            </a:r>
          </a:p>
          <a:p>
            <a:pPr defTabSz="449262">
              <a:lnSpc>
                <a:spcPct val="30000"/>
              </a:lnSpc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two.func2()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Módul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Módulos</a:t>
            </a:r>
          </a:p>
        </p:txBody>
      </p:sp>
      <p:sp>
        <p:nvSpPr>
          <p:cNvPr id="119" name="Localización: se hace siguiendo las siguientes rutas:…"/>
          <p:cNvSpPr txBox="1"/>
          <p:nvPr>
            <p:ph type="body" idx="4294967295"/>
          </p:nvPr>
        </p:nvSpPr>
        <p:spPr>
          <a:xfrm>
            <a:off x="-1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6549" indent="-336549">
              <a:lnSpc>
                <a:spcPct val="100000"/>
              </a:lnSpc>
              <a:buChar char=""/>
              <a:defRPr sz="22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Localización: se hace siguiendo las siguientes rutas:</a:t>
            </a:r>
          </a:p>
          <a:p>
            <a:pPr marL="525378" indent="-220578">
              <a:lnSpc>
                <a:spcPct val="100000"/>
              </a:lnSpc>
              <a:buClr>
                <a:srgbClr val="000000"/>
              </a:buClr>
              <a:buFontTx/>
              <a:buChar char="•"/>
              <a:defRPr sz="22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directorio actual</a:t>
            </a:r>
          </a:p>
          <a:p>
            <a:pPr marL="525378" indent="-220578">
              <a:lnSpc>
                <a:spcPct val="100000"/>
              </a:lnSpc>
              <a:buClr>
                <a:srgbClr val="000000"/>
              </a:buClr>
              <a:buFontTx/>
              <a:buChar char="•"/>
              <a:defRPr sz="22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en dirs especificados en PYTHONPATH</a:t>
            </a:r>
          </a:p>
          <a:p>
            <a:pPr marL="525378" indent="-220578">
              <a:lnSpc>
                <a:spcPct val="100000"/>
              </a:lnSpc>
              <a:buClr>
                <a:srgbClr val="000000"/>
              </a:buClr>
              <a:buFontTx/>
              <a:buChar char="•"/>
              <a:defRPr sz="22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path por defecto de python</a:t>
            </a:r>
          </a:p>
        </p:txBody>
      </p:sp>
      <p:pic>
        <p:nvPicPr>
          <p:cNvPr id="1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Name y Namespa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Name y Namespace</a:t>
            </a:r>
          </a:p>
        </p:txBody>
      </p:sp>
      <p:sp>
        <p:nvSpPr>
          <p:cNvPr id="123" name="Nombre de variable que apunta a objetos…"/>
          <p:cNvSpPr txBox="1"/>
          <p:nvPr>
            <p:ph type="body" idx="4294967295"/>
          </p:nvPr>
        </p:nvSpPr>
        <p:spPr>
          <a:xfrm>
            <a:off x="-1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12991" indent="-312991" defTabSz="417814">
              <a:lnSpc>
                <a:spcPct val="100000"/>
              </a:lnSpc>
              <a:spcBef>
                <a:spcPts val="1900"/>
              </a:spcBef>
              <a:buChar char=""/>
              <a:defRPr sz="2046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Nombre de variable que apunta a objetos</a:t>
            </a:r>
          </a:p>
          <a:p>
            <a:pPr marL="312991" indent="-312991" defTabSz="417814">
              <a:lnSpc>
                <a:spcPct val="100000"/>
              </a:lnSpc>
              <a:spcBef>
                <a:spcPts val="1900"/>
              </a:spcBef>
              <a:buChar char=""/>
              <a:defRPr sz="2046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Nombre de variables que apunta a funciones (las funciones son objetos)</a:t>
            </a:r>
          </a:p>
          <a:p>
            <a:pPr marL="312991" indent="-312991" defTabSz="417814">
              <a:lnSpc>
                <a:spcPct val="100000"/>
              </a:lnSpc>
              <a:spcBef>
                <a:spcPts val="1900"/>
              </a:spcBef>
              <a:buChar char=""/>
              <a:defRPr sz="2046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Namespace: colección o agrupación de names</a:t>
            </a:r>
          </a:p>
          <a:p>
            <a:pPr marL="312991" indent="-312991" defTabSz="417814">
              <a:lnSpc>
                <a:spcPct val="100000"/>
              </a:lnSpc>
              <a:spcBef>
                <a:spcPts val="1900"/>
              </a:spcBef>
              <a:buChar char=""/>
              <a:defRPr sz="2046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Coexistencia de varios namespaces (aislados)</a:t>
            </a:r>
          </a:p>
          <a:p>
            <a:pPr marL="312991" indent="-312991" defTabSz="417814">
              <a:lnSpc>
                <a:spcPct val="100000"/>
              </a:lnSpc>
              <a:spcBef>
                <a:spcPts val="1900"/>
              </a:spcBef>
              <a:buChar char=""/>
              <a:defRPr sz="2046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Mismo nombre de name en diferentes namespaces</a:t>
            </a:r>
          </a:p>
          <a:p>
            <a:pPr marL="312991" indent="-312991" defTabSz="417814">
              <a:lnSpc>
                <a:spcPct val="100000"/>
              </a:lnSpc>
              <a:spcBef>
                <a:spcPts val="1900"/>
              </a:spcBef>
              <a:buChar char=""/>
              <a:defRPr sz="2046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Import agrega el nombre del modulo al namespace actual</a:t>
            </a:r>
          </a:p>
          <a:p>
            <a:pPr marL="312991" indent="-312991" defTabSz="417814">
              <a:lnSpc>
                <a:spcPct val="100000"/>
              </a:lnSpc>
              <a:spcBef>
                <a:spcPts val="1900"/>
              </a:spcBef>
              <a:buChar char=""/>
              <a:defRPr sz="2046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Referencio con nombre de módulo</a:t>
            </a:r>
          </a:p>
        </p:txBody>
      </p:sp>
      <p:pic>
        <p:nvPicPr>
          <p:cNvPr id="12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ame y Namespa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Name y Namespace</a:t>
            </a:r>
          </a:p>
        </p:txBody>
      </p:sp>
      <p:sp>
        <p:nvSpPr>
          <p:cNvPr id="127" name="Built-in (script ejecutado)…"/>
          <p:cNvSpPr txBox="1"/>
          <p:nvPr>
            <p:ph type="body" idx="4294967295"/>
          </p:nvPr>
        </p:nvSpPr>
        <p:spPr>
          <a:xfrm>
            <a:off x="-1" y="1125537"/>
            <a:ext cx="5261413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75970" indent="-275970" defTabSz="368395">
              <a:lnSpc>
                <a:spcPct val="100000"/>
              </a:lnSpc>
              <a:spcBef>
                <a:spcPts val="1700"/>
              </a:spcBef>
              <a:buChar char=""/>
              <a:defRPr sz="180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Built-in (script ejecutado)</a:t>
            </a:r>
          </a:p>
          <a:p>
            <a:pPr marL="275970" indent="-275970" defTabSz="368395">
              <a:lnSpc>
                <a:spcPct val="100000"/>
              </a:lnSpc>
              <a:spcBef>
                <a:spcPts val="1700"/>
              </a:spcBef>
              <a:buChar char=""/>
              <a:defRPr sz="180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namespace global (módulo)</a:t>
            </a:r>
          </a:p>
          <a:p>
            <a:pPr marL="275970" indent="-275970" defTabSz="368395">
              <a:lnSpc>
                <a:spcPct val="100000"/>
              </a:lnSpc>
              <a:spcBef>
                <a:spcPts val="1700"/>
              </a:spcBef>
              <a:buChar char=""/>
              <a:defRPr sz="180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namespace local (función)</a:t>
            </a:r>
          </a:p>
          <a:p>
            <a:pPr marL="275970" indent="-275970" defTabSz="368395">
              <a:lnSpc>
                <a:spcPct val="100000"/>
              </a:lnSpc>
              <a:spcBef>
                <a:spcPts val="1700"/>
              </a:spcBef>
              <a:buChar char=""/>
              <a:defRPr sz="180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Anidados</a:t>
            </a:r>
          </a:p>
          <a:p>
            <a:pPr marL="275970" indent="-275970" defTabSz="368395">
              <a:lnSpc>
                <a:spcPct val="100000"/>
              </a:lnSpc>
              <a:spcBef>
                <a:spcPts val="1700"/>
              </a:spcBef>
              <a:buChar char=""/>
              <a:defRPr sz="180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Búsqueda de nombres de lo mas interno a lo mas externo (local, global, built-in)</a:t>
            </a:r>
          </a:p>
          <a:p>
            <a:pPr marL="275970" indent="-275970" defTabSz="368395">
              <a:lnSpc>
                <a:spcPct val="100000"/>
              </a:lnSpc>
              <a:spcBef>
                <a:spcPts val="1700"/>
              </a:spcBef>
              <a:buChar char=""/>
              <a:defRPr sz="180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</a:p>
          <a:p>
            <a:pPr marL="275970" indent="-275970" defTabSz="368395">
              <a:lnSpc>
                <a:spcPct val="100000"/>
              </a:lnSpc>
              <a:spcBef>
                <a:spcPts val="1700"/>
              </a:spcBef>
              <a:buChar char=""/>
              <a:defRPr sz="180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</a:p>
          <a:p>
            <a:pPr marL="275970" indent="-275970" defTabSz="368395">
              <a:lnSpc>
                <a:spcPct val="100000"/>
              </a:lnSpc>
              <a:spcBef>
                <a:spcPts val="1700"/>
              </a:spcBef>
              <a:buChar char=""/>
              <a:defRPr sz="1803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</a:p>
        </p:txBody>
      </p:sp>
      <p:pic>
        <p:nvPicPr>
          <p:cNvPr id="1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92183" y="1754689"/>
            <a:ext cx="3707038" cy="35266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unciones - Definició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Funciones - Definición</a:t>
            </a:r>
          </a:p>
        </p:txBody>
      </p:sp>
      <p:sp>
        <p:nvSpPr>
          <p:cNvPr id="132" name="Sin argumentos…"/>
          <p:cNvSpPr txBox="1"/>
          <p:nvPr>
            <p:ph type="body" idx="4294967295"/>
          </p:nvPr>
        </p:nvSpPr>
        <p:spPr>
          <a:xfrm>
            <a:off x="-1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23087" indent="-323087" defTabSz="431291">
              <a:lnSpc>
                <a:spcPct val="100000"/>
              </a:lnSpc>
              <a:spcBef>
                <a:spcPts val="2000"/>
              </a:spcBef>
              <a:buChar char=""/>
              <a:defRPr sz="2112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Sin argumentos</a:t>
            </a:r>
          </a:p>
          <a:p>
            <a:pPr marL="323087" indent="-323087" defTabSz="431291">
              <a:lnSpc>
                <a:spcPct val="30000"/>
              </a:lnSpc>
              <a:spcBef>
                <a:spcPts val="2000"/>
              </a:spcBef>
              <a:buChar char=""/>
              <a:defRPr sz="1824">
                <a:latin typeface="Consolas"/>
                <a:ea typeface="Consolas"/>
                <a:cs typeface="Consolas"/>
                <a:sym typeface="Consolas"/>
              </a:defRPr>
            </a:pPr>
            <a:r>
              <a:t>def funcion1():</a:t>
            </a:r>
          </a:p>
          <a:p>
            <a:pPr marL="323087" indent="-323087" defTabSz="431291">
              <a:lnSpc>
                <a:spcPct val="30000"/>
              </a:lnSpc>
              <a:spcBef>
                <a:spcPts val="2000"/>
              </a:spcBef>
              <a:buChar char=""/>
              <a:defRPr sz="1824">
                <a:latin typeface="Consolas"/>
                <a:ea typeface="Consolas"/>
                <a:cs typeface="Consolas"/>
                <a:sym typeface="Consolas"/>
              </a:defRPr>
            </a:pPr>
            <a:r>
              <a:t>    pass</a:t>
            </a:r>
          </a:p>
          <a:p>
            <a:pPr marL="323087" indent="-323087" defTabSz="431291">
              <a:lnSpc>
                <a:spcPct val="30000"/>
              </a:lnSpc>
              <a:spcBef>
                <a:spcPts val="2000"/>
              </a:spcBef>
              <a:buChar char=""/>
              <a:defRPr sz="1824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323087" indent="-323087" defTabSz="431291">
              <a:lnSpc>
                <a:spcPct val="30000"/>
              </a:lnSpc>
              <a:spcBef>
                <a:spcPts val="2000"/>
              </a:spcBef>
              <a:buChar char=""/>
              <a:defRPr sz="1824">
                <a:latin typeface="Consolas"/>
                <a:ea typeface="Consolas"/>
                <a:cs typeface="Consolas"/>
                <a:sym typeface="Consolas"/>
              </a:defRPr>
            </a:pPr>
            <a:r>
              <a:t>funcion1()</a:t>
            </a:r>
          </a:p>
          <a:p>
            <a:pPr marL="323087" indent="-323087" defTabSz="431291">
              <a:lnSpc>
                <a:spcPct val="30000"/>
              </a:lnSpc>
              <a:spcBef>
                <a:spcPts val="2000"/>
              </a:spcBef>
              <a:buChar char=""/>
              <a:defRPr sz="1824">
                <a:latin typeface="Consolas"/>
                <a:ea typeface="Consolas"/>
                <a:cs typeface="Consolas"/>
                <a:sym typeface="Consolas"/>
              </a:defRPr>
            </a:pPr>
            <a:r>
              <a:t>#Resultado</a:t>
            </a:r>
          </a:p>
          <a:p>
            <a:pPr marL="323087" indent="-323087" defTabSz="431291">
              <a:lnSpc>
                <a:spcPct val="30000"/>
              </a:lnSpc>
              <a:spcBef>
                <a:spcPts val="2000"/>
              </a:spcBef>
              <a:buChar char=""/>
              <a:defRPr sz="1824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323087" indent="-323087" defTabSz="431291">
              <a:lnSpc>
                <a:spcPct val="30000"/>
              </a:lnSpc>
              <a:spcBef>
                <a:spcPts val="2000"/>
              </a:spcBef>
              <a:buChar char=""/>
              <a:defRPr sz="1824">
                <a:latin typeface="Consolas"/>
                <a:ea typeface="Consolas"/>
                <a:cs typeface="Consolas"/>
                <a:sym typeface="Consolas"/>
              </a:defRPr>
            </a:pPr>
            <a:r>
              <a:t>def funcion2():</a:t>
            </a:r>
          </a:p>
          <a:p>
            <a:pPr marL="323087" indent="-323087" defTabSz="431291">
              <a:lnSpc>
                <a:spcPct val="30000"/>
              </a:lnSpc>
              <a:spcBef>
                <a:spcPts val="2000"/>
              </a:spcBef>
              <a:buChar char=""/>
              <a:defRPr sz="1824">
                <a:latin typeface="Consolas"/>
                <a:ea typeface="Consolas"/>
                <a:cs typeface="Consolas"/>
                <a:sym typeface="Consolas"/>
              </a:defRPr>
            </a:pPr>
            <a:r>
              <a:t>    print("dentro de la funcion")</a:t>
            </a:r>
          </a:p>
          <a:p>
            <a:pPr marL="323087" indent="-323087" defTabSz="431291">
              <a:lnSpc>
                <a:spcPct val="30000"/>
              </a:lnSpc>
              <a:spcBef>
                <a:spcPts val="2000"/>
              </a:spcBef>
              <a:buChar char=""/>
              <a:defRPr sz="1824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323087" indent="-323087" defTabSz="431291">
              <a:lnSpc>
                <a:spcPct val="30000"/>
              </a:lnSpc>
              <a:spcBef>
                <a:spcPts val="2000"/>
              </a:spcBef>
              <a:buChar char=""/>
              <a:defRPr sz="1824">
                <a:latin typeface="Consolas"/>
                <a:ea typeface="Consolas"/>
                <a:cs typeface="Consolas"/>
                <a:sym typeface="Consolas"/>
              </a:defRPr>
            </a:pPr>
            <a:r>
              <a:t>funcion2()</a:t>
            </a:r>
          </a:p>
          <a:p>
            <a:pPr marL="323087" indent="-323087" defTabSz="431291">
              <a:lnSpc>
                <a:spcPct val="30000"/>
              </a:lnSpc>
              <a:spcBef>
                <a:spcPts val="2000"/>
              </a:spcBef>
              <a:buChar char=""/>
              <a:defRPr sz="1824">
                <a:latin typeface="Consolas"/>
                <a:ea typeface="Consolas"/>
                <a:cs typeface="Consolas"/>
                <a:sym typeface="Consolas"/>
              </a:defRPr>
            </a:pPr>
            <a:r>
              <a:t>#Resultado</a:t>
            </a:r>
          </a:p>
          <a:p>
            <a:pPr marL="323087" indent="-323087" defTabSz="431291">
              <a:lnSpc>
                <a:spcPct val="30000"/>
              </a:lnSpc>
              <a:spcBef>
                <a:spcPts val="2000"/>
              </a:spcBef>
              <a:buChar char=""/>
              <a:defRPr sz="1824">
                <a:latin typeface="Consolas"/>
                <a:ea typeface="Consolas"/>
                <a:cs typeface="Consolas"/>
                <a:sym typeface="Consolas"/>
              </a:defRPr>
            </a:pPr>
            <a:r>
              <a:t>dentro de la funcion</a:t>
            </a:r>
          </a:p>
        </p:txBody>
      </p:sp>
      <p:pic>
        <p:nvPicPr>
          <p:cNvPr id="1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unciones - Definició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Funciones - Definición</a:t>
            </a:r>
          </a:p>
        </p:txBody>
      </p:sp>
      <p:sp>
        <p:nvSpPr>
          <p:cNvPr id="136" name="Argumentos obligatorios…"/>
          <p:cNvSpPr txBox="1"/>
          <p:nvPr>
            <p:ph type="body" idx="4294967295"/>
          </p:nvPr>
        </p:nvSpPr>
        <p:spPr>
          <a:xfrm>
            <a:off x="-1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6549" indent="-336549">
              <a:lnSpc>
                <a:spcPct val="100000"/>
              </a:lnSpc>
              <a:buChar char=""/>
              <a:defRPr sz="22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Argumentos obligatorios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def funcion3(par1, par2):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    print("pasado: {} y {}".format(par1,par2))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funcion3("a", "b")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#Resultado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#pasado: a y b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funcion3()</a:t>
            </a:r>
          </a:p>
          <a:p>
            <a:pPr marL="336549" indent="-336549">
              <a:lnSpc>
                <a:spcPct val="30000"/>
              </a:lnSpc>
              <a:buChar char=""/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Traceback (most recent call last):</a:t>
            </a:r>
          </a:p>
          <a:p>
            <a:pPr marL="336549" indent="-336549">
              <a:lnSpc>
                <a:spcPct val="30000"/>
              </a:lnSpc>
              <a:buChar char=""/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  File "/Users/Villano/Documents/GitHub/programacion1_2019/prueba1/anidado.py", line 21, in &lt;module&gt;</a:t>
            </a:r>
          </a:p>
          <a:p>
            <a:pPr marL="336549" indent="-336549">
              <a:lnSpc>
                <a:spcPct val="30000"/>
              </a:lnSpc>
              <a:buChar char=""/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    funcion3()</a:t>
            </a:r>
          </a:p>
          <a:p>
            <a:pPr>
              <a:lnSpc>
                <a:spcPct val="30000"/>
              </a:lnSpc>
              <a:buChar char=""/>
              <a:defRPr sz="1200">
                <a:latin typeface="Consolas"/>
                <a:ea typeface="Consolas"/>
                <a:cs typeface="Consolas"/>
                <a:sym typeface="Consolas"/>
              </a:defRPr>
            </a:pPr>
            <a:r>
              <a:t>TypeError: funcion3() missing 2 required positional arguments: 'par1' and ‘par2'</a:t>
            </a:r>
          </a:p>
        </p:txBody>
      </p:sp>
      <p:pic>
        <p:nvPicPr>
          <p:cNvPr id="1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unciones - Definició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Funciones - Definición</a:t>
            </a:r>
          </a:p>
        </p:txBody>
      </p:sp>
      <p:sp>
        <p:nvSpPr>
          <p:cNvPr id="140" name="Argumentos opcionales…"/>
          <p:cNvSpPr txBox="1"/>
          <p:nvPr>
            <p:ph type="body" idx="4294967295"/>
          </p:nvPr>
        </p:nvSpPr>
        <p:spPr>
          <a:xfrm>
            <a:off x="-1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6549" indent="-336549">
              <a:lnSpc>
                <a:spcPct val="100000"/>
              </a:lnSpc>
              <a:buChar char=""/>
              <a:defRPr sz="22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Argumentos opcionales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def funcion4(par1, par2="opcional"):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    print("pasado: {} y {}".format(par1, par2))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funcion4("a", "b")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#Resultado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#pasado: a y b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funcion4("a")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#Resultado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#pasado: a y opcional</a:t>
            </a:r>
          </a:p>
        </p:txBody>
      </p:sp>
      <p:pic>
        <p:nvPicPr>
          <p:cNvPr id="14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Funciones - Definició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Funciones - Definición</a:t>
            </a:r>
          </a:p>
        </p:txBody>
      </p:sp>
      <p:sp>
        <p:nvSpPr>
          <p:cNvPr id="144" name="Parámetros especificados explícitamente (keyword arg)…"/>
          <p:cNvSpPr txBox="1"/>
          <p:nvPr>
            <p:ph type="body" idx="4294967295"/>
          </p:nvPr>
        </p:nvSpPr>
        <p:spPr>
          <a:xfrm>
            <a:off x="-1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6549" indent="-336549">
              <a:lnSpc>
                <a:spcPct val="100000"/>
              </a:lnSpc>
              <a:buChar char=""/>
              <a:defRPr sz="22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Parámetros especificados explícitamente (keyword arg)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def funcion4(par1, par2="opcional"):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    print("pasado: {} y {}".format(par1, par2))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funcion4(par2="primero", par1="segundo")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#Resultado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#pasado: segundo y primero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funcion4(par1="segundo", par2="primero")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#Resultado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#pasado: segundo y primero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pic>
        <p:nvPicPr>
          <p:cNvPr id="14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unciones - Definició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Funciones - Definición</a:t>
            </a:r>
          </a:p>
        </p:txBody>
      </p:sp>
      <p:sp>
        <p:nvSpPr>
          <p:cNvPr id="148" name="Parámetros de largo variable…"/>
          <p:cNvSpPr txBox="1"/>
          <p:nvPr>
            <p:ph type="body" idx="4294967295"/>
          </p:nvPr>
        </p:nvSpPr>
        <p:spPr>
          <a:xfrm>
            <a:off x="-1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6549" indent="-336549">
              <a:lnSpc>
                <a:spcPct val="100000"/>
              </a:lnSpc>
              <a:buChar char=""/>
              <a:defRPr sz="22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Parámetros de largo variable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def funcion5(par1, *par2):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    print("par1: ", par1)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    print("par2 tipo:", type(par2))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    print("par2: ", par2)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funcion5("dato","a")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#Resultado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par1:  dato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par2 tipo: &lt;class 'tuple'&gt;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par2:  ('a',)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unciones - Definició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Funciones - Definición</a:t>
            </a:r>
          </a:p>
        </p:txBody>
      </p:sp>
      <p:sp>
        <p:nvSpPr>
          <p:cNvPr id="152" name="Parámetros de largo variable…"/>
          <p:cNvSpPr txBox="1"/>
          <p:nvPr>
            <p:ph type="body" idx="4294967295"/>
          </p:nvPr>
        </p:nvSpPr>
        <p:spPr>
          <a:xfrm>
            <a:off x="-1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6549" indent="-336549">
              <a:lnSpc>
                <a:spcPct val="100000"/>
              </a:lnSpc>
              <a:buChar char=""/>
              <a:defRPr sz="22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Parámetros de largo variable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def funcion5(par1, *par2):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    print("par1: ", par1)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    print("par2 tipo:", type(par2))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    print("par2: ", par2)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funcion5("dato","a","b","c")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#Resultado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par1:  dato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par2 tipo: &lt;class 'tuple'&gt;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par2:  ('a', 'b', 'c')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pic>
        <p:nvPicPr>
          <p:cNvPr id="15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tructuras de contr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Estructuras de control</a:t>
            </a:r>
          </a:p>
        </p:txBody>
      </p:sp>
      <p:sp>
        <p:nvSpPr>
          <p:cNvPr id="34" name="Condicional…"/>
          <p:cNvSpPr txBox="1"/>
          <p:nvPr>
            <p:ph type="body" idx="4294967295"/>
          </p:nvPr>
        </p:nvSpPr>
        <p:spPr>
          <a:xfrm>
            <a:off x="-1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52576" indent="-352576">
              <a:lnSpc>
                <a:spcPct val="100000"/>
              </a:lnSpc>
              <a:buChar char=""/>
              <a:defRPr sz="22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Condicional</a:t>
            </a:r>
          </a:p>
          <a:p>
            <a:pPr marL="336549" indent="-336549">
              <a:lnSpc>
                <a:spcPct val="100000"/>
              </a:lnSpc>
              <a:buChar char=""/>
              <a:defRPr sz="22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if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if condicion_verdadera: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    print ("hago algo")</a:t>
            </a:r>
          </a:p>
          <a:p>
            <a:pPr marL="336549" indent="-336549">
              <a:lnSpc>
                <a:spcPct val="100000"/>
              </a:lnSpc>
              <a:buChar char=""/>
              <a:defRPr sz="22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if .. else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if semaforo == "verde": 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    print ("Cruzar la calle")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else: 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    print ("Esperar")</a:t>
            </a:r>
          </a:p>
        </p:txBody>
      </p:sp>
      <p:pic>
        <p:nvPicPr>
          <p:cNvPr id="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unciones - Definició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Funciones - Definición</a:t>
            </a:r>
          </a:p>
        </p:txBody>
      </p:sp>
      <p:sp>
        <p:nvSpPr>
          <p:cNvPr id="156" name="Parámetros de largo variable…"/>
          <p:cNvSpPr txBox="1"/>
          <p:nvPr>
            <p:ph type="body" idx="4294967295"/>
          </p:nvPr>
        </p:nvSpPr>
        <p:spPr>
          <a:xfrm>
            <a:off x="-1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6549" indent="-336549">
              <a:lnSpc>
                <a:spcPct val="100000"/>
              </a:lnSpc>
              <a:buChar char=""/>
              <a:defRPr sz="22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Parámetros de largo variable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def funcion6(par1, **par2):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    print("par1: ", par1)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    print("par2 tipo:", type(par2))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    print("par2: ", par2)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funcion6(par1=“dato", uno=1)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#Resultado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par1:  dato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par2 tipo: &lt;class 'dict'&gt;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par2:  {'uno': 1}</a:t>
            </a: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Funciones - Definició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Funciones - Definición</a:t>
            </a:r>
          </a:p>
        </p:txBody>
      </p:sp>
      <p:sp>
        <p:nvSpPr>
          <p:cNvPr id="160" name="Parámetros de largo variable…"/>
          <p:cNvSpPr txBox="1"/>
          <p:nvPr>
            <p:ph type="body" idx="4294967295"/>
          </p:nvPr>
        </p:nvSpPr>
        <p:spPr>
          <a:xfrm>
            <a:off x="-1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6549" indent="-336549">
              <a:lnSpc>
                <a:spcPct val="100000"/>
              </a:lnSpc>
              <a:buChar char=""/>
              <a:defRPr sz="22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Parámetros de largo variable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def funcion6(par1, **par2):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    print("par1: ", par1)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    print("par2 tipo:", type(par2))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    print("par2: ", par2)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funcion6(par1=“dato",uno=1, dos=2, tres=3)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#Resultado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par1:  dato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par2 tipo: &lt;class 'dict'&gt;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par2:  {'uno': 1, 'dos': 2, 'tres': 3}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unciones - Definició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Funciones - Definición</a:t>
            </a:r>
          </a:p>
        </p:txBody>
      </p:sp>
      <p:sp>
        <p:nvSpPr>
          <p:cNvPr id="164" name="Parámetros de largo variable…"/>
          <p:cNvSpPr txBox="1"/>
          <p:nvPr>
            <p:ph type="body" idx="4294967295"/>
          </p:nvPr>
        </p:nvSpPr>
        <p:spPr>
          <a:xfrm>
            <a:off x="-1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82701" indent="-282701" defTabSz="377380">
              <a:lnSpc>
                <a:spcPct val="100000"/>
              </a:lnSpc>
              <a:spcBef>
                <a:spcPts val="1700"/>
              </a:spcBef>
              <a:buChar char=""/>
              <a:defRPr sz="1848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Parámetros de largo variable</a:t>
            </a:r>
          </a:p>
          <a:p>
            <a:pPr marL="282701" indent="-282701" defTabSz="377380">
              <a:lnSpc>
                <a:spcPct val="30000"/>
              </a:lnSpc>
              <a:spcBef>
                <a:spcPts val="1700"/>
              </a:spcBef>
              <a:buChar char=""/>
              <a:defRPr sz="1595">
                <a:latin typeface="Consolas"/>
                <a:ea typeface="Consolas"/>
                <a:cs typeface="Consolas"/>
                <a:sym typeface="Consolas"/>
              </a:defRPr>
            </a:pPr>
            <a:r>
              <a:t>def funcion6(par1, **par2):</a:t>
            </a:r>
          </a:p>
          <a:p>
            <a:pPr marL="282701" indent="-282701" defTabSz="377380">
              <a:lnSpc>
                <a:spcPct val="30000"/>
              </a:lnSpc>
              <a:spcBef>
                <a:spcPts val="1700"/>
              </a:spcBef>
              <a:buChar char=""/>
              <a:defRPr sz="1595">
                <a:latin typeface="Consolas"/>
                <a:ea typeface="Consolas"/>
                <a:cs typeface="Consolas"/>
                <a:sym typeface="Consolas"/>
              </a:defRPr>
            </a:pPr>
            <a:r>
              <a:t>    print("par1: ", par1)</a:t>
            </a:r>
          </a:p>
          <a:p>
            <a:pPr marL="282701" indent="-282701" defTabSz="377380">
              <a:lnSpc>
                <a:spcPct val="30000"/>
              </a:lnSpc>
              <a:spcBef>
                <a:spcPts val="1700"/>
              </a:spcBef>
              <a:buChar char=""/>
              <a:defRPr sz="1595">
                <a:latin typeface="Consolas"/>
                <a:ea typeface="Consolas"/>
                <a:cs typeface="Consolas"/>
                <a:sym typeface="Consolas"/>
              </a:defRPr>
            </a:pPr>
            <a:r>
              <a:t>    print("par2 tipo:", type(par2))</a:t>
            </a:r>
          </a:p>
          <a:p>
            <a:pPr marL="282701" indent="-282701" defTabSz="377380">
              <a:lnSpc>
                <a:spcPct val="30000"/>
              </a:lnSpc>
              <a:spcBef>
                <a:spcPts val="1700"/>
              </a:spcBef>
              <a:buChar char=""/>
              <a:defRPr sz="1595">
                <a:latin typeface="Consolas"/>
                <a:ea typeface="Consolas"/>
                <a:cs typeface="Consolas"/>
                <a:sym typeface="Consolas"/>
              </a:defRPr>
            </a:pPr>
            <a:r>
              <a:t>    print("par2: ", par2)</a:t>
            </a:r>
          </a:p>
          <a:p>
            <a:pPr marL="282701" indent="-282701" defTabSz="377380">
              <a:lnSpc>
                <a:spcPct val="30000"/>
              </a:lnSpc>
              <a:spcBef>
                <a:spcPts val="1700"/>
              </a:spcBef>
              <a:buChar char=""/>
              <a:defRPr sz="1595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282701" indent="-282701" defTabSz="377380">
              <a:lnSpc>
                <a:spcPct val="30000"/>
              </a:lnSpc>
              <a:spcBef>
                <a:spcPts val="1700"/>
              </a:spcBef>
              <a:buChar char=""/>
              <a:defRPr sz="1595">
                <a:latin typeface="Consolas"/>
                <a:ea typeface="Consolas"/>
                <a:cs typeface="Consolas"/>
                <a:sym typeface="Consolas"/>
              </a:defRPr>
            </a:pPr>
            <a:r>
              <a:t>di1={'uno':1,'dos':2,'tres':3}</a:t>
            </a:r>
          </a:p>
          <a:p>
            <a:pPr marL="282701" indent="-282701" defTabSz="377380">
              <a:lnSpc>
                <a:spcPct val="30000"/>
              </a:lnSpc>
              <a:spcBef>
                <a:spcPts val="1700"/>
              </a:spcBef>
              <a:buChar char=""/>
              <a:defRPr sz="1595">
                <a:latin typeface="Consolas"/>
                <a:ea typeface="Consolas"/>
                <a:cs typeface="Consolas"/>
                <a:sym typeface="Consolas"/>
              </a:defRPr>
            </a:pPr>
            <a:r>
              <a:t>funcion6(par1="dato",par2=di1)</a:t>
            </a:r>
          </a:p>
          <a:p>
            <a:pPr marL="282701" indent="-282701" defTabSz="377380">
              <a:lnSpc>
                <a:spcPct val="30000"/>
              </a:lnSpc>
              <a:spcBef>
                <a:spcPts val="1700"/>
              </a:spcBef>
              <a:buChar char=""/>
              <a:defRPr sz="1595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282701" indent="-282701" defTabSz="377380">
              <a:lnSpc>
                <a:spcPct val="30000"/>
              </a:lnSpc>
              <a:spcBef>
                <a:spcPts val="1700"/>
              </a:spcBef>
              <a:buChar char=""/>
              <a:defRPr sz="1595">
                <a:latin typeface="Consolas"/>
                <a:ea typeface="Consolas"/>
                <a:cs typeface="Consolas"/>
                <a:sym typeface="Consolas"/>
              </a:defRPr>
            </a:pPr>
            <a:r>
              <a:t>#Resultado</a:t>
            </a:r>
          </a:p>
          <a:p>
            <a:pPr marL="282701" indent="-282701" defTabSz="377380">
              <a:lnSpc>
                <a:spcPct val="30000"/>
              </a:lnSpc>
              <a:spcBef>
                <a:spcPts val="1700"/>
              </a:spcBef>
              <a:buChar char=""/>
              <a:defRPr sz="1595">
                <a:latin typeface="Consolas"/>
                <a:ea typeface="Consolas"/>
                <a:cs typeface="Consolas"/>
                <a:sym typeface="Consolas"/>
              </a:defRPr>
            </a:pPr>
            <a:r>
              <a:t>par1:  dato</a:t>
            </a:r>
          </a:p>
          <a:p>
            <a:pPr marL="282701" indent="-282701" defTabSz="377380">
              <a:lnSpc>
                <a:spcPct val="30000"/>
              </a:lnSpc>
              <a:spcBef>
                <a:spcPts val="1700"/>
              </a:spcBef>
              <a:buChar char=""/>
              <a:defRPr sz="1595">
                <a:latin typeface="Consolas"/>
                <a:ea typeface="Consolas"/>
                <a:cs typeface="Consolas"/>
                <a:sym typeface="Consolas"/>
              </a:defRPr>
            </a:pPr>
            <a:r>
              <a:t>par2 tipo: &lt;class 'dict'&gt;</a:t>
            </a:r>
          </a:p>
          <a:p>
            <a:pPr marL="282701" indent="-282701" defTabSz="377380">
              <a:lnSpc>
                <a:spcPct val="30000"/>
              </a:lnSpc>
              <a:spcBef>
                <a:spcPts val="1700"/>
              </a:spcBef>
              <a:buChar char=""/>
              <a:defRPr sz="1595">
                <a:latin typeface="Consolas"/>
                <a:ea typeface="Consolas"/>
                <a:cs typeface="Consolas"/>
                <a:sym typeface="Consolas"/>
              </a:defRPr>
            </a:pPr>
            <a:r>
              <a:t>par2:  {'par2': dict_items([('uno', 1), ('dos', 2), ('tres', 3)])}</a:t>
            </a:r>
          </a:p>
          <a:p>
            <a:pPr marL="282701" indent="-282701" defTabSz="377380">
              <a:lnSpc>
                <a:spcPct val="30000"/>
              </a:lnSpc>
              <a:spcBef>
                <a:spcPts val="1700"/>
              </a:spcBef>
              <a:buChar char=""/>
              <a:defRPr sz="1595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282701" indent="-282701" defTabSz="377380">
              <a:lnSpc>
                <a:spcPct val="30000"/>
              </a:lnSpc>
              <a:spcBef>
                <a:spcPts val="1700"/>
              </a:spcBef>
              <a:buChar char=""/>
              <a:defRPr sz="1595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pic>
        <p:nvPicPr>
          <p:cNvPr id="16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567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Funciones - retorn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Funciones - retorno</a:t>
            </a:r>
          </a:p>
        </p:txBody>
      </p:sp>
      <p:sp>
        <p:nvSpPr>
          <p:cNvPr id="168" name="Retorno simple…"/>
          <p:cNvSpPr txBox="1"/>
          <p:nvPr>
            <p:ph type="body" idx="4294967295"/>
          </p:nvPr>
        </p:nvSpPr>
        <p:spPr>
          <a:xfrm>
            <a:off x="-1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6549" indent="-336549">
              <a:lnSpc>
                <a:spcPct val="100000"/>
              </a:lnSpc>
              <a:buChar char=""/>
              <a:defRPr sz="22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Retorno simple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re1 = respuesta_simple(10,14)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print (re1)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#Resultado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24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Funciones - retorn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Funciones - retorno</a:t>
            </a:r>
          </a:p>
        </p:txBody>
      </p:sp>
      <p:sp>
        <p:nvSpPr>
          <p:cNvPr id="172" name="Retorno múltiple…"/>
          <p:cNvSpPr txBox="1"/>
          <p:nvPr>
            <p:ph type="body" idx="4294967295"/>
          </p:nvPr>
        </p:nvSpPr>
        <p:spPr>
          <a:xfrm>
            <a:off x="-1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82701" indent="-282701" defTabSz="377380">
              <a:lnSpc>
                <a:spcPct val="100000"/>
              </a:lnSpc>
              <a:spcBef>
                <a:spcPts val="1700"/>
              </a:spcBef>
              <a:buChar char=""/>
              <a:defRPr sz="1848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Retorno múltiple</a:t>
            </a:r>
          </a:p>
          <a:p>
            <a:pPr marL="282701" indent="-282701" defTabSz="377380">
              <a:lnSpc>
                <a:spcPct val="30000"/>
              </a:lnSpc>
              <a:spcBef>
                <a:spcPts val="1700"/>
              </a:spcBef>
              <a:buChar char=""/>
              <a:defRPr sz="1595">
                <a:latin typeface="Consolas"/>
                <a:ea typeface="Consolas"/>
                <a:cs typeface="Consolas"/>
                <a:sym typeface="Consolas"/>
              </a:defRPr>
            </a:pPr>
            <a:r>
              <a:t>def respuesta_multiple(par1, par2, par3):</a:t>
            </a:r>
          </a:p>
          <a:p>
            <a:pPr marL="282701" indent="-282701" defTabSz="377380">
              <a:lnSpc>
                <a:spcPct val="30000"/>
              </a:lnSpc>
              <a:spcBef>
                <a:spcPts val="1700"/>
              </a:spcBef>
              <a:buChar char=""/>
              <a:defRPr sz="1595">
                <a:latin typeface="Consolas"/>
                <a:ea typeface="Consolas"/>
                <a:cs typeface="Consolas"/>
                <a:sym typeface="Consolas"/>
              </a:defRPr>
            </a:pPr>
            <a:r>
              <a:t>    par1 += 1</a:t>
            </a:r>
          </a:p>
          <a:p>
            <a:pPr marL="282701" indent="-282701" defTabSz="377380">
              <a:lnSpc>
                <a:spcPct val="30000"/>
              </a:lnSpc>
              <a:spcBef>
                <a:spcPts val="1700"/>
              </a:spcBef>
              <a:buChar char=""/>
              <a:defRPr sz="1595">
                <a:latin typeface="Consolas"/>
                <a:ea typeface="Consolas"/>
                <a:cs typeface="Consolas"/>
                <a:sym typeface="Consolas"/>
              </a:defRPr>
            </a:pPr>
            <a:r>
              <a:t>    par2 += 1</a:t>
            </a:r>
          </a:p>
          <a:p>
            <a:pPr marL="282701" indent="-282701" defTabSz="377380">
              <a:lnSpc>
                <a:spcPct val="30000"/>
              </a:lnSpc>
              <a:spcBef>
                <a:spcPts val="1700"/>
              </a:spcBef>
              <a:buChar char=""/>
              <a:defRPr sz="1595">
                <a:latin typeface="Consolas"/>
                <a:ea typeface="Consolas"/>
                <a:cs typeface="Consolas"/>
                <a:sym typeface="Consolas"/>
              </a:defRPr>
            </a:pPr>
            <a:r>
              <a:t>    par3 += 1</a:t>
            </a:r>
          </a:p>
          <a:p>
            <a:pPr marL="282701" indent="-282701" defTabSz="377380">
              <a:lnSpc>
                <a:spcPct val="30000"/>
              </a:lnSpc>
              <a:spcBef>
                <a:spcPts val="1700"/>
              </a:spcBef>
              <a:buChar char=""/>
              <a:defRPr sz="1595">
                <a:latin typeface="Consolas"/>
                <a:ea typeface="Consolas"/>
                <a:cs typeface="Consolas"/>
                <a:sym typeface="Consolas"/>
              </a:defRPr>
            </a:pPr>
            <a:r>
              <a:t>    return par1, par2, par3</a:t>
            </a:r>
          </a:p>
          <a:p>
            <a:pPr marL="282701" indent="-282701" defTabSz="377380">
              <a:lnSpc>
                <a:spcPct val="30000"/>
              </a:lnSpc>
              <a:spcBef>
                <a:spcPts val="1700"/>
              </a:spcBef>
              <a:buChar char=""/>
              <a:defRPr sz="1595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282701" indent="-282701" defTabSz="377380">
              <a:lnSpc>
                <a:spcPct val="30000"/>
              </a:lnSpc>
              <a:spcBef>
                <a:spcPts val="1700"/>
              </a:spcBef>
              <a:buChar char=""/>
              <a:defRPr sz="1595">
                <a:latin typeface="Consolas"/>
                <a:ea typeface="Consolas"/>
                <a:cs typeface="Consolas"/>
                <a:sym typeface="Consolas"/>
              </a:defRPr>
            </a:pPr>
            <a:r>
              <a:t>re1,re2,re3 = respuesta_multiple(10,14,23)</a:t>
            </a:r>
          </a:p>
          <a:p>
            <a:pPr marL="282701" indent="-282701" defTabSz="377380">
              <a:lnSpc>
                <a:spcPct val="30000"/>
              </a:lnSpc>
              <a:spcBef>
                <a:spcPts val="1700"/>
              </a:spcBef>
              <a:buChar char=""/>
              <a:defRPr sz="1595">
                <a:latin typeface="Consolas"/>
                <a:ea typeface="Consolas"/>
                <a:cs typeface="Consolas"/>
                <a:sym typeface="Consolas"/>
              </a:defRPr>
            </a:pPr>
            <a:r>
              <a:t>print (re1)</a:t>
            </a:r>
          </a:p>
          <a:p>
            <a:pPr marL="282701" indent="-282701" defTabSz="377380">
              <a:lnSpc>
                <a:spcPct val="30000"/>
              </a:lnSpc>
              <a:spcBef>
                <a:spcPts val="1700"/>
              </a:spcBef>
              <a:buChar char=""/>
              <a:defRPr sz="1595">
                <a:latin typeface="Consolas"/>
                <a:ea typeface="Consolas"/>
                <a:cs typeface="Consolas"/>
                <a:sym typeface="Consolas"/>
              </a:defRPr>
            </a:pPr>
            <a:r>
              <a:t>print (re2)</a:t>
            </a:r>
          </a:p>
          <a:p>
            <a:pPr marL="282701" indent="-282701" defTabSz="377380">
              <a:lnSpc>
                <a:spcPct val="30000"/>
              </a:lnSpc>
              <a:spcBef>
                <a:spcPts val="1700"/>
              </a:spcBef>
              <a:buChar char=""/>
              <a:defRPr sz="1595">
                <a:latin typeface="Consolas"/>
                <a:ea typeface="Consolas"/>
                <a:cs typeface="Consolas"/>
                <a:sym typeface="Consolas"/>
              </a:defRPr>
            </a:pPr>
            <a:r>
              <a:t>print (re3)</a:t>
            </a:r>
          </a:p>
          <a:p>
            <a:pPr marL="282701" indent="-282701" defTabSz="377380">
              <a:lnSpc>
                <a:spcPct val="30000"/>
              </a:lnSpc>
              <a:spcBef>
                <a:spcPts val="1700"/>
              </a:spcBef>
              <a:buChar char=""/>
              <a:defRPr sz="1595">
                <a:latin typeface="Consolas"/>
                <a:ea typeface="Consolas"/>
                <a:cs typeface="Consolas"/>
                <a:sym typeface="Consolas"/>
              </a:defRPr>
            </a:pPr>
            <a:r>
              <a:t>#Resultado</a:t>
            </a:r>
          </a:p>
          <a:p>
            <a:pPr marL="282701" indent="-282701" defTabSz="377380">
              <a:lnSpc>
                <a:spcPct val="30000"/>
              </a:lnSpc>
              <a:spcBef>
                <a:spcPts val="1700"/>
              </a:spcBef>
              <a:buChar char=""/>
              <a:defRPr sz="1595">
                <a:latin typeface="Consolas"/>
                <a:ea typeface="Consolas"/>
                <a:cs typeface="Consolas"/>
                <a:sym typeface="Consolas"/>
              </a:defRPr>
            </a:pPr>
            <a:r>
              <a:t>11</a:t>
            </a:r>
          </a:p>
          <a:p>
            <a:pPr marL="282701" indent="-282701" defTabSz="377380">
              <a:lnSpc>
                <a:spcPct val="30000"/>
              </a:lnSpc>
              <a:spcBef>
                <a:spcPts val="1700"/>
              </a:spcBef>
              <a:buChar char=""/>
              <a:defRPr sz="1595">
                <a:latin typeface="Consolas"/>
                <a:ea typeface="Consolas"/>
                <a:cs typeface="Consolas"/>
                <a:sym typeface="Consolas"/>
              </a:defRPr>
            </a:pPr>
            <a:r>
              <a:t>15</a:t>
            </a:r>
          </a:p>
          <a:p>
            <a:pPr marL="282701" indent="-282701" defTabSz="377380">
              <a:lnSpc>
                <a:spcPct val="30000"/>
              </a:lnSpc>
              <a:spcBef>
                <a:spcPts val="1700"/>
              </a:spcBef>
              <a:buChar char=""/>
              <a:defRPr sz="1595">
                <a:latin typeface="Consolas"/>
                <a:ea typeface="Consolas"/>
                <a:cs typeface="Consolas"/>
                <a:sym typeface="Consolas"/>
              </a:defRPr>
            </a:pPr>
            <a:r>
              <a:t>24</a:t>
            </a:r>
          </a:p>
        </p:txBody>
      </p:sp>
      <p:pic>
        <p:nvPicPr>
          <p:cNvPr id="1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structuras de contr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Estructuras de control</a:t>
            </a:r>
          </a:p>
        </p:txBody>
      </p:sp>
      <p:sp>
        <p:nvSpPr>
          <p:cNvPr id="38" name="Condicional…"/>
          <p:cNvSpPr txBox="1"/>
          <p:nvPr>
            <p:ph type="body" idx="4294967295"/>
          </p:nvPr>
        </p:nvSpPr>
        <p:spPr>
          <a:xfrm>
            <a:off x="-1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52576" indent="-352576">
              <a:lnSpc>
                <a:spcPct val="100000"/>
              </a:lnSpc>
              <a:buChar char=""/>
              <a:defRPr sz="22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Condicional</a:t>
            </a:r>
          </a:p>
          <a:p>
            <a:pPr marL="336549" indent="-336549">
              <a:lnSpc>
                <a:spcPct val="100000"/>
              </a:lnSpc>
              <a:buChar char=""/>
              <a:defRPr sz="22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if .. elif .. else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if compra &lt;= 100: 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    print ("Pago en efectivo")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elif compra &gt; 100 and compra &lt; 300: 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    print ("Pago con tarjeta de débito")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else: 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    print ("Pago con tarjeta de crédito")</a:t>
            </a:r>
          </a:p>
        </p:txBody>
      </p:sp>
      <p:pic>
        <p:nvPicPr>
          <p:cNvPr id="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tructuras de contr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Estructuras de control</a:t>
            </a:r>
          </a:p>
        </p:txBody>
      </p:sp>
      <p:sp>
        <p:nvSpPr>
          <p:cNvPr id="42" name="Iterativas - WHILE…"/>
          <p:cNvSpPr txBox="1"/>
          <p:nvPr>
            <p:ph type="body" idx="4294967295"/>
          </p:nvPr>
        </p:nvSpPr>
        <p:spPr>
          <a:xfrm>
            <a:off x="-1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29818" indent="-329818" defTabSz="440277">
              <a:lnSpc>
                <a:spcPct val="100000"/>
              </a:lnSpc>
              <a:spcBef>
                <a:spcPts val="2000"/>
              </a:spcBef>
              <a:buChar char=""/>
              <a:defRPr sz="2156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Iterativas - WHILE</a:t>
            </a:r>
          </a:p>
          <a:p>
            <a:pPr marL="329818" indent="-329818" defTabSz="440277">
              <a:lnSpc>
                <a:spcPct val="100000"/>
              </a:lnSpc>
              <a:spcBef>
                <a:spcPts val="2000"/>
              </a:spcBef>
              <a:buChar char=""/>
              <a:defRPr sz="2156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Sin corte</a:t>
            </a:r>
          </a:p>
          <a:p>
            <a:pPr marL="329818" indent="-329818" defTabSz="440277">
              <a:lnSpc>
                <a:spcPct val="30000"/>
              </a:lnSpc>
              <a:spcBef>
                <a:spcPts val="2000"/>
              </a:spcBef>
              <a:buChar char=""/>
              <a:defRPr sz="1862">
                <a:latin typeface="Consolas"/>
                <a:ea typeface="Consolas"/>
                <a:cs typeface="Consolas"/>
                <a:sym typeface="Consolas"/>
              </a:defRPr>
            </a:pPr>
            <a:r>
              <a:t>mes = 1</a:t>
            </a:r>
          </a:p>
          <a:p>
            <a:pPr marL="329818" indent="-329818" defTabSz="440277">
              <a:lnSpc>
                <a:spcPct val="30000"/>
              </a:lnSpc>
              <a:spcBef>
                <a:spcPts val="2000"/>
              </a:spcBef>
              <a:buChar char=""/>
              <a:defRPr sz="1862">
                <a:latin typeface="Consolas"/>
                <a:ea typeface="Consolas"/>
                <a:cs typeface="Consolas"/>
                <a:sym typeface="Consolas"/>
              </a:defRPr>
            </a:pPr>
            <a:r>
              <a:t>while mes &lt;= 12:</a:t>
            </a:r>
          </a:p>
          <a:p>
            <a:pPr marL="329818" indent="-329818" defTabSz="440277">
              <a:lnSpc>
                <a:spcPct val="30000"/>
              </a:lnSpc>
              <a:spcBef>
                <a:spcPts val="2000"/>
              </a:spcBef>
              <a:buChar char=""/>
              <a:defRPr sz="1862">
                <a:latin typeface="Consolas"/>
                <a:ea typeface="Consolas"/>
                <a:cs typeface="Consolas"/>
                <a:sym typeface="Consolas"/>
              </a:defRPr>
            </a:pPr>
            <a:r>
              <a:t>    print ("Informes del mes", str(mes))</a:t>
            </a:r>
          </a:p>
          <a:p>
            <a:pPr marL="329818" indent="-329818" defTabSz="440277">
              <a:lnSpc>
                <a:spcPct val="30000"/>
              </a:lnSpc>
              <a:spcBef>
                <a:spcPts val="2000"/>
              </a:spcBef>
              <a:buChar char=""/>
              <a:defRPr sz="1862">
                <a:latin typeface="Consolas"/>
                <a:ea typeface="Consolas"/>
                <a:cs typeface="Consolas"/>
                <a:sym typeface="Consolas"/>
              </a:defRPr>
            </a:pPr>
            <a:r>
              <a:t>    mes += 1</a:t>
            </a:r>
          </a:p>
          <a:p>
            <a:pPr marL="329818" indent="-329818" defTabSz="440277">
              <a:lnSpc>
                <a:spcPct val="100000"/>
              </a:lnSpc>
              <a:spcBef>
                <a:spcPts val="2000"/>
              </a:spcBef>
              <a:buChar char=""/>
              <a:defRPr sz="2156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Con corte y salida (BREAK)</a:t>
            </a:r>
          </a:p>
          <a:p>
            <a:pPr marL="329818" indent="-329818" defTabSz="440277">
              <a:lnSpc>
                <a:spcPct val="30000"/>
              </a:lnSpc>
              <a:spcBef>
                <a:spcPts val="2000"/>
              </a:spcBef>
              <a:buChar char=""/>
              <a:defRPr sz="1862">
                <a:latin typeface="Consolas"/>
                <a:ea typeface="Consolas"/>
                <a:cs typeface="Consolas"/>
                <a:sym typeface="Consolas"/>
              </a:defRPr>
            </a:pPr>
            <a:r>
              <a:t>while True:</a:t>
            </a:r>
          </a:p>
          <a:p>
            <a:pPr marL="329818" indent="-329818" defTabSz="440277">
              <a:lnSpc>
                <a:spcPct val="30000"/>
              </a:lnSpc>
              <a:spcBef>
                <a:spcPts val="2000"/>
              </a:spcBef>
              <a:buChar char=""/>
              <a:defRPr sz="1862">
                <a:latin typeface="Consolas"/>
                <a:ea typeface="Consolas"/>
                <a:cs typeface="Consolas"/>
                <a:sym typeface="Consolas"/>
              </a:defRPr>
            </a:pPr>
            <a:r>
              <a:t>    nombre = raw_input("Indique su nombre: ")</a:t>
            </a:r>
          </a:p>
          <a:p>
            <a:pPr marL="329818" indent="-329818" defTabSz="440277">
              <a:lnSpc>
                <a:spcPct val="30000"/>
              </a:lnSpc>
              <a:spcBef>
                <a:spcPts val="2000"/>
              </a:spcBef>
              <a:buChar char=""/>
              <a:defRPr sz="1862">
                <a:latin typeface="Consolas"/>
                <a:ea typeface="Consolas"/>
                <a:cs typeface="Consolas"/>
                <a:sym typeface="Consolas"/>
              </a:defRPr>
            </a:pPr>
            <a:r>
              <a:t>    if nombre == 'pepe':</a:t>
            </a:r>
          </a:p>
          <a:p>
            <a:pPr marL="329818" indent="-329818" defTabSz="440277">
              <a:lnSpc>
                <a:spcPct val="30000"/>
              </a:lnSpc>
              <a:spcBef>
                <a:spcPts val="2000"/>
              </a:spcBef>
              <a:buChar char=""/>
              <a:defRPr sz="1862">
                <a:latin typeface="Consolas"/>
                <a:ea typeface="Consolas"/>
                <a:cs typeface="Consolas"/>
                <a:sym typeface="Consolas"/>
              </a:defRPr>
            </a:pPr>
            <a:r>
              <a:t>        break</a:t>
            </a:r>
          </a:p>
        </p:txBody>
      </p:sp>
      <p:pic>
        <p:nvPicPr>
          <p:cNvPr id="4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structuras de control diccionari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Estructuras de control diccionario</a:t>
            </a:r>
          </a:p>
        </p:txBody>
      </p:sp>
      <p:sp>
        <p:nvSpPr>
          <p:cNvPr id="46" name="Iterativas - WHILE…"/>
          <p:cNvSpPr txBox="1"/>
          <p:nvPr>
            <p:ph type="body" idx="4294967295"/>
          </p:nvPr>
        </p:nvSpPr>
        <p:spPr>
          <a:xfrm>
            <a:off x="-1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26453" indent="-326453" defTabSz="435784">
              <a:lnSpc>
                <a:spcPct val="100000"/>
              </a:lnSpc>
              <a:spcBef>
                <a:spcPts val="2000"/>
              </a:spcBef>
              <a:buChar char=""/>
              <a:defRPr sz="2134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Iterativas - WHILE</a:t>
            </a:r>
          </a:p>
          <a:p>
            <a:pPr marL="326453" indent="-326453" defTabSz="435784">
              <a:lnSpc>
                <a:spcPct val="100000"/>
              </a:lnSpc>
              <a:spcBef>
                <a:spcPts val="2000"/>
              </a:spcBef>
              <a:buChar char=""/>
              <a:defRPr sz="2134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Con corte y continuación (CONTINUE)</a:t>
            </a:r>
          </a:p>
          <a:p>
            <a:pPr marL="326453" indent="-326453" defTabSz="435784">
              <a:lnSpc>
                <a:spcPct val="30000"/>
              </a:lnSpc>
              <a:spcBef>
                <a:spcPts val="2000"/>
              </a:spcBef>
              <a:buChar char=""/>
              <a:defRPr sz="1843">
                <a:latin typeface="Consolas"/>
                <a:ea typeface="Consolas"/>
                <a:cs typeface="Consolas"/>
                <a:sym typeface="Consolas"/>
              </a:defRPr>
            </a:pPr>
            <a:r>
              <a:t>while True:</a:t>
            </a:r>
          </a:p>
          <a:p>
            <a:pPr marL="326453" indent="-326453" defTabSz="435784">
              <a:lnSpc>
                <a:spcPct val="30000"/>
              </a:lnSpc>
              <a:spcBef>
                <a:spcPts val="2000"/>
              </a:spcBef>
              <a:buChar char=""/>
              <a:defRPr sz="1843">
                <a:latin typeface="Consolas"/>
                <a:ea typeface="Consolas"/>
                <a:cs typeface="Consolas"/>
                <a:sym typeface="Consolas"/>
              </a:defRPr>
            </a:pPr>
            <a:r>
              <a:t>    nombre = raw_input("Indique su nombre:")</a:t>
            </a:r>
          </a:p>
          <a:p>
            <a:pPr marL="326453" indent="-326453" defTabSz="435784">
              <a:lnSpc>
                <a:spcPct val="30000"/>
              </a:lnSpc>
              <a:spcBef>
                <a:spcPts val="2000"/>
              </a:spcBef>
              <a:buChar char=""/>
              <a:defRPr sz="1843">
                <a:latin typeface="Consolas"/>
                <a:ea typeface="Consolas"/>
                <a:cs typeface="Consolas"/>
                <a:sym typeface="Consolas"/>
              </a:defRPr>
            </a:pPr>
            <a:r>
              <a:t>    if nombre == 'pepe':</a:t>
            </a:r>
          </a:p>
          <a:p>
            <a:pPr marL="326453" indent="-326453" defTabSz="435784">
              <a:lnSpc>
                <a:spcPct val="30000"/>
              </a:lnSpc>
              <a:spcBef>
                <a:spcPts val="2000"/>
              </a:spcBef>
              <a:buChar char=""/>
              <a:defRPr sz="1843">
                <a:latin typeface="Consolas"/>
                <a:ea typeface="Consolas"/>
                <a:cs typeface="Consolas"/>
                <a:sym typeface="Consolas"/>
              </a:defRPr>
            </a:pPr>
            <a:r>
              <a:t>        print("nombre no válido")</a:t>
            </a:r>
          </a:p>
          <a:p>
            <a:pPr marL="326453" indent="-326453" defTabSz="435784">
              <a:lnSpc>
                <a:spcPct val="30000"/>
              </a:lnSpc>
              <a:spcBef>
                <a:spcPts val="2000"/>
              </a:spcBef>
              <a:buChar char=""/>
              <a:defRPr sz="1843">
                <a:latin typeface="Consolas"/>
                <a:ea typeface="Consolas"/>
                <a:cs typeface="Consolas"/>
                <a:sym typeface="Consolas"/>
              </a:defRPr>
            </a:pPr>
            <a:r>
              <a:t>        continue</a:t>
            </a:r>
          </a:p>
          <a:p>
            <a:pPr marL="326453" indent="-326453" defTabSz="435784">
              <a:lnSpc>
                <a:spcPct val="30000"/>
              </a:lnSpc>
              <a:spcBef>
                <a:spcPts val="2000"/>
              </a:spcBef>
              <a:buChar char=""/>
              <a:defRPr sz="1843">
                <a:latin typeface="Consolas"/>
                <a:ea typeface="Consolas"/>
                <a:cs typeface="Consolas"/>
                <a:sym typeface="Consolas"/>
              </a:defRPr>
            </a:pPr>
            <a:r>
              <a:t>    if</a:t>
            </a:r>
          </a:p>
          <a:p>
            <a:pPr marL="326453" indent="-326453" defTabSz="435784">
              <a:lnSpc>
                <a:spcPct val="30000"/>
              </a:lnSpc>
              <a:spcBef>
                <a:spcPts val="2000"/>
              </a:spcBef>
              <a:buChar char=""/>
              <a:defRPr sz="1843">
                <a:latin typeface="Consolas"/>
                <a:ea typeface="Consolas"/>
                <a:cs typeface="Consolas"/>
                <a:sym typeface="Consolas"/>
              </a:defRPr>
            </a:pPr>
            <a:r>
              <a:t>    print("El nombre es: {}".format(nombre)) </a:t>
            </a:r>
          </a:p>
          <a:p>
            <a:pPr marL="326453" indent="-326453" defTabSz="435784">
              <a:lnSpc>
                <a:spcPct val="30000"/>
              </a:lnSpc>
              <a:spcBef>
                <a:spcPts val="2000"/>
              </a:spcBef>
              <a:buChar char=""/>
              <a:defRPr sz="1843">
                <a:latin typeface="Consolas"/>
                <a:ea typeface="Consolas"/>
                <a:cs typeface="Consolas"/>
                <a:sym typeface="Consolas"/>
              </a:defRPr>
            </a:pPr>
            <a:r>
              <a:t>    if nombre == 'salir':</a:t>
            </a:r>
          </a:p>
          <a:p>
            <a:pPr marL="326453" indent="-326453" defTabSz="435784">
              <a:lnSpc>
                <a:spcPct val="30000"/>
              </a:lnSpc>
              <a:spcBef>
                <a:spcPts val="2000"/>
              </a:spcBef>
              <a:buChar char=""/>
              <a:defRPr sz="1843">
                <a:latin typeface="Consolas"/>
                <a:ea typeface="Consolas"/>
                <a:cs typeface="Consolas"/>
                <a:sym typeface="Consolas"/>
              </a:defRPr>
            </a:pPr>
            <a:r>
              <a:t>        break</a:t>
            </a:r>
          </a:p>
          <a:p>
            <a:pPr marL="326453" indent="-326453" defTabSz="435784">
              <a:lnSpc>
                <a:spcPct val="30000"/>
              </a:lnSpc>
              <a:spcBef>
                <a:spcPts val="2000"/>
              </a:spcBef>
              <a:buChar char=""/>
              <a:defRPr sz="1843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pic>
        <p:nvPicPr>
          <p:cNvPr id="4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Estructuras de contr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Estructuras de control</a:t>
            </a:r>
          </a:p>
        </p:txBody>
      </p:sp>
      <p:sp>
        <p:nvSpPr>
          <p:cNvPr id="50" name="Iterativas - FOR…"/>
          <p:cNvSpPr txBox="1"/>
          <p:nvPr>
            <p:ph type="body" idx="4294967295"/>
          </p:nvPr>
        </p:nvSpPr>
        <p:spPr>
          <a:xfrm>
            <a:off x="-1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29818" indent="-329818" defTabSz="440277">
              <a:lnSpc>
                <a:spcPct val="100000"/>
              </a:lnSpc>
              <a:spcBef>
                <a:spcPts val="2000"/>
              </a:spcBef>
              <a:buChar char=""/>
              <a:defRPr sz="2156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Iterativas - FOR</a:t>
            </a:r>
          </a:p>
          <a:p>
            <a:pPr marL="329818" indent="-329818" defTabSz="440277">
              <a:lnSpc>
                <a:spcPct val="100000"/>
              </a:lnSpc>
              <a:spcBef>
                <a:spcPts val="2000"/>
              </a:spcBef>
              <a:buChar char=""/>
              <a:defRPr sz="2156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iterando sobre una lista</a:t>
            </a:r>
          </a:p>
          <a:p>
            <a:pPr marL="329818" indent="-329818" defTabSz="440277">
              <a:lnSpc>
                <a:spcPct val="30000"/>
              </a:lnSpc>
              <a:spcBef>
                <a:spcPts val="2000"/>
              </a:spcBef>
              <a:buChar char=""/>
              <a:defRPr sz="1862">
                <a:latin typeface="Consolas"/>
                <a:ea typeface="Consolas"/>
                <a:cs typeface="Consolas"/>
                <a:sym typeface="Consolas"/>
              </a:defRPr>
            </a:pPr>
            <a:r>
              <a:t>mi_lista = ['Juan', 'Antonio', 'Pedro', 'Luciana'] </a:t>
            </a:r>
          </a:p>
          <a:p>
            <a:pPr marL="329818" indent="-329818" defTabSz="440277">
              <a:lnSpc>
                <a:spcPct val="30000"/>
              </a:lnSpc>
              <a:spcBef>
                <a:spcPts val="2000"/>
              </a:spcBef>
              <a:buChar char=""/>
              <a:defRPr sz="1862">
                <a:latin typeface="Consolas"/>
                <a:ea typeface="Consolas"/>
                <a:cs typeface="Consolas"/>
                <a:sym typeface="Consolas"/>
              </a:defRPr>
            </a:pPr>
            <a:r>
              <a:t>for nombre in mi_lista: </a:t>
            </a:r>
          </a:p>
          <a:p>
            <a:pPr marL="329818" indent="-329818" defTabSz="440277">
              <a:lnSpc>
                <a:spcPct val="30000"/>
              </a:lnSpc>
              <a:spcBef>
                <a:spcPts val="2000"/>
              </a:spcBef>
              <a:buChar char=""/>
              <a:defRPr sz="1862">
                <a:latin typeface="Consolas"/>
                <a:ea typeface="Consolas"/>
                <a:cs typeface="Consolas"/>
                <a:sym typeface="Consolas"/>
              </a:defRPr>
            </a:pPr>
            <a:r>
              <a:t>    print (nombre)</a:t>
            </a:r>
          </a:p>
          <a:p>
            <a:pPr marL="329818" indent="-329818" defTabSz="440277">
              <a:lnSpc>
                <a:spcPct val="100000"/>
              </a:lnSpc>
              <a:spcBef>
                <a:spcPts val="2000"/>
              </a:spcBef>
              <a:buChar char=""/>
              <a:defRPr sz="2156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iterando sobre una tupla</a:t>
            </a:r>
          </a:p>
          <a:p>
            <a:pPr marL="329818" indent="-329818" defTabSz="440277">
              <a:lnSpc>
                <a:spcPct val="30000"/>
              </a:lnSpc>
              <a:spcBef>
                <a:spcPts val="2000"/>
              </a:spcBef>
              <a:buChar char=""/>
              <a:defRPr sz="1862">
                <a:latin typeface="Consolas"/>
                <a:ea typeface="Consolas"/>
                <a:cs typeface="Consolas"/>
                <a:sym typeface="Consolas"/>
              </a:defRPr>
            </a:pPr>
            <a:r>
              <a:t>mi_tupla = ('rosa', 'verde', 'celeste', 'amarillo') </a:t>
            </a:r>
          </a:p>
          <a:p>
            <a:pPr marL="329818" indent="-329818" defTabSz="440277">
              <a:lnSpc>
                <a:spcPct val="30000"/>
              </a:lnSpc>
              <a:spcBef>
                <a:spcPts val="2000"/>
              </a:spcBef>
              <a:buChar char=""/>
              <a:defRPr sz="1862">
                <a:latin typeface="Consolas"/>
                <a:ea typeface="Consolas"/>
                <a:cs typeface="Consolas"/>
                <a:sym typeface="Consolas"/>
              </a:defRPr>
            </a:pPr>
            <a:r>
              <a:t>for color in mi_tupla: </a:t>
            </a:r>
          </a:p>
          <a:p>
            <a:pPr marL="329818" indent="-329818" defTabSz="440277">
              <a:lnSpc>
                <a:spcPct val="30000"/>
              </a:lnSpc>
              <a:spcBef>
                <a:spcPts val="2000"/>
              </a:spcBef>
              <a:buChar char=""/>
              <a:defRPr sz="1862">
                <a:latin typeface="Consolas"/>
                <a:ea typeface="Consolas"/>
                <a:cs typeface="Consolas"/>
                <a:sym typeface="Consolas"/>
              </a:defRPr>
            </a:pPr>
            <a:r>
              <a:t>    print (color)</a:t>
            </a:r>
          </a:p>
          <a:p>
            <a:pPr marL="329818" indent="-329818" defTabSz="440277">
              <a:lnSpc>
                <a:spcPct val="30000"/>
              </a:lnSpc>
              <a:spcBef>
                <a:spcPts val="2000"/>
              </a:spcBef>
              <a:buChar char=""/>
              <a:defRPr sz="1862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329818" indent="-329818" defTabSz="440277">
              <a:lnSpc>
                <a:spcPct val="30000"/>
              </a:lnSpc>
              <a:spcBef>
                <a:spcPts val="2000"/>
              </a:spcBef>
              <a:buChar char=""/>
              <a:defRPr sz="1862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pic>
        <p:nvPicPr>
          <p:cNvPr id="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Estructuras de contr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Estructuras de control</a:t>
            </a:r>
          </a:p>
        </p:txBody>
      </p:sp>
      <p:sp>
        <p:nvSpPr>
          <p:cNvPr id="54" name="Iterativas - FOR…"/>
          <p:cNvSpPr txBox="1"/>
          <p:nvPr>
            <p:ph type="body" idx="4294967295"/>
          </p:nvPr>
        </p:nvSpPr>
        <p:spPr>
          <a:xfrm>
            <a:off x="-1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6549" indent="-336549">
              <a:lnSpc>
                <a:spcPct val="100000"/>
              </a:lnSpc>
              <a:buChar char=""/>
              <a:defRPr sz="22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Iterativas - FOR</a:t>
            </a:r>
          </a:p>
          <a:p>
            <a:pPr marL="336549" indent="-336549">
              <a:lnSpc>
                <a:spcPct val="100000"/>
              </a:lnSpc>
              <a:buChar char=""/>
              <a:defRPr sz="22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iterando sobre un rango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for mes in range(1, 12): 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    print ("Informes del mes", str(mes))</a:t>
            </a:r>
          </a:p>
          <a:p>
            <a:pPr marL="336549" indent="-336549">
              <a:lnSpc>
                <a:spcPct val="100000"/>
              </a:lnSpc>
              <a:buChar char=""/>
              <a:defRPr sz="22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iterando sobre un set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s1={'uno', 'dos', 'tres', 'cuatro', 'cinco'}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for item in s1: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    print(item)</a:t>
            </a: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336549" indent="-336549">
              <a:lnSpc>
                <a:spcPct val="3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pic>
        <p:nvPicPr>
          <p:cNvPr id="5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Estructuras de contr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Estructuras de control</a:t>
            </a:r>
          </a:p>
        </p:txBody>
      </p:sp>
      <p:sp>
        <p:nvSpPr>
          <p:cNvPr id="58" name="Iterativas - FOR…"/>
          <p:cNvSpPr txBox="1"/>
          <p:nvPr>
            <p:ph type="body" idx="4294967295"/>
          </p:nvPr>
        </p:nvSpPr>
        <p:spPr>
          <a:xfrm>
            <a:off x="-1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29818" indent="-329818" defTabSz="440277">
              <a:lnSpc>
                <a:spcPct val="100000"/>
              </a:lnSpc>
              <a:spcBef>
                <a:spcPts val="2000"/>
              </a:spcBef>
              <a:buChar char=""/>
              <a:defRPr sz="2156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Iterativas - FOR</a:t>
            </a:r>
          </a:p>
          <a:p>
            <a:pPr marL="329818" indent="-329818" defTabSz="440277">
              <a:lnSpc>
                <a:spcPct val="100000"/>
              </a:lnSpc>
              <a:spcBef>
                <a:spcPts val="2000"/>
              </a:spcBef>
              <a:buChar char=""/>
              <a:defRPr sz="2156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iterando sobre una diccionario</a:t>
            </a:r>
          </a:p>
          <a:p>
            <a:pPr marL="329818" indent="-329818" defTabSz="440277">
              <a:lnSpc>
                <a:spcPct val="30000"/>
              </a:lnSpc>
              <a:spcBef>
                <a:spcPts val="2000"/>
              </a:spcBef>
              <a:buChar char=""/>
              <a:defRPr sz="1862">
                <a:latin typeface="Consolas"/>
                <a:ea typeface="Consolas"/>
                <a:cs typeface="Consolas"/>
                <a:sym typeface="Consolas"/>
              </a:defRPr>
            </a:pPr>
            <a:r>
              <a:t>diccionario</a:t>
            </a:r>
          </a:p>
          <a:p>
            <a:pPr marL="329818" indent="-329818" defTabSz="440277">
              <a:lnSpc>
                <a:spcPct val="30000"/>
              </a:lnSpc>
              <a:spcBef>
                <a:spcPts val="2000"/>
              </a:spcBef>
              <a:buChar char=""/>
              <a:defRPr sz="1862">
                <a:latin typeface="Consolas"/>
                <a:ea typeface="Consolas"/>
                <a:cs typeface="Consolas"/>
                <a:sym typeface="Consolas"/>
              </a:defRPr>
            </a:pPr>
            <a:r>
              <a:t>d1={'uno': 1, 'dos': 2, 'tres': 3, 'cuatro': 4,'cinco': 5}</a:t>
            </a:r>
          </a:p>
          <a:p>
            <a:pPr marL="329818" indent="-329818" defTabSz="440277">
              <a:lnSpc>
                <a:spcPct val="30000"/>
              </a:lnSpc>
              <a:spcBef>
                <a:spcPts val="2000"/>
              </a:spcBef>
              <a:buChar char=""/>
              <a:defRPr sz="1862">
                <a:latin typeface="Consolas"/>
                <a:ea typeface="Consolas"/>
                <a:cs typeface="Consolas"/>
                <a:sym typeface="Consolas"/>
              </a:defRPr>
            </a:pPr>
            <a:r>
              <a:t>for item in d1.items():</a:t>
            </a:r>
          </a:p>
          <a:p>
            <a:pPr marL="329818" indent="-329818" defTabSz="440277">
              <a:lnSpc>
                <a:spcPct val="30000"/>
              </a:lnSpc>
              <a:spcBef>
                <a:spcPts val="2000"/>
              </a:spcBef>
              <a:buChar char=""/>
              <a:defRPr sz="1862">
                <a:latin typeface="Consolas"/>
                <a:ea typeface="Consolas"/>
                <a:cs typeface="Consolas"/>
                <a:sym typeface="Consolas"/>
              </a:defRPr>
            </a:pPr>
            <a:r>
              <a:t>    print(item)</a:t>
            </a:r>
          </a:p>
          <a:p>
            <a:pPr marL="329818" indent="-329818" defTabSz="440277">
              <a:lnSpc>
                <a:spcPct val="100000"/>
              </a:lnSpc>
              <a:spcBef>
                <a:spcPts val="2000"/>
              </a:spcBef>
              <a:buChar char=""/>
              <a:defRPr sz="2156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resultado</a:t>
            </a:r>
          </a:p>
          <a:p>
            <a:pPr marL="329818" indent="-329818" defTabSz="440277">
              <a:lnSpc>
                <a:spcPct val="30000"/>
              </a:lnSpc>
              <a:spcBef>
                <a:spcPts val="2000"/>
              </a:spcBef>
              <a:buChar char=""/>
              <a:defRPr sz="1862">
                <a:latin typeface="Consolas"/>
                <a:ea typeface="Consolas"/>
                <a:cs typeface="Consolas"/>
                <a:sym typeface="Consolas"/>
              </a:defRPr>
            </a:pPr>
            <a:r>
              <a:t>('uno', 1)</a:t>
            </a:r>
          </a:p>
          <a:p>
            <a:pPr marL="329818" indent="-329818" defTabSz="440277">
              <a:lnSpc>
                <a:spcPct val="30000"/>
              </a:lnSpc>
              <a:spcBef>
                <a:spcPts val="2000"/>
              </a:spcBef>
              <a:buChar char=""/>
              <a:defRPr sz="1862">
                <a:latin typeface="Consolas"/>
                <a:ea typeface="Consolas"/>
                <a:cs typeface="Consolas"/>
                <a:sym typeface="Consolas"/>
              </a:defRPr>
            </a:pPr>
            <a:r>
              <a:t>('dos', 2)</a:t>
            </a:r>
          </a:p>
          <a:p>
            <a:pPr marL="329818" indent="-329818" defTabSz="440277">
              <a:lnSpc>
                <a:spcPct val="30000"/>
              </a:lnSpc>
              <a:spcBef>
                <a:spcPts val="2000"/>
              </a:spcBef>
              <a:buChar char=""/>
              <a:defRPr sz="1862">
                <a:latin typeface="Consolas"/>
                <a:ea typeface="Consolas"/>
                <a:cs typeface="Consolas"/>
                <a:sym typeface="Consolas"/>
              </a:defRPr>
            </a:pPr>
            <a:r>
              <a:t>('tres', 3)</a:t>
            </a:r>
          </a:p>
          <a:p>
            <a:pPr marL="329818" indent="-329818" defTabSz="440277">
              <a:lnSpc>
                <a:spcPct val="30000"/>
              </a:lnSpc>
              <a:spcBef>
                <a:spcPts val="2000"/>
              </a:spcBef>
              <a:buChar char=""/>
              <a:defRPr sz="1862">
                <a:latin typeface="Consolas"/>
                <a:ea typeface="Consolas"/>
                <a:cs typeface="Consolas"/>
                <a:sym typeface="Consolas"/>
              </a:defRPr>
            </a:pPr>
            <a:r>
              <a:t>('cuatro', 4)</a:t>
            </a:r>
          </a:p>
          <a:p>
            <a:pPr marL="329818" indent="-329818" defTabSz="440277">
              <a:lnSpc>
                <a:spcPct val="30000"/>
              </a:lnSpc>
              <a:spcBef>
                <a:spcPts val="2000"/>
              </a:spcBef>
              <a:buChar char=""/>
              <a:defRPr sz="1862">
                <a:latin typeface="Consolas"/>
                <a:ea typeface="Consolas"/>
                <a:cs typeface="Consolas"/>
                <a:sym typeface="Consolas"/>
              </a:defRPr>
            </a:pPr>
            <a:r>
              <a:t>('cinco', 5)</a:t>
            </a:r>
          </a:p>
        </p:txBody>
      </p:sp>
      <p:pic>
        <p:nvPicPr>
          <p:cNvPr id="5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4280" tIns="44280" rIns="44280" bIns="4428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21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4280" tIns="44280" rIns="44280" bIns="4428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21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4280" tIns="44280" rIns="44280" bIns="4428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21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4280" tIns="44280" rIns="44280" bIns="4428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21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