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a0478ac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a0478ac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a0478a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a0478a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a0478ac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a0478ac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a0478ac5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a0478ac5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a0478ac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a0478ac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a0478ac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a0478ac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a0478ac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a0478ac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SEGURIDAD DE LOS RECURSOS HUMANOS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34300"/>
            <a:ext cx="8520600" cy="3885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61" name="Google Shape;61;p14"/>
          <p:cNvSpPr txBox="1"/>
          <p:nvPr>
            <p:ph idx="1" type="subTitle"/>
          </p:nvPr>
        </p:nvSpPr>
        <p:spPr>
          <a:xfrm>
            <a:off x="311700" y="5076350"/>
            <a:ext cx="8520600" cy="135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940074" y="617750"/>
            <a:ext cx="7639274" cy="445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5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88025"/>
            <a:ext cx="8520600" cy="4380900"/>
          </a:xfrm>
          <a:prstGeom prst="rect">
            <a:avLst/>
          </a:prstGeom>
        </p:spPr>
        <p:txBody>
          <a:bodyPr anchorCtr="0" anchor="t" bIns="91425" lIns="91425" spcFirstLastPara="1" rIns="91425" wrap="square" tIns="91425">
            <a:normAutofit/>
          </a:bodyPr>
          <a:lstStyle/>
          <a:p>
            <a:pPr indent="1087" lvl="0" marL="280320" marR="90723" rtl="0" algn="l">
              <a:lnSpc>
                <a:spcPct val="104124"/>
              </a:lnSpc>
              <a:spcBef>
                <a:spcPts val="878"/>
              </a:spcBef>
              <a:spcAft>
                <a:spcPts val="0"/>
              </a:spcAft>
              <a:buClr>
                <a:schemeClr val="dk1"/>
              </a:buClr>
              <a:buSzPts val="1100"/>
              <a:buFont typeface="Arial"/>
              <a:buNone/>
            </a:pPr>
            <a:r>
              <a:rPr lang="es" sz="1458">
                <a:solidFill>
                  <a:schemeClr val="dk1"/>
                </a:solidFill>
                <a:latin typeface="Verdana"/>
                <a:ea typeface="Verdana"/>
                <a:cs typeface="Verdana"/>
                <a:sym typeface="Verdana"/>
              </a:rPr>
              <a:t>La seguridad de la información se basa en la capacidad para preservar su integridad, confidencialidad y disponibilidad, por parte de los elementos involucrados en su tratamiento: equipamiento, software, procedimientos, así como de los recursos humanos que utilizan dichos componentes. </a:t>
            </a:r>
            <a:endParaRPr sz="1458">
              <a:solidFill>
                <a:schemeClr val="dk1"/>
              </a:solidFill>
              <a:latin typeface="Verdana"/>
              <a:ea typeface="Verdana"/>
              <a:cs typeface="Verdana"/>
              <a:sym typeface="Verdana"/>
            </a:endParaRPr>
          </a:p>
          <a:p>
            <a:pPr indent="3931" lvl="0" marL="277475" marR="83850" rtl="0" algn="just">
              <a:lnSpc>
                <a:spcPct val="104124"/>
              </a:lnSpc>
              <a:spcBef>
                <a:spcPts val="851"/>
              </a:spcBef>
              <a:spcAft>
                <a:spcPts val="0"/>
              </a:spcAft>
              <a:buClr>
                <a:schemeClr val="dk1"/>
              </a:buClr>
              <a:buSzPts val="1100"/>
              <a:buFont typeface="Arial"/>
              <a:buNone/>
            </a:pPr>
            <a:r>
              <a:rPr b="1" lang="es" sz="1458">
                <a:solidFill>
                  <a:schemeClr val="dk1"/>
                </a:solidFill>
                <a:latin typeface="Verdana"/>
                <a:ea typeface="Verdana"/>
                <a:cs typeface="Verdana"/>
                <a:sym typeface="Verdana"/>
              </a:rPr>
              <a:t>En este sentido, es fundamental educar e informar al personal</a:t>
            </a:r>
            <a:r>
              <a:rPr lang="es" sz="1458">
                <a:solidFill>
                  <a:schemeClr val="dk1"/>
                </a:solidFill>
                <a:latin typeface="Verdana"/>
                <a:ea typeface="Verdana"/>
                <a:cs typeface="Verdana"/>
                <a:sym typeface="Verdana"/>
              </a:rPr>
              <a:t> desde su ingreso y en forma continua, cualquiera sea su situación de revista, acerca de las medidas de seguridad que afectan al desarrollo de sus funciones y de las expectativas depositadas en ellos en materia de seguridad y asuntos de confidencialidad. De la misma forma, es necesario definir las sanciones que se aplicarán en caso de incumplimiento. </a:t>
            </a:r>
            <a:endParaRPr sz="1458">
              <a:solidFill>
                <a:schemeClr val="dk1"/>
              </a:solidFill>
              <a:latin typeface="Verdana"/>
              <a:ea typeface="Verdana"/>
              <a:cs typeface="Verdana"/>
              <a:sym typeface="Verdana"/>
            </a:endParaRPr>
          </a:p>
          <a:p>
            <a:pPr indent="3848" lvl="0" marL="277559" marR="84954" rtl="0" algn="just">
              <a:lnSpc>
                <a:spcPct val="104124"/>
              </a:lnSpc>
              <a:spcBef>
                <a:spcPts val="851"/>
              </a:spcBef>
              <a:spcAft>
                <a:spcPts val="0"/>
              </a:spcAft>
              <a:buClr>
                <a:schemeClr val="dk1"/>
              </a:buClr>
              <a:buSzPts val="1100"/>
              <a:buFont typeface="Arial"/>
              <a:buNone/>
            </a:pPr>
            <a:r>
              <a:rPr b="1" lang="es" sz="1458">
                <a:solidFill>
                  <a:schemeClr val="dk1"/>
                </a:solidFill>
                <a:latin typeface="Verdana"/>
                <a:ea typeface="Verdana"/>
                <a:cs typeface="Verdana"/>
                <a:sym typeface="Verdana"/>
              </a:rPr>
              <a:t>La implementación de la Política de Seguridad de la Información tiene como meta minimizar la probabilidad de ocurrencia de incidentes.</a:t>
            </a:r>
            <a:r>
              <a:rPr lang="es" sz="1458">
                <a:solidFill>
                  <a:schemeClr val="dk1"/>
                </a:solidFill>
                <a:latin typeface="Verdana"/>
                <a:ea typeface="Verdana"/>
                <a:cs typeface="Verdana"/>
                <a:sym typeface="Verdana"/>
              </a:rPr>
              <a:t> Es por ello que resulta necesario implementar un mecanismo que permita reportar las debilidades y los incidentes tan pronto como sea posible, a fin de subsanarlos y evitar eventuales replicaciones. Por lo tanto, es importante analizar las causas del incidente producido y aprender del mismo, a fin de corregir las prácticas existentes, que no pudieron prevenirlo, y evitarlo en el futuro.</a:t>
            </a:r>
            <a:endParaRPr sz="1458">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1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0"/>
            <a:ext cx="8520600" cy="4928700"/>
          </a:xfrm>
          <a:prstGeom prst="rect">
            <a:avLst/>
          </a:prstGeom>
        </p:spPr>
        <p:txBody>
          <a:bodyPr anchorCtr="0" anchor="t" bIns="91425" lIns="91425" spcFirstLastPara="1" rIns="91425" wrap="square" tIns="91425">
            <a:noAutofit/>
          </a:bodyPr>
          <a:lstStyle/>
          <a:p>
            <a:pPr indent="0" lvl="0" marL="277893" rtl="0" algn="l">
              <a:lnSpc>
                <a:spcPct val="100000"/>
              </a:lnSpc>
              <a:spcBef>
                <a:spcPts val="1390"/>
              </a:spcBef>
              <a:spcAft>
                <a:spcPts val="0"/>
              </a:spcAft>
              <a:buClr>
                <a:schemeClr val="dk1"/>
              </a:buClr>
              <a:buSzPts val="1100"/>
              <a:buFont typeface="Arial"/>
              <a:buNone/>
            </a:pPr>
            <a:r>
              <a:rPr b="1" lang="es" sz="1158">
                <a:solidFill>
                  <a:schemeClr val="dk1"/>
                </a:solidFill>
                <a:latin typeface="Verdana"/>
                <a:ea typeface="Verdana"/>
                <a:cs typeface="Verdana"/>
                <a:sym typeface="Verdana"/>
              </a:rPr>
              <a:t>Objetivo </a:t>
            </a:r>
            <a:endParaRPr b="1" sz="1158">
              <a:solidFill>
                <a:schemeClr val="dk1"/>
              </a:solidFill>
              <a:latin typeface="Verdana"/>
              <a:ea typeface="Verdana"/>
              <a:cs typeface="Verdana"/>
              <a:sym typeface="Verdana"/>
            </a:endParaRPr>
          </a:p>
          <a:p>
            <a:pPr indent="0" lvl="0" marL="281407" rtl="0" algn="l">
              <a:lnSpc>
                <a:spcPct val="100000"/>
              </a:lnSpc>
              <a:spcBef>
                <a:spcPts val="878"/>
              </a:spcBef>
              <a:spcAft>
                <a:spcPts val="0"/>
              </a:spcAft>
              <a:buClr>
                <a:schemeClr val="dk1"/>
              </a:buClr>
              <a:buSzPts val="1100"/>
              <a:buFont typeface="Arial"/>
              <a:buNone/>
            </a:pPr>
            <a:r>
              <a:rPr b="1" lang="es" sz="1158">
                <a:solidFill>
                  <a:schemeClr val="dk1"/>
                </a:solidFill>
                <a:latin typeface="Verdana"/>
                <a:ea typeface="Verdana"/>
                <a:cs typeface="Verdana"/>
                <a:sym typeface="Verdana"/>
              </a:rPr>
              <a:t>Reducir los riesgos de error humano, comisión de ilícitos, uso inadecuado de instalaciones y recursos, y manejo no autorizado de la información. </a:t>
            </a:r>
            <a:endParaRPr b="1" sz="1158">
              <a:solidFill>
                <a:schemeClr val="dk1"/>
              </a:solidFill>
              <a:latin typeface="Verdana"/>
              <a:ea typeface="Verdana"/>
              <a:cs typeface="Verdana"/>
              <a:sym typeface="Verdana"/>
            </a:endParaRPr>
          </a:p>
          <a:p>
            <a:pPr indent="5688" lvl="0" marL="275719" marR="87030" rtl="0" algn="l">
              <a:lnSpc>
                <a:spcPct val="104124"/>
              </a:lnSpc>
              <a:spcBef>
                <a:spcPts val="878"/>
              </a:spcBef>
              <a:spcAft>
                <a:spcPts val="0"/>
              </a:spcAft>
              <a:buClr>
                <a:schemeClr val="dk1"/>
              </a:buClr>
              <a:buSzPts val="1100"/>
              <a:buFont typeface="Arial"/>
              <a:buNone/>
            </a:pPr>
            <a:r>
              <a:rPr lang="es" sz="1158">
                <a:solidFill>
                  <a:schemeClr val="dk1"/>
                </a:solidFill>
                <a:latin typeface="Verdana"/>
                <a:ea typeface="Verdana"/>
                <a:cs typeface="Verdana"/>
                <a:sym typeface="Verdana"/>
              </a:rPr>
              <a:t>Explicitar las responsabilidades en materia de seguridad en la etapa de reclutamiento de personal e incluirlas en los acuerdos de confidencialidad a firmarse y verificar su cumplimiento durante el desempeño del individuo como empleado. </a:t>
            </a:r>
            <a:endParaRPr sz="1158">
              <a:solidFill>
                <a:schemeClr val="dk1"/>
              </a:solidFill>
              <a:latin typeface="Verdana"/>
              <a:ea typeface="Verdana"/>
              <a:cs typeface="Verdana"/>
              <a:sym typeface="Verdana"/>
            </a:endParaRPr>
          </a:p>
          <a:p>
            <a:pPr indent="-2844" lvl="0" marL="280738" marR="87349" rtl="0" algn="l">
              <a:lnSpc>
                <a:spcPct val="104124"/>
              </a:lnSpc>
              <a:spcBef>
                <a:spcPts val="851"/>
              </a:spcBef>
              <a:spcAft>
                <a:spcPts val="0"/>
              </a:spcAft>
              <a:buClr>
                <a:schemeClr val="dk1"/>
              </a:buClr>
              <a:buSzPts val="1100"/>
              <a:buFont typeface="Arial"/>
              <a:buNone/>
            </a:pPr>
            <a:r>
              <a:rPr lang="es" sz="1158">
                <a:solidFill>
                  <a:schemeClr val="dk1"/>
                </a:solidFill>
                <a:latin typeface="Verdana"/>
                <a:ea typeface="Verdana"/>
                <a:cs typeface="Verdana"/>
                <a:sym typeface="Verdana"/>
              </a:rPr>
              <a:t>Garantizar que los usuarios estén al corriente de las amenazas e incumbencias en materia de seguridad de la información, y se encuentren capacitados para respaldar la Política de Seguridad del Organismo en el transcurso de sus tareas normales. </a:t>
            </a:r>
            <a:endParaRPr sz="1158">
              <a:solidFill>
                <a:schemeClr val="dk1"/>
              </a:solidFill>
              <a:latin typeface="Verdana"/>
              <a:ea typeface="Verdana"/>
              <a:cs typeface="Verdana"/>
              <a:sym typeface="Verdana"/>
            </a:endParaRPr>
          </a:p>
          <a:p>
            <a:pPr indent="0" lvl="0" marL="281407" rtl="0" algn="l">
              <a:lnSpc>
                <a:spcPct val="100000"/>
              </a:lnSpc>
              <a:spcBef>
                <a:spcPts val="851"/>
              </a:spcBef>
              <a:spcAft>
                <a:spcPts val="0"/>
              </a:spcAft>
              <a:buClr>
                <a:schemeClr val="dk1"/>
              </a:buClr>
              <a:buSzPts val="1100"/>
              <a:buFont typeface="Arial"/>
              <a:buNone/>
            </a:pPr>
            <a:r>
              <a:rPr lang="es" sz="1158">
                <a:solidFill>
                  <a:schemeClr val="dk1"/>
                </a:solidFill>
                <a:latin typeface="Verdana"/>
                <a:ea typeface="Verdana"/>
                <a:cs typeface="Verdana"/>
                <a:sym typeface="Verdana"/>
              </a:rPr>
              <a:t>Establecer Compromisos de Confidencialidad con todo el personal y usuarios externos de las instalaciones de procesamiento de información. </a:t>
            </a:r>
            <a:endParaRPr sz="1158">
              <a:solidFill>
                <a:schemeClr val="dk1"/>
              </a:solidFill>
              <a:latin typeface="Verdana"/>
              <a:ea typeface="Verdana"/>
              <a:cs typeface="Verdana"/>
              <a:sym typeface="Verdana"/>
            </a:endParaRPr>
          </a:p>
          <a:p>
            <a:pPr indent="0" lvl="0" marL="274297" rtl="0" algn="l">
              <a:lnSpc>
                <a:spcPct val="100000"/>
              </a:lnSpc>
              <a:spcBef>
                <a:spcPts val="851"/>
              </a:spcBef>
              <a:spcAft>
                <a:spcPts val="0"/>
              </a:spcAft>
              <a:buClr>
                <a:schemeClr val="dk1"/>
              </a:buClr>
              <a:buSzPts val="1100"/>
              <a:buFont typeface="Arial"/>
              <a:buNone/>
            </a:pPr>
            <a:r>
              <a:rPr b="1" lang="es" sz="1158">
                <a:solidFill>
                  <a:schemeClr val="dk1"/>
                </a:solidFill>
                <a:latin typeface="Verdana"/>
                <a:ea typeface="Verdana"/>
                <a:cs typeface="Verdana"/>
                <a:sym typeface="Verdana"/>
              </a:rPr>
              <a:t>Alcance </a:t>
            </a:r>
            <a:endParaRPr b="1" sz="1158">
              <a:solidFill>
                <a:schemeClr val="dk1"/>
              </a:solidFill>
              <a:latin typeface="Verdana"/>
              <a:ea typeface="Verdana"/>
              <a:cs typeface="Verdana"/>
              <a:sym typeface="Verdana"/>
            </a:endParaRPr>
          </a:p>
          <a:p>
            <a:pPr indent="3514" lvl="0" marL="277893" marR="105187" rtl="0" algn="l">
              <a:lnSpc>
                <a:spcPct val="104124"/>
              </a:lnSpc>
              <a:spcBef>
                <a:spcPts val="878"/>
              </a:spcBef>
              <a:spcAft>
                <a:spcPts val="0"/>
              </a:spcAft>
              <a:buClr>
                <a:schemeClr val="dk1"/>
              </a:buClr>
              <a:buSzPts val="1100"/>
              <a:buFont typeface="Arial"/>
              <a:buNone/>
            </a:pPr>
            <a:r>
              <a:rPr b="1" lang="es" sz="1158">
                <a:solidFill>
                  <a:schemeClr val="dk1"/>
                </a:solidFill>
                <a:latin typeface="Verdana"/>
                <a:ea typeface="Verdana"/>
                <a:cs typeface="Verdana"/>
                <a:sym typeface="Verdana"/>
              </a:rPr>
              <a:t>Esta Política se aplica a todo el personal del Organismo, cualquiera sea su situación de revista, y al personal externo que efectúe tareas dentro del ámbito del Organismo. </a:t>
            </a:r>
            <a:endParaRPr b="1" sz="1158">
              <a:solidFill>
                <a:schemeClr val="dk1"/>
              </a:solidFill>
              <a:latin typeface="Verdana"/>
              <a:ea typeface="Verdana"/>
              <a:cs typeface="Verdana"/>
              <a:sym typeface="Verdana"/>
            </a:endParaRPr>
          </a:p>
          <a:p>
            <a:pPr indent="0" lvl="0" marL="281407" rtl="0" algn="l">
              <a:lnSpc>
                <a:spcPct val="100000"/>
              </a:lnSpc>
              <a:spcBef>
                <a:spcPts val="851"/>
              </a:spcBef>
              <a:spcAft>
                <a:spcPts val="0"/>
              </a:spcAft>
              <a:buClr>
                <a:schemeClr val="dk1"/>
              </a:buClr>
              <a:buSzPts val="1100"/>
              <a:buFont typeface="Arial"/>
              <a:buNone/>
            </a:pPr>
            <a:r>
              <a:rPr b="1" lang="es" sz="1158">
                <a:solidFill>
                  <a:schemeClr val="dk1"/>
                </a:solidFill>
                <a:latin typeface="Verdana"/>
                <a:ea typeface="Verdana"/>
                <a:cs typeface="Verdana"/>
                <a:sym typeface="Verdana"/>
              </a:rPr>
              <a:t>Responsabilidad </a:t>
            </a:r>
            <a:endParaRPr b="1" sz="1158">
              <a:solidFill>
                <a:schemeClr val="dk1"/>
              </a:solidFill>
              <a:latin typeface="Verdana"/>
              <a:ea typeface="Verdana"/>
              <a:cs typeface="Verdana"/>
              <a:sym typeface="Verdana"/>
            </a:endParaRPr>
          </a:p>
          <a:p>
            <a:pPr indent="3848" lvl="0" marL="277559" marR="85966" rtl="0" algn="just">
              <a:lnSpc>
                <a:spcPct val="104124"/>
              </a:lnSpc>
              <a:spcBef>
                <a:spcPts val="878"/>
              </a:spcBef>
              <a:spcAft>
                <a:spcPts val="0"/>
              </a:spcAft>
              <a:buClr>
                <a:schemeClr val="dk1"/>
              </a:buClr>
              <a:buSzPts val="1100"/>
              <a:buFont typeface="Arial"/>
              <a:buNone/>
            </a:pPr>
            <a:r>
              <a:rPr lang="es" sz="1158">
                <a:solidFill>
                  <a:schemeClr val="dk1"/>
                </a:solidFill>
                <a:latin typeface="Verdana"/>
                <a:ea typeface="Verdana"/>
                <a:cs typeface="Verdana"/>
                <a:sym typeface="Verdana"/>
              </a:rPr>
              <a:t>El Responsable del Área de Recursos Humanos incluirá las funciones relativas a la seguridad de la información en las descripciones de puestos de los empleados, informará a todo el personal que ingresa de sus obligaciones respecto del cumplimiento de la Política de Seguridad de la Información, gestionará los Compromisos de Confidencialidad con el personal y coordinará las tareas de capacitación de usuarios respecto de la presente Política. </a:t>
            </a:r>
            <a:endParaRPr sz="1158">
              <a:solidFill>
                <a:schemeClr val="dk1"/>
              </a:solidFill>
              <a:latin typeface="Verdana"/>
              <a:ea typeface="Verdana"/>
              <a:cs typeface="Verdana"/>
              <a:sym typeface="Verdana"/>
            </a:endParaRPr>
          </a:p>
          <a:p>
            <a:pPr indent="5438" lvl="0" marL="275969" marR="84329" rtl="0" algn="just">
              <a:lnSpc>
                <a:spcPct val="104124"/>
              </a:lnSpc>
              <a:spcBef>
                <a:spcPts val="851"/>
              </a:spcBef>
              <a:spcAft>
                <a:spcPts val="0"/>
              </a:spcAft>
              <a:buClr>
                <a:schemeClr val="dk1"/>
              </a:buClr>
              <a:buSzPts val="1100"/>
              <a:buFont typeface="Arial"/>
              <a:buNone/>
            </a:pPr>
            <a:r>
              <a:t/>
            </a:r>
            <a:endParaRPr sz="958">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67150"/>
            <a:ext cx="8520600" cy="4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322300"/>
            <a:ext cx="8520600" cy="424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647650" y="494125"/>
            <a:ext cx="7638350" cy="424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0"/>
            <a:ext cx="8520600" cy="13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311700" y="134400"/>
            <a:ext cx="8520600" cy="5009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s" sz="1490"/>
              <a:t>  </a:t>
            </a:r>
            <a:r>
              <a:rPr lang="es" sz="1690"/>
              <a:t> </a:t>
            </a:r>
            <a:r>
              <a:rPr lang="es" sz="1848"/>
              <a:t> </a:t>
            </a:r>
            <a:r>
              <a:rPr lang="es" sz="1221">
                <a:solidFill>
                  <a:schemeClr val="dk1"/>
                </a:solidFill>
                <a:latin typeface="Verdana"/>
                <a:ea typeface="Verdana"/>
                <a:cs typeface="Verdana"/>
                <a:sym typeface="Verdana"/>
              </a:rPr>
              <a:t> </a:t>
            </a:r>
            <a:r>
              <a:rPr b="1" lang="es" sz="1221">
                <a:solidFill>
                  <a:schemeClr val="dk1"/>
                </a:solidFill>
                <a:latin typeface="Verdana"/>
                <a:ea typeface="Verdana"/>
                <a:cs typeface="Verdana"/>
                <a:sym typeface="Verdana"/>
              </a:rPr>
              <a:t>Categoría: Antes del empleo </a:t>
            </a:r>
            <a:endParaRPr b="1" sz="1221">
              <a:solidFill>
                <a:schemeClr val="dk1"/>
              </a:solidFill>
              <a:latin typeface="Verdana"/>
              <a:ea typeface="Verdana"/>
              <a:cs typeface="Verdana"/>
              <a:sym typeface="Verdana"/>
            </a:endParaRPr>
          </a:p>
          <a:p>
            <a:pPr indent="-6441" lvl="0" marL="280738" marR="84500" rtl="0" algn="l">
              <a:lnSpc>
                <a:spcPct val="84124"/>
              </a:lnSpc>
              <a:spcBef>
                <a:spcPts val="1200"/>
              </a:spcBef>
              <a:spcAft>
                <a:spcPts val="0"/>
              </a:spcAft>
              <a:buClr>
                <a:schemeClr val="dk1"/>
              </a:buClr>
              <a:buSzPts val="605"/>
              <a:buFont typeface="Arial"/>
              <a:buNone/>
            </a:pPr>
            <a:r>
              <a:rPr lang="es" sz="1221">
                <a:solidFill>
                  <a:schemeClr val="dk1"/>
                </a:solidFill>
                <a:latin typeface="Verdana"/>
                <a:ea typeface="Verdana"/>
                <a:cs typeface="Verdana"/>
                <a:sym typeface="Verdana"/>
              </a:rPr>
              <a:t>Asegurar que los empleados, contratistas y terceros </a:t>
            </a:r>
            <a:r>
              <a:rPr b="1" lang="es" sz="1221">
                <a:solidFill>
                  <a:schemeClr val="dk1"/>
                </a:solidFill>
                <a:latin typeface="Verdana"/>
                <a:ea typeface="Verdana"/>
                <a:cs typeface="Verdana"/>
                <a:sym typeface="Verdana"/>
              </a:rPr>
              <a:t>entiendan sus responsabilidades</a:t>
            </a:r>
            <a:r>
              <a:rPr lang="es" sz="1221">
                <a:solidFill>
                  <a:schemeClr val="dk1"/>
                </a:solidFill>
                <a:latin typeface="Verdana"/>
                <a:ea typeface="Verdana"/>
                <a:cs typeface="Verdana"/>
                <a:sym typeface="Verdana"/>
              </a:rPr>
              <a:t>, y sean idóneos para los roles para los cuales son considerados; y reducir el riesgo de robo, fraude y mal uso de los medios. </a:t>
            </a:r>
            <a:endParaRPr sz="1221">
              <a:solidFill>
                <a:schemeClr val="dk1"/>
              </a:solidFill>
              <a:latin typeface="Verdana"/>
              <a:ea typeface="Verdana"/>
              <a:cs typeface="Verdana"/>
              <a:sym typeface="Verdana"/>
            </a:endParaRPr>
          </a:p>
          <a:p>
            <a:pPr indent="0" lvl="0" marL="281407" rtl="0" algn="l">
              <a:lnSpc>
                <a:spcPct val="80000"/>
              </a:lnSpc>
              <a:spcBef>
                <a:spcPts val="165"/>
              </a:spcBef>
              <a:spcAft>
                <a:spcPts val="0"/>
              </a:spcAft>
              <a:buClr>
                <a:schemeClr val="dk1"/>
              </a:buClr>
              <a:buSzPts val="605"/>
              <a:buFont typeface="Arial"/>
              <a:buNone/>
            </a:pPr>
            <a:r>
              <a:rPr lang="es" sz="1221">
                <a:solidFill>
                  <a:schemeClr val="dk1"/>
                </a:solidFill>
                <a:latin typeface="Verdana"/>
                <a:ea typeface="Verdana"/>
                <a:cs typeface="Verdana"/>
                <a:sym typeface="Verdana"/>
              </a:rPr>
              <a:t>Las funciones y responsabilidades en materia de seguridad serán incorporadas en la descripción de las responsabilidades de los puestos de trabajo. </a:t>
            </a:r>
            <a:endParaRPr sz="1221">
              <a:solidFill>
                <a:schemeClr val="dk1"/>
              </a:solidFill>
              <a:latin typeface="Verdana"/>
              <a:ea typeface="Verdana"/>
              <a:cs typeface="Verdana"/>
              <a:sym typeface="Verdana"/>
            </a:endParaRPr>
          </a:p>
          <a:p>
            <a:pPr indent="3848" lvl="0" marL="277559" marR="94137" rtl="0" algn="l">
              <a:lnSpc>
                <a:spcPct val="84124"/>
              </a:lnSpc>
              <a:spcBef>
                <a:spcPts val="878"/>
              </a:spcBef>
              <a:spcAft>
                <a:spcPts val="0"/>
              </a:spcAft>
              <a:buClr>
                <a:schemeClr val="dk1"/>
              </a:buClr>
              <a:buSzPts val="605"/>
              <a:buFont typeface="Arial"/>
              <a:buNone/>
            </a:pPr>
            <a:r>
              <a:rPr lang="es" sz="1221">
                <a:solidFill>
                  <a:schemeClr val="dk1"/>
                </a:solidFill>
                <a:latin typeface="Verdana"/>
                <a:ea typeface="Verdana"/>
                <a:cs typeface="Verdana"/>
                <a:sym typeface="Verdana"/>
              </a:rPr>
              <a:t>Éstas incluirán las responsabilidades generales relacionadas con la implementación y el mantenimiento de la Política de Seguridad, y las responsabilidades específicas vinculadas a la protección de cada uno de los activos, o la ejecución de procesos o actividades de seguridad determinadas. </a:t>
            </a:r>
            <a:endParaRPr sz="1221">
              <a:solidFill>
                <a:schemeClr val="dk1"/>
              </a:solidFill>
              <a:latin typeface="Verdana"/>
              <a:ea typeface="Verdana"/>
              <a:cs typeface="Verdana"/>
              <a:sym typeface="Verdana"/>
            </a:endParaRPr>
          </a:p>
          <a:p>
            <a:pPr indent="0" lvl="0" marL="279483" rtl="0" algn="l">
              <a:lnSpc>
                <a:spcPct val="80000"/>
              </a:lnSpc>
              <a:spcBef>
                <a:spcPts val="878"/>
              </a:spcBef>
              <a:spcAft>
                <a:spcPts val="0"/>
              </a:spcAft>
              <a:buClr>
                <a:schemeClr val="dk1"/>
              </a:buClr>
              <a:buSzPts val="605"/>
              <a:buFont typeface="Arial"/>
              <a:buNone/>
            </a:pPr>
            <a:r>
              <a:rPr lang="es" sz="1221">
                <a:solidFill>
                  <a:schemeClr val="dk1"/>
                </a:solidFill>
                <a:latin typeface="Verdana"/>
                <a:ea typeface="Verdana"/>
                <a:cs typeface="Verdana"/>
                <a:sym typeface="Verdana"/>
              </a:rPr>
              <a:t> Términos y condiciones de contratación </a:t>
            </a:r>
            <a:endParaRPr sz="1221">
              <a:solidFill>
                <a:schemeClr val="dk1"/>
              </a:solidFill>
              <a:latin typeface="Verdana"/>
              <a:ea typeface="Verdana"/>
              <a:cs typeface="Verdana"/>
              <a:sym typeface="Verdana"/>
            </a:endParaRPr>
          </a:p>
          <a:p>
            <a:pPr indent="1924" lvl="0" marL="275969" marR="82627" rtl="0" algn="just">
              <a:lnSpc>
                <a:spcPct val="84124"/>
              </a:lnSpc>
              <a:spcBef>
                <a:spcPts val="878"/>
              </a:spcBef>
              <a:spcAft>
                <a:spcPts val="0"/>
              </a:spcAft>
              <a:buSzPts val="605"/>
              <a:buNone/>
            </a:pPr>
            <a:r>
              <a:rPr lang="es" sz="1221">
                <a:solidFill>
                  <a:schemeClr val="dk1"/>
                </a:solidFill>
                <a:latin typeface="Verdana"/>
                <a:ea typeface="Verdana"/>
                <a:cs typeface="Verdana"/>
                <a:sym typeface="Verdana"/>
              </a:rPr>
              <a:t>Como parte de sus términos y condiciones iniciales de empleo, los empleados, cualquiera sea su situación de revista, </a:t>
            </a:r>
            <a:r>
              <a:rPr b="1" lang="es" sz="1221">
                <a:solidFill>
                  <a:schemeClr val="dk1"/>
                </a:solidFill>
                <a:latin typeface="Verdana"/>
                <a:ea typeface="Verdana"/>
                <a:cs typeface="Verdana"/>
                <a:sym typeface="Verdana"/>
              </a:rPr>
              <a:t>firmarán un Compromiso de Confidencialidad o no divulgación</a:t>
            </a:r>
            <a:r>
              <a:rPr lang="es" sz="1221">
                <a:solidFill>
                  <a:schemeClr val="dk1"/>
                </a:solidFill>
                <a:latin typeface="Verdana"/>
                <a:ea typeface="Verdana"/>
                <a:cs typeface="Verdana"/>
                <a:sym typeface="Verdana"/>
              </a:rPr>
              <a:t>, en lo que respecta al tratamiento de la información del Organismo. </a:t>
            </a:r>
            <a:endParaRPr sz="1221">
              <a:solidFill>
                <a:schemeClr val="dk1"/>
              </a:solidFill>
              <a:latin typeface="Verdana"/>
              <a:ea typeface="Verdana"/>
              <a:cs typeface="Verdana"/>
              <a:sym typeface="Verdana"/>
            </a:endParaRPr>
          </a:p>
          <a:p>
            <a:pPr indent="1924" lvl="0" marL="275969" marR="82627" rtl="0" algn="just">
              <a:lnSpc>
                <a:spcPct val="84124"/>
              </a:lnSpc>
              <a:spcBef>
                <a:spcPts val="878"/>
              </a:spcBef>
              <a:spcAft>
                <a:spcPts val="0"/>
              </a:spcAft>
              <a:buSzPts val="605"/>
              <a:buNone/>
            </a:pPr>
            <a:r>
              <a:rPr lang="es" sz="1221">
                <a:solidFill>
                  <a:schemeClr val="dk1"/>
                </a:solidFill>
                <a:latin typeface="Verdana"/>
                <a:ea typeface="Verdana"/>
                <a:cs typeface="Verdana"/>
                <a:sym typeface="Verdana"/>
              </a:rPr>
              <a:t>Asimismo, mediante el Compromiso de Confidencialidad el empleado declarará conocer y aceptar la existencia de determinadas actividades que pueden ser objeto de control y monitoreo.</a:t>
            </a:r>
            <a:endParaRPr sz="1221">
              <a:solidFill>
                <a:schemeClr val="dk1"/>
              </a:solidFill>
              <a:latin typeface="Verdana"/>
              <a:ea typeface="Verdana"/>
              <a:cs typeface="Verdana"/>
              <a:sym typeface="Verdana"/>
            </a:endParaRPr>
          </a:p>
          <a:p>
            <a:pPr indent="1924" lvl="0" marL="275969" marR="82627" rtl="0" algn="just">
              <a:lnSpc>
                <a:spcPct val="84124"/>
              </a:lnSpc>
              <a:spcBef>
                <a:spcPts val="878"/>
              </a:spcBef>
              <a:spcAft>
                <a:spcPts val="0"/>
              </a:spcAft>
              <a:buClr>
                <a:schemeClr val="dk1"/>
              </a:buClr>
              <a:buSzPts val="605"/>
              <a:buFont typeface="Arial"/>
              <a:buNone/>
            </a:pPr>
            <a:r>
              <a:rPr lang="es" sz="1221">
                <a:solidFill>
                  <a:schemeClr val="dk1"/>
                </a:solidFill>
                <a:latin typeface="Verdana"/>
                <a:ea typeface="Verdana"/>
                <a:cs typeface="Verdana"/>
                <a:sym typeface="Verdana"/>
              </a:rPr>
              <a:t> Estas actividades deben ser detalladas a fin de no violar el derecho a la privacidad del empleado. </a:t>
            </a:r>
            <a:endParaRPr sz="1221">
              <a:solidFill>
                <a:schemeClr val="dk1"/>
              </a:solidFill>
              <a:latin typeface="Verdana"/>
              <a:ea typeface="Verdana"/>
              <a:cs typeface="Verdana"/>
              <a:sym typeface="Verdana"/>
            </a:endParaRPr>
          </a:p>
          <a:p>
            <a:pPr indent="0" lvl="0" marL="278646" rtl="0" algn="l">
              <a:lnSpc>
                <a:spcPct val="80000"/>
              </a:lnSpc>
              <a:spcBef>
                <a:spcPts val="851"/>
              </a:spcBef>
              <a:spcAft>
                <a:spcPts val="0"/>
              </a:spcAft>
              <a:buClr>
                <a:schemeClr val="dk1"/>
              </a:buClr>
              <a:buSzPts val="605"/>
              <a:buFont typeface="Arial"/>
              <a:buNone/>
            </a:pPr>
            <a:r>
              <a:rPr lang="es" sz="1221">
                <a:solidFill>
                  <a:schemeClr val="dk1"/>
                </a:solidFill>
                <a:latin typeface="Verdana"/>
                <a:ea typeface="Verdana"/>
                <a:cs typeface="Verdana"/>
                <a:sym typeface="Verdana"/>
              </a:rPr>
              <a:t>Se desarrollará un procedimiento para la suscripción del Compromiso de Confidencialidad donde se incluirán aspectos sobre sus alcances</a:t>
            </a:r>
            <a:endParaRPr sz="1221">
              <a:solidFill>
                <a:schemeClr val="dk1"/>
              </a:solidFill>
              <a:latin typeface="Verdana"/>
              <a:ea typeface="Verdana"/>
              <a:cs typeface="Verdana"/>
              <a:sym typeface="Verdana"/>
            </a:endParaRPr>
          </a:p>
          <a:p>
            <a:pPr indent="585" lvl="0" marL="280822" marR="85736" rtl="0" algn="l">
              <a:lnSpc>
                <a:spcPct val="84124"/>
              </a:lnSpc>
              <a:spcBef>
                <a:spcPts val="851"/>
              </a:spcBef>
              <a:spcAft>
                <a:spcPts val="0"/>
              </a:spcAft>
              <a:buClr>
                <a:schemeClr val="dk1"/>
              </a:buClr>
              <a:buSzPts val="605"/>
              <a:buFont typeface="Arial"/>
              <a:buNone/>
            </a:pPr>
            <a:r>
              <a:t/>
            </a:r>
            <a:endParaRPr sz="129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53725"/>
            <a:ext cx="8520600" cy="12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311700" y="53725"/>
            <a:ext cx="8520600" cy="4515300"/>
          </a:xfrm>
          <a:prstGeom prst="rect">
            <a:avLst/>
          </a:prstGeom>
        </p:spPr>
        <p:txBody>
          <a:bodyPr anchorCtr="0" anchor="t" bIns="91425" lIns="91425" spcFirstLastPara="1" rIns="91425" wrap="square" tIns="91425">
            <a:normAutofit lnSpcReduction="20000"/>
          </a:bodyPr>
          <a:lstStyle/>
          <a:p>
            <a:pPr indent="0" lvl="0" marL="279483" rtl="0" algn="l">
              <a:lnSpc>
                <a:spcPct val="100000"/>
              </a:lnSpc>
              <a:spcBef>
                <a:spcPts val="566"/>
              </a:spcBef>
              <a:spcAft>
                <a:spcPts val="0"/>
              </a:spcAft>
              <a:buClr>
                <a:schemeClr val="dk1"/>
              </a:buClr>
              <a:buSzPts val="1100"/>
              <a:buFont typeface="Arial"/>
              <a:buNone/>
            </a:pPr>
            <a:r>
              <a:rPr b="1" lang="es" sz="1058">
                <a:solidFill>
                  <a:schemeClr val="dk1"/>
                </a:solidFill>
                <a:latin typeface="Verdana"/>
                <a:ea typeface="Verdana"/>
                <a:cs typeface="Verdana"/>
                <a:sym typeface="Verdana"/>
              </a:rPr>
              <a:t>Durante el empleo </a:t>
            </a:r>
            <a:endParaRPr b="1" sz="1058">
              <a:solidFill>
                <a:schemeClr val="dk1"/>
              </a:solidFill>
              <a:latin typeface="Verdana"/>
              <a:ea typeface="Verdana"/>
              <a:cs typeface="Verdana"/>
              <a:sym typeface="Verdana"/>
            </a:endParaRPr>
          </a:p>
          <a:p>
            <a:pPr indent="0" lvl="0" marL="277893" rtl="0" algn="l">
              <a:lnSpc>
                <a:spcPct val="100000"/>
              </a:lnSpc>
              <a:spcBef>
                <a:spcPts val="878"/>
              </a:spcBef>
              <a:spcAft>
                <a:spcPts val="0"/>
              </a:spcAft>
              <a:buClr>
                <a:schemeClr val="dk1"/>
              </a:buClr>
              <a:buSzPts val="1100"/>
              <a:buFont typeface="Arial"/>
              <a:buNone/>
            </a:pPr>
            <a:r>
              <a:rPr lang="es" sz="1058">
                <a:solidFill>
                  <a:schemeClr val="dk1"/>
                </a:solidFill>
                <a:latin typeface="Verdana"/>
                <a:ea typeface="Verdana"/>
                <a:cs typeface="Verdana"/>
                <a:sym typeface="Verdana"/>
              </a:rPr>
              <a:t>Asegurar que los usuarios empleados, contratistas y terceras personas estén al tanto de las amenazas e inquietudes de la seguridad de la información, sus responsabilidades y obligaciones, y estén equipadas para apoyar la política de seguridad organizacional en el curso de su trabajo normal, y reducir el riesgo de error humano. </a:t>
            </a:r>
            <a:endParaRPr sz="1058">
              <a:solidFill>
                <a:schemeClr val="dk1"/>
              </a:solidFill>
              <a:latin typeface="Verdana"/>
              <a:ea typeface="Verdana"/>
              <a:cs typeface="Verdana"/>
              <a:sym typeface="Verdana"/>
            </a:endParaRPr>
          </a:p>
          <a:p>
            <a:pPr indent="1003" lvl="0" marL="277643" marR="88700" rtl="0" algn="l">
              <a:lnSpc>
                <a:spcPct val="104124"/>
              </a:lnSpc>
              <a:spcBef>
                <a:spcPts val="851"/>
              </a:spcBef>
              <a:spcAft>
                <a:spcPts val="0"/>
              </a:spcAft>
              <a:buNone/>
            </a:pPr>
            <a:r>
              <a:rPr lang="es" sz="1058">
                <a:solidFill>
                  <a:schemeClr val="dk1"/>
                </a:solidFill>
                <a:latin typeface="Verdana"/>
                <a:ea typeface="Verdana"/>
                <a:cs typeface="Verdana"/>
                <a:sym typeface="Verdana"/>
              </a:rPr>
              <a:t>Se deben definir las responsabilidades de la gerencia para asegurar que se aplique la seguridad a lo largo de todo el tiempo del empleo de la persona dentro del Organismo.</a:t>
            </a:r>
            <a:endParaRPr sz="1058">
              <a:solidFill>
                <a:schemeClr val="dk1"/>
              </a:solidFill>
              <a:latin typeface="Verdana"/>
              <a:ea typeface="Verdana"/>
              <a:cs typeface="Verdana"/>
              <a:sym typeface="Verdana"/>
            </a:endParaRPr>
          </a:p>
          <a:p>
            <a:pPr indent="0" lvl="0" marL="279483" rtl="0" algn="l">
              <a:lnSpc>
                <a:spcPct val="100000"/>
              </a:lnSpc>
              <a:spcBef>
                <a:spcPts val="851"/>
              </a:spcBef>
              <a:spcAft>
                <a:spcPts val="0"/>
              </a:spcAft>
              <a:buNone/>
            </a:pPr>
            <a:r>
              <a:rPr lang="es" sz="1058">
                <a:solidFill>
                  <a:schemeClr val="dk1"/>
                </a:solidFill>
                <a:latin typeface="Verdana"/>
                <a:ea typeface="Verdana"/>
                <a:cs typeface="Verdana"/>
                <a:sym typeface="Verdana"/>
              </a:rPr>
              <a:t>Concientización, formación y capacitación en seguridad de la información </a:t>
            </a:r>
            <a:endParaRPr sz="1058">
              <a:solidFill>
                <a:schemeClr val="dk1"/>
              </a:solidFill>
              <a:latin typeface="Verdana"/>
              <a:ea typeface="Verdana"/>
              <a:cs typeface="Verdana"/>
              <a:sym typeface="Verdana"/>
            </a:endParaRPr>
          </a:p>
          <a:p>
            <a:pPr indent="-4267" lvl="0" marL="277475" marR="86108" rtl="0" algn="just">
              <a:lnSpc>
                <a:spcPct val="104124"/>
              </a:lnSpc>
              <a:spcBef>
                <a:spcPts val="878"/>
              </a:spcBef>
              <a:spcAft>
                <a:spcPts val="0"/>
              </a:spcAft>
              <a:buNone/>
            </a:pPr>
            <a:r>
              <a:rPr lang="es" sz="1058">
                <a:solidFill>
                  <a:schemeClr val="dk1"/>
                </a:solidFill>
                <a:latin typeface="Verdana"/>
                <a:ea typeface="Verdana"/>
                <a:cs typeface="Verdana"/>
                <a:sym typeface="Verdana"/>
              </a:rPr>
              <a:t>Todos los empleados del Organismo y, cuando sea pertinente, los usuarios externos y los terceros que desempeñen funciones en el organismo, recibirán una adecuada capacitación y actualización periódica en materia de la política, normas y procedimientos del Organismo. Esto comprende los requerimientos de seguridad y las responsabilidades legales, así como la capacitación referida al uso correcto de las instalaciones de procesamiento de información y el uso correcto de los recursos en general, como por ejemplo su estación de trabajo. </a:t>
            </a:r>
            <a:endParaRPr sz="1058">
              <a:solidFill>
                <a:schemeClr val="dk1"/>
              </a:solidFill>
              <a:latin typeface="Verdana"/>
              <a:ea typeface="Verdana"/>
              <a:cs typeface="Verdana"/>
              <a:sym typeface="Verdana"/>
            </a:endParaRPr>
          </a:p>
          <a:p>
            <a:pPr indent="0" lvl="0" marL="281407" rtl="0" algn="l">
              <a:lnSpc>
                <a:spcPct val="100000"/>
              </a:lnSpc>
              <a:spcBef>
                <a:spcPts val="851"/>
              </a:spcBef>
              <a:spcAft>
                <a:spcPts val="0"/>
              </a:spcAft>
              <a:buNone/>
            </a:pPr>
            <a:r>
              <a:rPr lang="es" sz="1058">
                <a:solidFill>
                  <a:schemeClr val="dk1"/>
                </a:solidFill>
                <a:latin typeface="Verdana"/>
                <a:ea typeface="Verdana"/>
                <a:cs typeface="Verdana"/>
                <a:sym typeface="Verdana"/>
              </a:rPr>
              <a:t>El Responsable del Área de Recursos Humanos será el encargado de coordinar las acciones de capacitación que surjan de la presente Política. </a:t>
            </a:r>
            <a:endParaRPr sz="1058">
              <a:solidFill>
                <a:schemeClr val="dk1"/>
              </a:solidFill>
              <a:latin typeface="Verdana"/>
              <a:ea typeface="Verdana"/>
              <a:cs typeface="Verdana"/>
              <a:sym typeface="Verdana"/>
            </a:endParaRPr>
          </a:p>
          <a:p>
            <a:pPr indent="0" lvl="0" marL="274297" marR="86442" rtl="0" algn="l">
              <a:lnSpc>
                <a:spcPct val="104124"/>
              </a:lnSpc>
              <a:spcBef>
                <a:spcPts val="878"/>
              </a:spcBef>
              <a:spcAft>
                <a:spcPts val="0"/>
              </a:spcAft>
              <a:buNone/>
            </a:pPr>
            <a:r>
              <a:rPr lang="es" sz="1058">
                <a:solidFill>
                  <a:schemeClr val="dk1"/>
                </a:solidFill>
                <a:latin typeface="Verdana"/>
                <a:ea typeface="Verdana"/>
                <a:cs typeface="Verdana"/>
                <a:sym typeface="Verdana"/>
              </a:rPr>
              <a:t>Adicionalmente, las áreas responsables de generar el material de capacitación dispondrán de información sobre seguridad de la Información para la Administración Pública Nacional en la Coordinación de Emergencias en Redes Teleinformáticas para complementar los materiales por ellas generados. </a:t>
            </a:r>
            <a:endParaRPr sz="1058">
              <a:solidFill>
                <a:schemeClr val="dk1"/>
              </a:solidFill>
              <a:latin typeface="Verdana"/>
              <a:ea typeface="Verdana"/>
              <a:cs typeface="Verdana"/>
              <a:sym typeface="Verdana"/>
            </a:endParaRPr>
          </a:p>
          <a:p>
            <a:pPr indent="3931" lvl="0" marL="277475" marR="100350" rtl="0" algn="l">
              <a:lnSpc>
                <a:spcPct val="104124"/>
              </a:lnSpc>
              <a:spcBef>
                <a:spcPts val="851"/>
              </a:spcBef>
              <a:spcAft>
                <a:spcPts val="0"/>
              </a:spcAft>
              <a:buNone/>
            </a:pPr>
            <a:r>
              <a:rPr lang="es" sz="1058">
                <a:solidFill>
                  <a:schemeClr val="dk1"/>
                </a:solidFill>
                <a:latin typeface="Verdana"/>
                <a:ea typeface="Verdana"/>
                <a:cs typeface="Verdana"/>
                <a:sym typeface="Verdana"/>
              </a:rPr>
              <a:t>El personal que ingrese al Organismo recibirá el material, indicándosele el comportamiento esperado en lo que respecta a la seguridad de la información, antes de serle otorgados los privilegios de acceso a los sistemas que correspondan. </a:t>
            </a:r>
            <a:endParaRPr sz="1058">
              <a:solidFill>
                <a:schemeClr val="dk1"/>
              </a:solidFill>
              <a:latin typeface="Verdana"/>
              <a:ea typeface="Verdana"/>
              <a:cs typeface="Verdana"/>
              <a:sym typeface="Verdana"/>
            </a:endParaRPr>
          </a:p>
          <a:p>
            <a:pPr indent="3680" lvl="0" marL="277727" marR="89364" rtl="0" algn="l">
              <a:lnSpc>
                <a:spcPct val="104124"/>
              </a:lnSpc>
              <a:spcBef>
                <a:spcPts val="851"/>
              </a:spcBef>
              <a:spcAft>
                <a:spcPts val="0"/>
              </a:spcAft>
              <a:buNone/>
            </a:pPr>
            <a:r>
              <a:rPr lang="es" sz="1058">
                <a:solidFill>
                  <a:schemeClr val="dk1"/>
                </a:solidFill>
                <a:latin typeface="Verdana"/>
                <a:ea typeface="Verdana"/>
                <a:cs typeface="Verdana"/>
                <a:sym typeface="Verdana"/>
              </a:rPr>
              <a:t>Por otra parte, se arbitrarán los medios técnicos necesarios para comunicar a todo el personal, eventuales modificaciones o novedades en materia de seguridad, que deban ser tratadas con un orden preferencial. </a:t>
            </a:r>
            <a:endParaRPr sz="1058">
              <a:solidFill>
                <a:schemeClr val="dk1"/>
              </a:solidFill>
              <a:latin typeface="Verdana"/>
              <a:ea typeface="Verdana"/>
              <a:cs typeface="Verdana"/>
              <a:sym typeface="Verdana"/>
            </a:endParaRPr>
          </a:p>
          <a:p>
            <a:pPr indent="1003" lvl="0" marL="277643" marR="88700" rtl="0" algn="l">
              <a:lnSpc>
                <a:spcPct val="104124"/>
              </a:lnSpc>
              <a:spcBef>
                <a:spcPts val="851"/>
              </a:spcBef>
              <a:spcAft>
                <a:spcPts val="0"/>
              </a:spcAft>
              <a:buClr>
                <a:schemeClr val="dk1"/>
              </a:buClr>
              <a:buSzPts val="1100"/>
              <a:buFont typeface="Arial"/>
              <a:buNone/>
            </a:pPr>
            <a:r>
              <a:t/>
            </a:r>
            <a:endParaRPr sz="658">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80575"/>
            <a:ext cx="8520600" cy="2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80575"/>
            <a:ext cx="8520600" cy="44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