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22"/>
  </p:notesMasterIdLst>
  <p:sldIdLst>
    <p:sldId id="508" r:id="rId2"/>
    <p:sldId id="509" r:id="rId3"/>
    <p:sldId id="527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8" r:id="rId17"/>
    <p:sldId id="529" r:id="rId18"/>
    <p:sldId id="530" r:id="rId19"/>
    <p:sldId id="531" r:id="rId20"/>
    <p:sldId id="532" r:id="rId21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00"/>
    <a:srgbClr val="FFFF00"/>
    <a:srgbClr val="FFFF99"/>
    <a:srgbClr val="0033CC"/>
    <a:srgbClr val="0066FF"/>
    <a:srgbClr val="67B3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5079" autoAdjust="0"/>
  </p:normalViewPr>
  <p:slideViewPr>
    <p:cSldViewPr>
      <p:cViewPr varScale="1">
        <p:scale>
          <a:sx n="72" d="100"/>
          <a:sy n="72" d="100"/>
        </p:scale>
        <p:origin x="11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152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FAB8244-8CF0-4EE6-B134-93B36D21CC6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83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05A0-F20C-497C-A483-DCE84FC5E99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98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67F5-134B-426E-83F1-4C7E8484BD5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6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58F7A-E018-4C97-BD1E-EC30EED458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48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13E3-2411-4DB9-8FAA-F57FFFC11B9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3355D-85AB-4E9D-850B-732975D4CA7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9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9438-847B-4249-9BE3-B2E94D1509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7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7C01-32CC-463D-858D-80F99191B15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78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0491-2493-4C8C-B9D1-167E439C786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8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31EB9-CEA8-4575-A2D6-2C99CA158D0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93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CF4-E5EF-4987-B1B7-8BBA63F0529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29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6161C-A5ED-45AB-BB70-6099190466A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02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s-PE" altLang="es-ES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s-PE" alt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/>
              <a:t>Ing. Cristhian Quezada Asenjo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BE1B1-DC46-497A-9753-2EF018BB694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5 Imagen" descr="C:\Documents and Settings\Administrador\Escritorio\I.E.S.T.P. DEPERU MASTER LOGO\I.E.S.T.P. DEPERU MAS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45" y="152400"/>
            <a:ext cx="37449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16094" y="1127128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ISO 27001 e ISO 27002: Dominio 8 - Seguridad de los Recursos Humanos</a:t>
            </a:r>
            <a:endParaRPr lang="es-ES" sz="48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CC0000"/>
              </a:solidFill>
              <a:latin typeface="Impac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67200" y="5943600"/>
            <a:ext cx="29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Seguridad Informática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chemeClr val="tx2"/>
                </a:solidFill>
              </a:rPr>
              <a:t>Ing. Rubén Navarro Arango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3597172"/>
            <a:ext cx="4067175" cy="2346427"/>
          </a:xfrm>
          <a:prstGeom prst="rect">
            <a:avLst/>
          </a:prstGeom>
        </p:spPr>
      </p:pic>
      <p:pic>
        <p:nvPicPr>
          <p:cNvPr id="2050" name="Picture 2" descr="http://www.pcworld.com.mx/UserFiles/File/Seguridad_redes_social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058" y="3725757"/>
            <a:ext cx="2484519" cy="22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rhhdigital.com/userfiles/formacion_juven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757"/>
            <a:ext cx="2714625" cy="22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8.3 Terminación o cambio de la contratación </a:t>
            </a:r>
            <a:r>
              <a:rPr lang="es-ES" dirty="0" smtClean="0">
                <a:solidFill>
                  <a:srgbClr val="C00000"/>
                </a:solidFill>
              </a:rPr>
              <a:t>laboral</a:t>
            </a:r>
          </a:p>
          <a:p>
            <a:pPr marL="0" indent="0" algn="just">
              <a:buNone/>
            </a:pPr>
            <a:r>
              <a:rPr lang="es-ES" i="1" dirty="0">
                <a:solidFill>
                  <a:srgbClr val="7030A0"/>
                </a:solidFill>
              </a:rPr>
              <a:t>Asegurar que los empleados, los contratistas y los usuarios de terceras partes salen de la organización o cambian su contrato laboral de forma ordenada.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8.3 Terminación o cambio de la contratación laboral</a:t>
            </a:r>
          </a:p>
          <a:p>
            <a:pPr algn="just"/>
            <a:r>
              <a:rPr lang="es-ES" dirty="0" smtClean="0">
                <a:solidFill>
                  <a:srgbClr val="7030A0"/>
                </a:solidFill>
              </a:rPr>
              <a:t>Se </a:t>
            </a:r>
            <a:r>
              <a:rPr lang="es-ES" dirty="0">
                <a:solidFill>
                  <a:srgbClr val="7030A0"/>
                </a:solidFill>
              </a:rPr>
              <a:t>deberían establecer responsabilidades para asegurar la gestión de la salida de los empleados, contratistas o usuarios de terceras partes de la organización y que se completa la devolución de todo el equipo y la cancelación de todos los derechos de acceso.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6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8.3 Terminación o cambio de la contratación laboral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7030A0"/>
                </a:solidFill>
              </a:rPr>
              <a:t>Los cambios en las responsabilidades y las relaciones laborales dentro de la organización se deberían gestionar como la terminación de la respectiva responsabilidad o contrato laboral según esta sección y todas las contrataciones nuevas se deberían gestionar como se describe en el numeral 8.1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41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En pocas palabras, este es el propósito de la Norma</a:t>
            </a:r>
            <a:r>
              <a:rPr lang="es-ES" dirty="0" smtClean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s-ES" sz="2800" dirty="0">
                <a:solidFill>
                  <a:srgbClr val="7030A0"/>
                </a:solidFill>
              </a:rPr>
              <a:t>La seguridad de los recursos humanos dentro de la organización, debe considerar como recurso humano al personal interno, temporal o partes externas en el aseguramiento de las responsabilidades que son asignadas a cada uno, asociadas con sus respectivos roles, para reducir el riesgo de robo, fraude o uso inadecuado de las instalaciones.</a:t>
            </a:r>
            <a:endParaRPr lang="es-E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3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En pocas palabras, este es el propósito de la Norma: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rgbClr val="7030A0"/>
                </a:solidFill>
              </a:rPr>
              <a:t>Todo </a:t>
            </a:r>
            <a:r>
              <a:rPr lang="es-ES" dirty="0">
                <a:solidFill>
                  <a:srgbClr val="7030A0"/>
                </a:solidFill>
              </a:rPr>
              <a:t>el recurso humano que hace parte de la Organización debe estar consciente de las amenazas y vulnerabilidades relacionadas con la seguridad de la información y sus responsabilidades y deberes en el apoyo que deben brindar a la política de seguridad de la organización establecida para la reducción del riesgo de error humano.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Profundizando en los requisitos de la Norma:</a:t>
            </a:r>
            <a:endParaRPr lang="es-ES" dirty="0" smtClean="0"/>
          </a:p>
          <a:p>
            <a:pPr marL="0" indent="0" algn="just">
              <a:buNone/>
            </a:pPr>
            <a:r>
              <a:rPr lang="es-ES" sz="2400" b="1" i="1" dirty="0">
                <a:solidFill>
                  <a:srgbClr val="7030A0"/>
                </a:solidFill>
              </a:rPr>
              <a:t>1 Seguridad antes de la </a:t>
            </a:r>
            <a:r>
              <a:rPr lang="es-ES" sz="2400" b="1" i="1" dirty="0" smtClean="0">
                <a:solidFill>
                  <a:srgbClr val="7030A0"/>
                </a:solidFill>
              </a:rPr>
              <a:t>contratación</a:t>
            </a:r>
          </a:p>
          <a:p>
            <a:pPr marL="0" indent="0" algn="just">
              <a:buNone/>
            </a:pPr>
            <a:r>
              <a:rPr lang="es-ES" sz="2400" i="1" dirty="0" smtClean="0"/>
              <a:t>Se </a:t>
            </a:r>
            <a:r>
              <a:rPr lang="es-ES" sz="2400" i="1" dirty="0"/>
              <a:t>deben realizar en conjunto con el área de recursos humanos una valoración del proceso de verificación de antecedentes que se debe aplicar al personal que ingrese a la Organización, teniendo en cuenta el tipo y clasificación de la información a la que tendría acceso en sus respectivos cargos y responsabilidades. Se debe tener en cuenta que no todos los procesos de contratación en la organización deben ser manejados de igual forma, cada rol y sus responsabilidades debe tener un manejo diferente con relación a la verificación de antecedentes, procedencia, formación, conocimientos, etc.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5521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Profundizando en los requisitos de la Norma:</a:t>
            </a:r>
            <a:endParaRPr lang="es-ES" dirty="0" smtClean="0"/>
          </a:p>
          <a:p>
            <a:pPr marL="0" indent="0" algn="just">
              <a:buNone/>
            </a:pPr>
            <a:r>
              <a:rPr lang="es-ES" sz="2400" b="1" i="1" dirty="0">
                <a:solidFill>
                  <a:srgbClr val="7030A0"/>
                </a:solidFill>
              </a:rPr>
              <a:t>2 Seguridad durante la contratación</a:t>
            </a:r>
          </a:p>
          <a:p>
            <a:pPr marL="0" indent="0" algn="just">
              <a:buNone/>
            </a:pPr>
            <a:r>
              <a:rPr lang="es-ES" sz="2400" b="1" i="1" dirty="0"/>
              <a:t>Se deben asegurar en la contratación del personal de la Organización, acuerdos de confidencialidad de la información que se manejarán durante el tiempo que labore dentro de la organización y una vez finalizado el contrato.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56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Profundizando en los requisitos de la Norma:</a:t>
            </a:r>
            <a:endParaRPr lang="es-ES" dirty="0" smtClean="0"/>
          </a:p>
          <a:p>
            <a:pPr marL="0" indent="0" algn="just">
              <a:buNone/>
            </a:pPr>
            <a:r>
              <a:rPr lang="es-ES" sz="2400" b="1" i="1" dirty="0">
                <a:solidFill>
                  <a:srgbClr val="7030A0"/>
                </a:solidFill>
              </a:rPr>
              <a:t>2 Seguridad durante la contratación</a:t>
            </a:r>
          </a:p>
          <a:p>
            <a:pPr marL="0" indent="0" algn="just">
              <a:buNone/>
            </a:pPr>
            <a:r>
              <a:rPr lang="es-ES" sz="2400" i="1" dirty="0" smtClean="0"/>
              <a:t>Debe </a:t>
            </a:r>
            <a:r>
              <a:rPr lang="es-ES" sz="2400" i="1" dirty="0"/>
              <a:t>quedar documentado en acuerdos de confidencialidad, materiales de concientización, contratos de empleo entre el empleado y la organización la responsabilidad de los trabajadores relacionada con la protección de la información manejada por la Organización.</a:t>
            </a:r>
            <a:r>
              <a:rPr lang="es-ES" sz="2400" i="1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8387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Profundizando en los requisitos de la Norma:</a:t>
            </a:r>
            <a:endParaRPr lang="es-ES" dirty="0" smtClean="0"/>
          </a:p>
          <a:p>
            <a:pPr marL="0" indent="0" algn="just">
              <a:buNone/>
            </a:pPr>
            <a:r>
              <a:rPr lang="es-ES" sz="2400" b="1" i="1" dirty="0">
                <a:solidFill>
                  <a:srgbClr val="7030A0"/>
                </a:solidFill>
              </a:rPr>
              <a:t>2 Seguridad durante la contratación</a:t>
            </a:r>
          </a:p>
          <a:p>
            <a:pPr marL="0" indent="0" algn="just">
              <a:buNone/>
            </a:pPr>
            <a:r>
              <a:rPr lang="es-ES" sz="2400" i="1" dirty="0"/>
              <a:t>Anualmente se debe considerar la posibilidad de revisar en conjunto con los empleados los términos, acuerdos y condiciones expuestas en los contratos laborales, para garantizar el compromiso que adquirieron con relación a la seguridad de la información con la organización.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850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Profundizando en los requisitos de la Norma:</a:t>
            </a:r>
            <a:endParaRPr lang="es-ES" dirty="0" smtClean="0"/>
          </a:p>
          <a:p>
            <a:pPr marL="0" indent="0" algn="just">
              <a:buNone/>
            </a:pPr>
            <a:r>
              <a:rPr lang="es-ES" sz="2400" b="1" i="1" dirty="0">
                <a:solidFill>
                  <a:srgbClr val="7030A0"/>
                </a:solidFill>
              </a:rPr>
              <a:t>3 Seguridad en la finalización o cambio de </a:t>
            </a:r>
            <a:r>
              <a:rPr lang="es-ES" sz="2400" b="1" i="1" dirty="0" smtClean="0">
                <a:solidFill>
                  <a:srgbClr val="7030A0"/>
                </a:solidFill>
              </a:rPr>
              <a:t>empleo</a:t>
            </a:r>
          </a:p>
          <a:p>
            <a:pPr marL="0" indent="0" algn="just">
              <a:buNone/>
            </a:pPr>
            <a:r>
              <a:rPr lang="es-ES" sz="2400" i="1" dirty="0"/>
              <a:t>Cuando los empleados finalizan sus contratos laborales con la organización o se retiran de ésta, se deben tener en cuenta varias actividades que se deben realizar para garantizar la gestión apropiada de activos de la organización que tenía a su cargo.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3353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ISO 27001 e ISO 27002: Dominio 8 - Seguridad de los Recursos Humanos</a:t>
            </a:r>
            <a:endParaRPr lang="es-ES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CC0000"/>
              </a:solidFill>
              <a:latin typeface="Impac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rgbClr val="7030A0"/>
                </a:solidFill>
              </a:rPr>
              <a:t>Continuando con los Dominios de la ISO 27002 (Numeral 8) o Anexo A de la ISO 27001 (Anexo A8), hoy vamos a revisar la Seguridad del Personal. Que dicen la ISO 27001 e ISO 27002? Bien, incluyen tres objetivos de control: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400" b="1" dirty="0" smtClean="0">
                <a:solidFill>
                  <a:srgbClr val="7030A0"/>
                </a:solidFill>
              </a:rPr>
              <a:t>El </a:t>
            </a:r>
            <a:r>
              <a:rPr lang="es-ES" sz="2400" b="1" dirty="0">
                <a:solidFill>
                  <a:srgbClr val="7030A0"/>
                </a:solidFill>
              </a:rPr>
              <a:t>propósito fundamental de este Dominio de las la ISO 27002 </a:t>
            </a:r>
            <a:r>
              <a:rPr lang="es-ES" sz="2400" b="1" dirty="0" err="1">
                <a:solidFill>
                  <a:srgbClr val="7030A0"/>
                </a:solidFill>
              </a:rPr>
              <a:t>ó</a:t>
            </a:r>
            <a:r>
              <a:rPr lang="es-ES" sz="2400" b="1" dirty="0">
                <a:solidFill>
                  <a:srgbClr val="7030A0"/>
                </a:solidFill>
              </a:rPr>
              <a:t> Anexo A de la ISO 27001 es proteger la información de la organización inclusive desde antes de darle acceso a la misma a un tercero, sea este empleado, contratista, proveedor, etc.; así como durante toda la duración del contrato y su finalización, buscando evitar que cualquier persona que haya tenido acceso a la información por motivos laborales pueda darle un uso inadecuado a la misma.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770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rgbClr val="C00000"/>
                </a:solidFill>
              </a:rPr>
              <a:t>8.1 Antes de la contratación laboral </a:t>
            </a:r>
            <a:endParaRPr lang="es-ES" b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ES" b="1" dirty="0" smtClean="0">
                <a:solidFill>
                  <a:srgbClr val="7030A0"/>
                </a:solidFill>
              </a:rPr>
              <a:t>Asegurar que los empleados, contratistas y usuarios de terceras partes entienden sus responsabilidades y sean aptos para las funciones para las cuales están considerados, y reducir el riesgo de robo, fraude o uso inadecuado de las instalaciones.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0151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rgbClr val="C00000"/>
                </a:solidFill>
              </a:rPr>
              <a:t>8.1 Antes de la contratación laboral </a:t>
            </a:r>
            <a:endParaRPr lang="es-ES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rgbClr val="7030A0"/>
                </a:solidFill>
              </a:rPr>
              <a:t>Las </a:t>
            </a:r>
            <a:r>
              <a:rPr lang="es-ES" dirty="0">
                <a:solidFill>
                  <a:srgbClr val="7030A0"/>
                </a:solidFill>
              </a:rPr>
              <a:t>responsabilidades de la seguridad se deberían definir antes de la contratación laboral, describiendo adecuadamente el trabajo y los términos y condiciones del mismo. 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C00000"/>
                </a:solidFill>
              </a:rPr>
              <a:t>8.1 Antes de la contratación laboral </a:t>
            </a:r>
            <a:endParaRPr lang="es-ES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rgbClr val="7030A0"/>
                </a:solidFill>
              </a:rPr>
              <a:t>Todos </a:t>
            </a:r>
            <a:r>
              <a:rPr lang="es-ES" dirty="0">
                <a:solidFill>
                  <a:srgbClr val="7030A0"/>
                </a:solidFill>
              </a:rPr>
              <a:t>los candidatos para el empleo, los contratistas y los usuarios de terceras partes se deberían seleccionar adecuadamente, especialmente para trabajos sensibles.</a:t>
            </a:r>
          </a:p>
        </p:txBody>
      </p:sp>
    </p:spTree>
    <p:extLst>
      <p:ext uri="{BB962C8B-B14F-4D97-AF65-F5344CB8AC3E}">
        <p14:creationId xmlns:p14="http://schemas.microsoft.com/office/powerpoint/2010/main" val="33970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8.1 Antes de la contratación laboral </a:t>
            </a:r>
            <a:endParaRPr lang="es-ES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rgbClr val="7030A0"/>
                </a:solidFill>
              </a:rPr>
              <a:t>Los empleados, contratistas y usuarios de terceras partes de los servicios de procesamiento de información deberían firmar un acuerdo sobre sus funciones y responsabilidades de seguridad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8.2 Durante la vigencia del contrato </a:t>
            </a:r>
            <a:r>
              <a:rPr lang="es-ES" dirty="0">
                <a:solidFill>
                  <a:srgbClr val="C00000"/>
                </a:solidFill>
              </a:rPr>
              <a:t>laboral</a:t>
            </a:r>
          </a:p>
          <a:p>
            <a:pPr marL="0" indent="0" algn="just">
              <a:buNone/>
            </a:pPr>
            <a:r>
              <a:rPr lang="es-ES" sz="2800" dirty="0">
                <a:solidFill>
                  <a:srgbClr val="7030A0"/>
                </a:solidFill>
              </a:rPr>
              <a:t>Asegurar que todos los empleados, contratistas y usuarios de terceras partes </a:t>
            </a:r>
            <a:r>
              <a:rPr lang="es-ES" sz="2800" dirty="0" smtClean="0">
                <a:solidFill>
                  <a:srgbClr val="7030A0"/>
                </a:solidFill>
              </a:rPr>
              <a:t>estén </a:t>
            </a:r>
            <a:r>
              <a:rPr lang="es-ES" sz="2800" dirty="0">
                <a:solidFill>
                  <a:srgbClr val="7030A0"/>
                </a:solidFill>
              </a:rPr>
              <a:t>conscientes de las amenazas y preocupaciones respecto a la seguridad de la información, sus responsabilidades y deberes, y que </a:t>
            </a:r>
            <a:r>
              <a:rPr lang="es-ES" sz="2800" dirty="0" err="1">
                <a:solidFill>
                  <a:srgbClr val="7030A0"/>
                </a:solidFill>
              </a:rPr>
              <a:t>esten</a:t>
            </a:r>
            <a:r>
              <a:rPr lang="es-ES" sz="2800" dirty="0">
                <a:solidFill>
                  <a:srgbClr val="7030A0"/>
                </a:solidFill>
              </a:rPr>
              <a:t> equipados para apoyar la política de seguridad de la organización en el transcurso de su trabajo normal, al igual que reducir el riesgo de error humano.  </a:t>
            </a:r>
            <a:endParaRPr lang="es-E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CC0000"/>
              </a:solidFill>
              <a:latin typeface="Impac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8.2 Durante la vigencia del contrato laboral</a:t>
            </a:r>
          </a:p>
          <a:p>
            <a:pPr algn="just"/>
            <a:r>
              <a:rPr lang="es-ES" sz="2800" dirty="0" smtClean="0">
                <a:solidFill>
                  <a:srgbClr val="7030A0"/>
                </a:solidFill>
              </a:rPr>
              <a:t>Se </a:t>
            </a:r>
            <a:r>
              <a:rPr lang="es-ES" sz="2800" dirty="0">
                <a:solidFill>
                  <a:srgbClr val="7030A0"/>
                </a:solidFill>
              </a:rPr>
              <a:t>debería brindar un nivel adecuado de concientización, educación y formación en los procedimientos de seguridad y el uso correcto de los servicios de procesamiento de información a todos los empleados, contratistas y usuarios de terceras partes para minimizar los posibles riesgos de seguridad.</a:t>
            </a:r>
            <a:endParaRPr lang="es-E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Impact"/>
              </a:rPr>
              <a:t>Dominio 8 - Seguridad de los Recursos Humanos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rgbClr val="C00000"/>
                </a:solidFill>
              </a:rPr>
              <a:t>8.2 Durante la vigencia del contrato laboral</a:t>
            </a:r>
          </a:p>
          <a:p>
            <a:pPr algn="just"/>
            <a:r>
              <a:rPr lang="es-ES" dirty="0" smtClean="0">
                <a:solidFill>
                  <a:srgbClr val="7030A0"/>
                </a:solidFill>
              </a:rPr>
              <a:t>Es </a:t>
            </a:r>
            <a:r>
              <a:rPr lang="es-ES" dirty="0">
                <a:solidFill>
                  <a:srgbClr val="7030A0"/>
                </a:solidFill>
              </a:rPr>
              <a:t>conveniente establecer un proceso disciplinario formal para el manejo de las violaciones de seguridad.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1199</Words>
  <Application>Microsoft Office PowerPoint</Application>
  <PresentationFormat>Presentación en pantalla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Times New Roman</vt:lpstr>
      <vt:lpstr>Tema de Office</vt:lpstr>
      <vt:lpstr>Presentación de PowerPoint</vt:lpstr>
      <vt:lpstr>ISO 27001 e ISO 27002: 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  <vt:lpstr>Dominio 8 - Seguridad de los Recursos Humanos</vt:lpstr>
    </vt:vector>
  </TitlesOfParts>
  <Company>MED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rh</cp:lastModifiedBy>
  <cp:revision>320</cp:revision>
  <dcterms:created xsi:type="dcterms:W3CDTF">2001-04-25T11:39:20Z</dcterms:created>
  <dcterms:modified xsi:type="dcterms:W3CDTF">2015-10-16T23:48:08Z</dcterms:modified>
</cp:coreProperties>
</file>