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cb07fbc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cb07fbc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baa3456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baa3456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c90ff14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c90ff14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c90ff14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c90ff14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cb07fbc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cb07fbc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c90ff14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c90ff14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c90ff14b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c90ff14b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cb07fbc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cb07fbc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b="1" lang="es"/>
              <a:t>GESTION DE ACTIVOS</a:t>
            </a:r>
            <a:endParaRPr b="1"/>
          </a:p>
        </p:txBody>
      </p:sp>
      <p:sp>
        <p:nvSpPr>
          <p:cNvPr id="55" name="Google Shape;55;p13"/>
          <p:cNvSpPr txBox="1"/>
          <p:nvPr>
            <p:ph idx="1" type="subTitle"/>
          </p:nvPr>
        </p:nvSpPr>
        <p:spPr>
          <a:xfrm flipH="1" rot="10800000">
            <a:off x="311700" y="5064600"/>
            <a:ext cx="8520600" cy="789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3096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a:off x="311700" y="4928625"/>
            <a:ext cx="8520600" cy="267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1000125" y="490538"/>
            <a:ext cx="7143750" cy="4162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67150" y="0"/>
            <a:ext cx="9211200" cy="5143500"/>
          </a:xfrm>
          <a:prstGeom prst="rect">
            <a:avLst/>
          </a:prstGeom>
        </p:spPr>
        <p:txBody>
          <a:bodyPr anchorCtr="0" anchor="t" bIns="91425" lIns="91425" spcFirstLastPara="1" rIns="91425" wrap="square" tIns="91425">
            <a:noAutofit/>
          </a:bodyPr>
          <a:lstStyle/>
          <a:p>
            <a:pPr indent="3931" lvl="0" marL="277475" marR="86274" rtl="0" algn="l">
              <a:lnSpc>
                <a:spcPct val="104124"/>
              </a:lnSpc>
              <a:spcBef>
                <a:spcPts val="878"/>
              </a:spcBef>
              <a:spcAft>
                <a:spcPts val="0"/>
              </a:spcAft>
              <a:buClr>
                <a:schemeClr val="dk1"/>
              </a:buClr>
              <a:buSzPts val="1100"/>
              <a:buFont typeface="Arial"/>
              <a:buNone/>
            </a:pPr>
            <a:r>
              <a:rPr b="1" lang="es" sz="858">
                <a:solidFill>
                  <a:schemeClr val="dk1"/>
                </a:solidFill>
                <a:latin typeface="Verdana"/>
                <a:ea typeface="Verdana"/>
                <a:cs typeface="Verdana"/>
                <a:sym typeface="Verdana"/>
              </a:rPr>
              <a:t>E</a:t>
            </a:r>
            <a:r>
              <a:rPr b="1" lang="es" sz="1158">
                <a:solidFill>
                  <a:schemeClr val="dk1"/>
                </a:solidFill>
                <a:latin typeface="Verdana"/>
                <a:ea typeface="Verdana"/>
                <a:cs typeface="Verdana"/>
                <a:sym typeface="Verdana"/>
              </a:rPr>
              <a:t>l Organismo debe tener un conocimiento preciso sobre los activos que posee como parte importante de la administración de riesgos</a:t>
            </a:r>
            <a:r>
              <a:rPr lang="es" sz="1158">
                <a:solidFill>
                  <a:schemeClr val="dk1"/>
                </a:solidFill>
                <a:latin typeface="Verdana"/>
                <a:ea typeface="Verdana"/>
                <a:cs typeface="Verdana"/>
                <a:sym typeface="Verdana"/>
              </a:rPr>
              <a:t>. Algunos ejemplos de activos son: </a:t>
            </a:r>
            <a:endParaRPr sz="1158">
              <a:solidFill>
                <a:schemeClr val="dk1"/>
              </a:solidFill>
              <a:latin typeface="Verdana"/>
              <a:ea typeface="Verdana"/>
              <a:cs typeface="Verdana"/>
              <a:sym typeface="Verdana"/>
            </a:endParaRPr>
          </a:p>
          <a:p>
            <a:pPr indent="3178" lvl="0" marL="277559" marR="91502" rtl="0" algn="l">
              <a:lnSpc>
                <a:spcPct val="104124"/>
              </a:lnSpc>
              <a:spcBef>
                <a:spcPts val="851"/>
              </a:spcBef>
              <a:spcAft>
                <a:spcPts val="0"/>
              </a:spcAft>
              <a:buClr>
                <a:schemeClr val="dk1"/>
              </a:buClr>
              <a:buSzPts val="1100"/>
              <a:buFont typeface="Arial"/>
              <a:buNone/>
            </a:pPr>
            <a:r>
              <a:rPr lang="es" sz="1158">
                <a:solidFill>
                  <a:schemeClr val="dk1"/>
                </a:solidFill>
                <a:latin typeface="Verdana"/>
                <a:ea typeface="Verdana"/>
                <a:cs typeface="Verdana"/>
                <a:sym typeface="Verdana"/>
              </a:rPr>
              <a:t>• </a:t>
            </a:r>
            <a:r>
              <a:rPr b="1" lang="es" sz="1158">
                <a:solidFill>
                  <a:schemeClr val="dk1"/>
                </a:solidFill>
                <a:latin typeface="Verdana"/>
                <a:ea typeface="Verdana"/>
                <a:cs typeface="Verdana"/>
                <a:sym typeface="Verdana"/>
              </a:rPr>
              <a:t>Recursos de información</a:t>
            </a:r>
            <a:r>
              <a:rPr lang="es" sz="1158">
                <a:solidFill>
                  <a:schemeClr val="dk1"/>
                </a:solidFill>
                <a:latin typeface="Verdana"/>
                <a:ea typeface="Verdana"/>
                <a:cs typeface="Verdana"/>
                <a:sym typeface="Verdana"/>
              </a:rPr>
              <a:t>: bases de datos y archivos, documentación de sistemas, manuales de usuario, material de capacitación, procedimientos operativos o de soporte, planes de continuidad y contingencia, información archivada, etc. </a:t>
            </a:r>
            <a:endParaRPr sz="1158">
              <a:solidFill>
                <a:schemeClr val="dk1"/>
              </a:solidFill>
              <a:latin typeface="Verdana"/>
              <a:ea typeface="Verdana"/>
              <a:cs typeface="Verdana"/>
              <a:sym typeface="Verdana"/>
            </a:endParaRPr>
          </a:p>
          <a:p>
            <a:pPr indent="0" lvl="0" marL="280738" rtl="0" algn="l">
              <a:lnSpc>
                <a:spcPct val="100000"/>
              </a:lnSpc>
              <a:spcBef>
                <a:spcPts val="851"/>
              </a:spcBef>
              <a:spcAft>
                <a:spcPts val="0"/>
              </a:spcAft>
              <a:buClr>
                <a:schemeClr val="dk1"/>
              </a:buClr>
              <a:buSzPts val="1100"/>
              <a:buFont typeface="Arial"/>
              <a:buNone/>
            </a:pPr>
            <a:r>
              <a:rPr lang="es" sz="1158">
                <a:solidFill>
                  <a:schemeClr val="dk1"/>
                </a:solidFill>
                <a:latin typeface="Verdana"/>
                <a:ea typeface="Verdana"/>
                <a:cs typeface="Verdana"/>
                <a:sym typeface="Verdana"/>
              </a:rPr>
              <a:t>• </a:t>
            </a:r>
            <a:r>
              <a:rPr b="1" lang="es" sz="1158">
                <a:solidFill>
                  <a:schemeClr val="dk1"/>
                </a:solidFill>
                <a:latin typeface="Verdana"/>
                <a:ea typeface="Verdana"/>
                <a:cs typeface="Verdana"/>
                <a:sym typeface="Verdana"/>
              </a:rPr>
              <a:t>Recursos de software:</a:t>
            </a:r>
            <a:r>
              <a:rPr lang="es" sz="1158">
                <a:solidFill>
                  <a:schemeClr val="dk1"/>
                </a:solidFill>
                <a:latin typeface="Verdana"/>
                <a:ea typeface="Verdana"/>
                <a:cs typeface="Verdana"/>
                <a:sym typeface="Verdana"/>
              </a:rPr>
              <a:t> software de aplicaciones, sistemas operativos, herramientas de desarrollo y publicación de contenidos, utilitarios, etc. </a:t>
            </a:r>
            <a:endParaRPr sz="1158">
              <a:solidFill>
                <a:schemeClr val="dk1"/>
              </a:solidFill>
              <a:latin typeface="Verdana"/>
              <a:ea typeface="Verdana"/>
              <a:cs typeface="Verdana"/>
              <a:sym typeface="Verdana"/>
            </a:endParaRPr>
          </a:p>
          <a:p>
            <a:pPr indent="3262" lvl="0" marL="277475" marR="92077" rtl="0" algn="just">
              <a:lnSpc>
                <a:spcPct val="104124"/>
              </a:lnSpc>
              <a:spcBef>
                <a:spcPts val="878"/>
              </a:spcBef>
              <a:spcAft>
                <a:spcPts val="0"/>
              </a:spcAft>
              <a:buClr>
                <a:schemeClr val="dk1"/>
              </a:buClr>
              <a:buSzPts val="1100"/>
              <a:buFont typeface="Arial"/>
              <a:buNone/>
            </a:pPr>
            <a:r>
              <a:rPr lang="es" sz="1158">
                <a:solidFill>
                  <a:schemeClr val="dk1"/>
                </a:solidFill>
                <a:latin typeface="Verdana"/>
                <a:ea typeface="Verdana"/>
                <a:cs typeface="Verdana"/>
                <a:sym typeface="Verdana"/>
              </a:rPr>
              <a:t>• </a:t>
            </a:r>
            <a:r>
              <a:rPr b="1" lang="es" sz="1158">
                <a:solidFill>
                  <a:schemeClr val="dk1"/>
                </a:solidFill>
                <a:latin typeface="Verdana"/>
                <a:ea typeface="Verdana"/>
                <a:cs typeface="Verdana"/>
                <a:sym typeface="Verdana"/>
              </a:rPr>
              <a:t>Activos físicos</a:t>
            </a:r>
            <a:r>
              <a:rPr lang="es" sz="1158">
                <a:solidFill>
                  <a:schemeClr val="dk1"/>
                </a:solidFill>
                <a:latin typeface="Verdana"/>
                <a:ea typeface="Verdana"/>
                <a:cs typeface="Verdana"/>
                <a:sym typeface="Verdana"/>
              </a:rPr>
              <a:t>: equipamiento informático (procesadores, monitores, computadoras portátiles, módems), equipos de comunicaciones (routers, PABXs, máquinas de fax, contestadores automáticos, switches de datos, etc.), medios magnéticos (cintas, discos, dispositivos móviles de almacenamiento de datos —pen drives, discos externos, etc.—), otros equipos técnicos (relacionados con el suministro eléctrico, unidades de aire acondicionado, controles automatizados de acceso, etc.), mobiliario, lugares de emplazamiento, etc. </a:t>
            </a:r>
            <a:endParaRPr sz="1158">
              <a:solidFill>
                <a:schemeClr val="dk1"/>
              </a:solidFill>
              <a:latin typeface="Verdana"/>
              <a:ea typeface="Verdana"/>
              <a:cs typeface="Verdana"/>
              <a:sym typeface="Verdana"/>
            </a:endParaRPr>
          </a:p>
          <a:p>
            <a:pPr indent="0" lvl="0" marL="280738" rtl="0" algn="l">
              <a:lnSpc>
                <a:spcPct val="100000"/>
              </a:lnSpc>
              <a:spcBef>
                <a:spcPts val="851"/>
              </a:spcBef>
              <a:spcAft>
                <a:spcPts val="0"/>
              </a:spcAft>
              <a:buClr>
                <a:schemeClr val="dk1"/>
              </a:buClr>
              <a:buSzPts val="1100"/>
              <a:buFont typeface="Arial"/>
              <a:buNone/>
            </a:pPr>
            <a:r>
              <a:rPr lang="es" sz="1158">
                <a:solidFill>
                  <a:schemeClr val="dk1"/>
                </a:solidFill>
                <a:latin typeface="Verdana"/>
                <a:ea typeface="Verdana"/>
                <a:cs typeface="Verdana"/>
                <a:sym typeface="Verdana"/>
              </a:rPr>
              <a:t>• </a:t>
            </a:r>
            <a:r>
              <a:rPr b="1" lang="es" sz="1158">
                <a:solidFill>
                  <a:schemeClr val="dk1"/>
                </a:solidFill>
                <a:latin typeface="Verdana"/>
                <a:ea typeface="Verdana"/>
                <a:cs typeface="Verdana"/>
                <a:sym typeface="Verdana"/>
              </a:rPr>
              <a:t>Servicios:</a:t>
            </a:r>
            <a:r>
              <a:rPr lang="es" sz="1158">
                <a:solidFill>
                  <a:schemeClr val="dk1"/>
                </a:solidFill>
                <a:latin typeface="Verdana"/>
                <a:ea typeface="Verdana"/>
                <a:cs typeface="Verdana"/>
                <a:sym typeface="Verdana"/>
              </a:rPr>
              <a:t> servicios informáticos y de comunicaciones, utilitarios generales (calefacción, iluminación, energía eléctrica, etc.). </a:t>
            </a:r>
            <a:endParaRPr sz="1158">
              <a:solidFill>
                <a:schemeClr val="dk1"/>
              </a:solidFill>
              <a:latin typeface="Verdana"/>
              <a:ea typeface="Verdana"/>
              <a:cs typeface="Verdana"/>
              <a:sym typeface="Verdana"/>
            </a:endParaRPr>
          </a:p>
          <a:p>
            <a:pPr indent="3764" lvl="0" marL="277643" marR="84855" rtl="0" algn="l">
              <a:lnSpc>
                <a:spcPct val="104124"/>
              </a:lnSpc>
              <a:spcBef>
                <a:spcPts val="878"/>
              </a:spcBef>
              <a:spcAft>
                <a:spcPts val="0"/>
              </a:spcAft>
              <a:buClr>
                <a:schemeClr val="dk1"/>
              </a:buClr>
              <a:buSzPts val="1100"/>
              <a:buFont typeface="Arial"/>
              <a:buNone/>
            </a:pPr>
            <a:r>
              <a:rPr lang="es" sz="1158">
                <a:solidFill>
                  <a:schemeClr val="dk1"/>
                </a:solidFill>
                <a:latin typeface="Verdana"/>
                <a:ea typeface="Verdana"/>
                <a:cs typeface="Verdana"/>
                <a:sym typeface="Verdana"/>
              </a:rPr>
              <a:t>Los activos de información deben ser clasificados de acuerdo a la sensibilidad y criticidad de la información que contienen </a:t>
            </a:r>
            <a:endParaRPr sz="1158">
              <a:solidFill>
                <a:schemeClr val="dk1"/>
              </a:solidFill>
              <a:latin typeface="Verdana"/>
              <a:ea typeface="Verdana"/>
              <a:cs typeface="Verdana"/>
              <a:sym typeface="Verdana"/>
            </a:endParaRPr>
          </a:p>
          <a:p>
            <a:pPr indent="-3514" lvl="0" marL="281407" marR="104164" rtl="0" algn="l">
              <a:lnSpc>
                <a:spcPct val="104124"/>
              </a:lnSpc>
              <a:spcBef>
                <a:spcPts val="851"/>
              </a:spcBef>
              <a:spcAft>
                <a:spcPts val="0"/>
              </a:spcAft>
              <a:buClr>
                <a:schemeClr val="dk1"/>
              </a:buClr>
              <a:buSzPts val="1100"/>
              <a:buFont typeface="Arial"/>
              <a:buNone/>
            </a:pPr>
            <a:r>
              <a:rPr lang="es" sz="1158">
                <a:solidFill>
                  <a:schemeClr val="dk1"/>
                </a:solidFill>
                <a:latin typeface="Verdana"/>
                <a:ea typeface="Verdana"/>
                <a:cs typeface="Verdana"/>
                <a:sym typeface="Verdana"/>
              </a:rPr>
              <a:t>Generalmente, la información deja de ser sensible o crítica hasta cuando la información se ha hecho pública.         </a:t>
            </a:r>
            <a:endParaRPr sz="1158">
              <a:solidFill>
                <a:schemeClr val="dk1"/>
              </a:solidFill>
              <a:latin typeface="Verdana"/>
              <a:ea typeface="Verdana"/>
              <a:cs typeface="Verdana"/>
              <a:sym typeface="Verdana"/>
            </a:endParaRPr>
          </a:p>
          <a:p>
            <a:pPr indent="669" lvl="0" marL="280738" marR="93804" rtl="0" algn="just">
              <a:lnSpc>
                <a:spcPct val="104124"/>
              </a:lnSpc>
              <a:spcBef>
                <a:spcPts val="851"/>
              </a:spcBef>
              <a:spcAft>
                <a:spcPts val="0"/>
              </a:spcAft>
              <a:buClr>
                <a:schemeClr val="dk1"/>
              </a:buClr>
              <a:buSzPts val="1100"/>
              <a:buFont typeface="Arial"/>
              <a:buNone/>
            </a:pPr>
            <a:r>
              <a:rPr lang="es" sz="1158">
                <a:solidFill>
                  <a:schemeClr val="dk1"/>
                </a:solidFill>
                <a:latin typeface="Verdana"/>
                <a:ea typeface="Verdana"/>
                <a:cs typeface="Verdana"/>
                <a:sym typeface="Verdana"/>
              </a:rPr>
              <a:t>La información adopta muchas formas, tanto en los sistemas informáticos como fuera de ellos. Puede ser almacenada (en dichos sistemas o en medios portátiles), transmitida (a través de redes o entre sistemas) e impresa o escrita en papel. Cada una de estas formas debe contemplar todas las medidas necesarias para asegurar la confidencialidad, integridad y disponibilidad de la información. Por último, la información puede pasar a ser obsoleta y por lo tanto, ser necesario eliminarla.</a:t>
            </a:r>
            <a:endParaRPr sz="1158">
              <a:solidFill>
                <a:schemeClr val="dk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20875"/>
            <a:ext cx="8520600" cy="4448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a:t> </a:t>
            </a:r>
            <a:r>
              <a:rPr lang="es"/>
              <a:t> </a:t>
            </a:r>
            <a:r>
              <a:rPr lang="es" sz="3350">
                <a:solidFill>
                  <a:srgbClr val="000000"/>
                </a:solidFill>
              </a:rPr>
              <a:t>  </a:t>
            </a:r>
            <a:r>
              <a:rPr b="1" lang="es" sz="4800">
                <a:solidFill>
                  <a:srgbClr val="000000"/>
                </a:solidFill>
              </a:rPr>
              <a:t>Objetivo </a:t>
            </a:r>
            <a:endParaRPr b="1" sz="4800">
              <a:solidFill>
                <a:srgbClr val="000000"/>
              </a:solidFill>
            </a:endParaRPr>
          </a:p>
          <a:p>
            <a:pPr indent="0" lvl="0" marL="0" rtl="0" algn="l">
              <a:spcBef>
                <a:spcPts val="1200"/>
              </a:spcBef>
              <a:spcAft>
                <a:spcPts val="0"/>
              </a:spcAft>
              <a:buNone/>
            </a:pPr>
            <a:r>
              <a:rPr lang="es" sz="4800">
                <a:solidFill>
                  <a:srgbClr val="000000"/>
                </a:solidFill>
              </a:rPr>
              <a:t>• Garantizar que los activos de información reciban un apropiado nivel de protección. </a:t>
            </a:r>
            <a:endParaRPr sz="4800">
              <a:solidFill>
                <a:srgbClr val="000000"/>
              </a:solidFill>
            </a:endParaRPr>
          </a:p>
          <a:p>
            <a:pPr indent="0" lvl="0" marL="0" rtl="0" algn="l">
              <a:spcBef>
                <a:spcPts val="1200"/>
              </a:spcBef>
              <a:spcAft>
                <a:spcPts val="0"/>
              </a:spcAft>
              <a:buNone/>
            </a:pPr>
            <a:r>
              <a:rPr lang="es" sz="4800">
                <a:solidFill>
                  <a:srgbClr val="000000"/>
                </a:solidFill>
              </a:rPr>
              <a:t>• Clasificar la información para señalar su sensibilidad y criticidad. </a:t>
            </a:r>
            <a:endParaRPr sz="4800">
              <a:solidFill>
                <a:srgbClr val="000000"/>
              </a:solidFill>
            </a:endParaRPr>
          </a:p>
          <a:p>
            <a:pPr indent="0" lvl="0" marL="0" rtl="0" algn="l">
              <a:spcBef>
                <a:spcPts val="1200"/>
              </a:spcBef>
              <a:spcAft>
                <a:spcPts val="0"/>
              </a:spcAft>
              <a:buNone/>
            </a:pPr>
            <a:r>
              <a:rPr lang="es" sz="4800">
                <a:solidFill>
                  <a:srgbClr val="000000"/>
                </a:solidFill>
              </a:rPr>
              <a:t>• Definir niveles de protección y medidas de tratamiento especial acordes a su clasificación. </a:t>
            </a:r>
            <a:endParaRPr sz="4800">
              <a:solidFill>
                <a:srgbClr val="000000"/>
              </a:solidFill>
            </a:endParaRPr>
          </a:p>
          <a:p>
            <a:pPr indent="0" lvl="0" marL="0" rtl="0" algn="l">
              <a:spcBef>
                <a:spcPts val="1200"/>
              </a:spcBef>
              <a:spcAft>
                <a:spcPts val="0"/>
              </a:spcAft>
              <a:buNone/>
            </a:pPr>
            <a:r>
              <a:rPr b="1" lang="es" sz="6057">
                <a:solidFill>
                  <a:srgbClr val="000000"/>
                </a:solidFill>
              </a:rPr>
              <a:t>Alcance </a:t>
            </a:r>
            <a:endParaRPr b="1" sz="6057">
              <a:solidFill>
                <a:srgbClr val="000000"/>
              </a:solidFill>
            </a:endParaRPr>
          </a:p>
          <a:p>
            <a:pPr indent="0" lvl="0" marL="0" rtl="0" algn="l">
              <a:spcBef>
                <a:spcPts val="1200"/>
              </a:spcBef>
              <a:spcAft>
                <a:spcPts val="0"/>
              </a:spcAft>
              <a:buNone/>
            </a:pPr>
            <a:r>
              <a:rPr lang="es" sz="4800">
                <a:solidFill>
                  <a:srgbClr val="000000"/>
                </a:solidFill>
              </a:rPr>
              <a:t>Esta Política se aplica a toda la información administrada en el Organismo, cualquiera sea el soporte en que se encuentre. Responsabilidad </a:t>
            </a:r>
            <a:endParaRPr sz="4800">
              <a:solidFill>
                <a:srgbClr val="000000"/>
              </a:solidFill>
            </a:endParaRPr>
          </a:p>
          <a:p>
            <a:pPr indent="0" lvl="0" marL="0" rtl="0" algn="l">
              <a:spcBef>
                <a:spcPts val="1200"/>
              </a:spcBef>
              <a:spcAft>
                <a:spcPts val="0"/>
              </a:spcAft>
              <a:buNone/>
            </a:pPr>
            <a:r>
              <a:rPr lang="es" sz="4800">
                <a:solidFill>
                  <a:srgbClr val="000000"/>
                </a:solidFill>
              </a:rPr>
              <a:t>Los Propietarios de los Activos son los encargados de clasificarlos de acuerdo con su grado de sensibilidad y criticidad, de documentar y mantener actualizada</a:t>
            </a:r>
            <a:endParaRPr sz="4800">
              <a:solidFill>
                <a:srgbClr val="000000"/>
              </a:solidFill>
            </a:endParaRPr>
          </a:p>
          <a:p>
            <a:pPr indent="0" lvl="0" marL="0" rtl="0" algn="l">
              <a:spcBef>
                <a:spcPts val="1200"/>
              </a:spcBef>
              <a:spcAft>
                <a:spcPts val="0"/>
              </a:spcAft>
              <a:buNone/>
            </a:pPr>
            <a:r>
              <a:rPr lang="es" sz="4800">
                <a:solidFill>
                  <a:srgbClr val="000000"/>
                </a:solidFill>
              </a:rPr>
              <a:t>la clasificación efectuada, de definir las funciones que deben tener permisos de acceso a los activos y son responsables de mantener los controles adecuados para garantizar su seguridad. </a:t>
            </a:r>
            <a:endParaRPr sz="4800">
              <a:solidFill>
                <a:srgbClr val="000000"/>
              </a:solidFill>
            </a:endParaRPr>
          </a:p>
          <a:p>
            <a:pPr indent="0" lvl="0" marL="0" rtl="0" algn="l">
              <a:spcBef>
                <a:spcPts val="1200"/>
              </a:spcBef>
              <a:spcAft>
                <a:spcPts val="0"/>
              </a:spcAft>
              <a:buNone/>
            </a:pPr>
            <a:r>
              <a:rPr lang="es" sz="4800">
                <a:solidFill>
                  <a:srgbClr val="000000"/>
                </a:solidFill>
              </a:rPr>
              <a:t>El Responsable de Seguridad de la Información es el encargado de asegurar que información contemplen los requerimientos de seguridad establecidos según la criticidad de la información que procesan. </a:t>
            </a:r>
            <a:endParaRPr sz="4800">
              <a:solidFill>
                <a:srgbClr val="000000"/>
              </a:solidFill>
            </a:endParaRPr>
          </a:p>
          <a:p>
            <a:pPr indent="0" lvl="0" marL="0" rtl="0" algn="l">
              <a:spcBef>
                <a:spcPts val="1200"/>
              </a:spcBef>
              <a:spcAft>
                <a:spcPts val="0"/>
              </a:spcAft>
              <a:buNone/>
            </a:pPr>
            <a:r>
              <a:rPr lang="es" sz="4800">
                <a:solidFill>
                  <a:srgbClr val="000000"/>
                </a:solidFill>
              </a:rPr>
              <a:t>Cada Propietario de la Información supervisará que el proceso de clasificación y rótulo de información de su área de competencia sea cumplimentado de acuerdo a lo establecido en la presente Política. </a:t>
            </a:r>
            <a:endParaRPr sz="48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flipH="1" rot="10800000">
            <a:off x="311700" y="53875"/>
            <a:ext cx="8520600" cy="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231000" y="-67150"/>
            <a:ext cx="8913000" cy="5036100"/>
          </a:xfrm>
          <a:prstGeom prst="rect">
            <a:avLst/>
          </a:prstGeom>
        </p:spPr>
        <p:txBody>
          <a:bodyPr anchorCtr="0" anchor="t" bIns="91425" lIns="91425" spcFirstLastPara="1" rIns="91425" wrap="square" tIns="91425">
            <a:normAutofit fontScale="77500"/>
          </a:bodyPr>
          <a:lstStyle/>
          <a:p>
            <a:pPr indent="0" lvl="0" marL="278229" rtl="0" algn="l">
              <a:lnSpc>
                <a:spcPct val="100000"/>
              </a:lnSpc>
              <a:spcBef>
                <a:spcPts val="878"/>
              </a:spcBef>
              <a:spcAft>
                <a:spcPts val="0"/>
              </a:spcAft>
              <a:buClr>
                <a:schemeClr val="dk1"/>
              </a:buClr>
              <a:buSzPct val="77638"/>
              <a:buFont typeface="Arial"/>
              <a:buNone/>
            </a:pPr>
            <a:r>
              <a:rPr lang="es" sz="1416">
                <a:solidFill>
                  <a:srgbClr val="000000"/>
                </a:solidFill>
                <a:latin typeface="Verdana"/>
                <a:ea typeface="Verdana"/>
                <a:cs typeface="Verdana"/>
                <a:sym typeface="Verdana"/>
              </a:rPr>
              <a:t>Responsabilidad sobre los activos </a:t>
            </a:r>
            <a:endParaRPr sz="1416">
              <a:solidFill>
                <a:srgbClr val="000000"/>
              </a:solidFill>
              <a:latin typeface="Verdana"/>
              <a:ea typeface="Verdana"/>
              <a:cs typeface="Verdana"/>
              <a:sym typeface="Verdana"/>
            </a:endParaRPr>
          </a:p>
          <a:p>
            <a:pPr indent="0" lvl="0" marL="273208" rtl="0" algn="l">
              <a:lnSpc>
                <a:spcPct val="100000"/>
              </a:lnSpc>
              <a:spcBef>
                <a:spcPts val="878"/>
              </a:spcBef>
              <a:spcAft>
                <a:spcPts val="0"/>
              </a:spcAft>
              <a:buNone/>
            </a:pPr>
            <a:r>
              <a:rPr lang="es" sz="1416">
                <a:solidFill>
                  <a:srgbClr val="000000"/>
                </a:solidFill>
                <a:latin typeface="Verdana"/>
                <a:ea typeface="Verdana"/>
                <a:cs typeface="Verdana"/>
                <a:sym typeface="Verdana"/>
              </a:rPr>
              <a:t>Todos los activos deben ser inventariados y contar con un propietario nombrado.</a:t>
            </a:r>
            <a:r>
              <a:rPr lang="es" sz="916">
                <a:solidFill>
                  <a:srgbClr val="000000"/>
                </a:solidFill>
                <a:latin typeface="Verdana"/>
                <a:ea typeface="Verdana"/>
                <a:cs typeface="Verdana"/>
                <a:sym typeface="Verdana"/>
              </a:rPr>
              <a:t> </a:t>
            </a:r>
            <a:endParaRPr sz="916">
              <a:solidFill>
                <a:srgbClr val="000000"/>
              </a:solidFill>
              <a:latin typeface="Verdana"/>
              <a:ea typeface="Verdana"/>
              <a:cs typeface="Verdana"/>
              <a:sym typeface="Verdana"/>
            </a:endParaRPr>
          </a:p>
          <a:p>
            <a:pPr indent="0" lvl="0" marL="273208" rtl="0" algn="l">
              <a:lnSpc>
                <a:spcPct val="100000"/>
              </a:lnSpc>
              <a:spcBef>
                <a:spcPts val="878"/>
              </a:spcBef>
              <a:spcAft>
                <a:spcPts val="0"/>
              </a:spcAft>
              <a:buNone/>
            </a:pPr>
            <a:r>
              <a:t/>
            </a:r>
            <a:endParaRPr sz="658">
              <a:solidFill>
                <a:srgbClr val="000000"/>
              </a:solidFill>
              <a:latin typeface="Verdana"/>
              <a:ea typeface="Verdana"/>
              <a:cs typeface="Verdana"/>
              <a:sym typeface="Verdana"/>
            </a:endParaRPr>
          </a:p>
          <a:p>
            <a:pPr indent="0" lvl="0" marL="0" rtl="0" algn="l">
              <a:spcBef>
                <a:spcPts val="0"/>
              </a:spcBef>
              <a:spcAft>
                <a:spcPts val="0"/>
              </a:spcAft>
              <a:buNone/>
            </a:pPr>
            <a:r>
              <a:rPr b="1" lang="es">
                <a:solidFill>
                  <a:srgbClr val="000000"/>
                </a:solidFill>
              </a:rPr>
              <a:t>Inventario de activos </a:t>
            </a:r>
            <a:endParaRPr b="1">
              <a:solidFill>
                <a:srgbClr val="000000"/>
              </a:solidFill>
            </a:endParaRPr>
          </a:p>
          <a:p>
            <a:pPr indent="0" lvl="0" marL="0" rtl="0" algn="l">
              <a:spcBef>
                <a:spcPts val="1200"/>
              </a:spcBef>
              <a:spcAft>
                <a:spcPts val="0"/>
              </a:spcAft>
              <a:buNone/>
            </a:pPr>
            <a:r>
              <a:rPr lang="es">
                <a:solidFill>
                  <a:srgbClr val="000000"/>
                </a:solidFill>
              </a:rPr>
              <a:t>Se identificarán los activos de información del Organismo. Existen muchos tipos de activos, que incluyen: </a:t>
            </a:r>
            <a:endParaRPr>
              <a:solidFill>
                <a:srgbClr val="000000"/>
              </a:solidFill>
            </a:endParaRPr>
          </a:p>
          <a:p>
            <a:pPr indent="0" lvl="0" marL="0" rtl="0" algn="l">
              <a:spcBef>
                <a:spcPts val="1200"/>
              </a:spcBef>
              <a:spcAft>
                <a:spcPts val="0"/>
              </a:spcAft>
              <a:buNone/>
            </a:pPr>
            <a:r>
              <a:rPr lang="es">
                <a:solidFill>
                  <a:srgbClr val="000000"/>
                </a:solidFill>
              </a:rPr>
              <a:t>a) información: bases de datos, archivos de datos, documentación, contratos, acuerdos; </a:t>
            </a:r>
            <a:endParaRPr>
              <a:solidFill>
                <a:srgbClr val="000000"/>
              </a:solidFill>
            </a:endParaRPr>
          </a:p>
          <a:p>
            <a:pPr indent="0" lvl="0" marL="0" rtl="0" algn="l">
              <a:spcBef>
                <a:spcPts val="1200"/>
              </a:spcBef>
              <a:spcAft>
                <a:spcPts val="0"/>
              </a:spcAft>
              <a:buNone/>
            </a:pPr>
            <a:r>
              <a:rPr lang="es">
                <a:solidFill>
                  <a:srgbClr val="000000"/>
                </a:solidFill>
              </a:rPr>
              <a:t>b) activos de software: software de aplicaciones, software de sistemas, herramientas de desarrollo, y utilitarios; </a:t>
            </a:r>
            <a:endParaRPr>
              <a:solidFill>
                <a:srgbClr val="000000"/>
              </a:solidFill>
            </a:endParaRPr>
          </a:p>
          <a:p>
            <a:pPr indent="0" lvl="0" marL="0" rtl="0" algn="l">
              <a:spcBef>
                <a:spcPts val="1200"/>
              </a:spcBef>
              <a:spcAft>
                <a:spcPts val="0"/>
              </a:spcAft>
              <a:buNone/>
            </a:pPr>
            <a:r>
              <a:rPr lang="es">
                <a:solidFill>
                  <a:srgbClr val="000000"/>
                </a:solidFill>
              </a:rPr>
              <a:t>c) activos físicos: equipamiento de computación, equipamiento de comunicaciones, medios removibles y otros equipamientos;                                                                                                                                                      d) instalaciones: edificios, ubicaciones físicas, tendido eléctrico, red de agua y gas, etc.; </a:t>
            </a:r>
            <a:endParaRPr>
              <a:solidFill>
                <a:srgbClr val="000000"/>
              </a:solidFill>
            </a:endParaRPr>
          </a:p>
          <a:p>
            <a:pPr indent="0" lvl="0" marL="0" rtl="0" algn="l">
              <a:spcBef>
                <a:spcPts val="1200"/>
              </a:spcBef>
              <a:spcAft>
                <a:spcPts val="0"/>
              </a:spcAft>
              <a:buNone/>
            </a:pPr>
            <a:r>
              <a:rPr lang="es">
                <a:solidFill>
                  <a:srgbClr val="000000"/>
                </a:solidFill>
              </a:rPr>
              <a:t>e) servicios: servicios de cómputo y de comunicaciones, servicios generales, por ejemplo: calefacción, iluminación, energía, y aire acondicionado;                                                                                                            </a:t>
            </a:r>
            <a:endParaRPr>
              <a:solidFill>
                <a:srgbClr val="000000"/>
              </a:solidFill>
            </a:endParaRPr>
          </a:p>
          <a:p>
            <a:pPr indent="0" lvl="0" marL="0" rtl="0" algn="l">
              <a:spcBef>
                <a:spcPts val="1200"/>
              </a:spcBef>
              <a:spcAft>
                <a:spcPts val="0"/>
              </a:spcAft>
              <a:buNone/>
            </a:pPr>
            <a:r>
              <a:rPr lang="es">
                <a:solidFill>
                  <a:srgbClr val="000000"/>
                </a:solidFill>
              </a:rPr>
              <a:t>f) personas, y sus calificaciones, habilidades y experiencia; </a:t>
            </a:r>
            <a:endParaRPr>
              <a:solidFill>
                <a:srgbClr val="000000"/>
              </a:solidFill>
            </a:endParaRPr>
          </a:p>
          <a:p>
            <a:pPr indent="0" lvl="0" marL="0" rtl="0" algn="l">
              <a:spcBef>
                <a:spcPts val="1200"/>
              </a:spcBef>
              <a:spcAft>
                <a:spcPts val="0"/>
              </a:spcAft>
              <a:buNone/>
            </a:pPr>
            <a:r>
              <a:rPr lang="es">
                <a:solidFill>
                  <a:srgbClr val="000000"/>
                </a:solidFill>
              </a:rPr>
              <a:t>g) activos intangibles, tales como la reputación y la imagen del Organismo </a:t>
            </a:r>
            <a:endParaRPr>
              <a:solidFill>
                <a:srgbClr val="000000"/>
              </a:solidFill>
            </a:endParaRPr>
          </a:p>
          <a:p>
            <a:pPr indent="0" lvl="0" marL="0" rtl="0" algn="l">
              <a:spcBef>
                <a:spcPts val="1200"/>
              </a:spcBef>
              <a:spcAft>
                <a:spcPts val="1200"/>
              </a:spcAft>
              <a:buClr>
                <a:schemeClr val="dk1"/>
              </a:buClr>
              <a:buSzPct val="166982"/>
              <a:buFont typeface="Arial"/>
              <a:buNone/>
            </a:pPr>
            <a:r>
              <a:rPr lang="es">
                <a:solidFill>
                  <a:srgbClr val="000000"/>
                </a:solidFill>
              </a:rPr>
              <a:t>El encargado de elaborar el inventario y mantenerlo actualizado es cada Responsable de Unidad Organizativa. </a:t>
            </a:r>
            <a:endParaRPr sz="658">
              <a:solidFill>
                <a:srgbClr val="000000"/>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67150"/>
            <a:ext cx="8520600" cy="6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94000"/>
            <a:ext cx="8520600" cy="447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1172103" y="537178"/>
            <a:ext cx="6823275" cy="409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0"/>
            <a:ext cx="8520600" cy="12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311700" y="120900"/>
            <a:ext cx="8520600" cy="4633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4400">
                <a:solidFill>
                  <a:srgbClr val="000000"/>
                </a:solidFill>
              </a:rPr>
              <a:t>   </a:t>
            </a:r>
            <a:r>
              <a:rPr b="1" lang="es" sz="4400">
                <a:solidFill>
                  <a:srgbClr val="000000"/>
                </a:solidFill>
              </a:rPr>
              <a:t>Uso aceptable de los activos </a:t>
            </a:r>
            <a:endParaRPr b="1" sz="4400">
              <a:solidFill>
                <a:srgbClr val="000000"/>
              </a:solidFill>
            </a:endParaRPr>
          </a:p>
          <a:p>
            <a:pPr indent="0" lvl="0" marL="0" rtl="0" algn="l">
              <a:spcBef>
                <a:spcPts val="1200"/>
              </a:spcBef>
              <a:spcAft>
                <a:spcPts val="0"/>
              </a:spcAft>
              <a:buNone/>
            </a:pPr>
            <a:r>
              <a:rPr lang="es" sz="4400">
                <a:solidFill>
                  <a:srgbClr val="000000"/>
                </a:solidFill>
              </a:rPr>
              <a:t>Todos los empleados, contratistas y usuarios de terceras partes deben seguir las reglas para el uso aceptable de la información y los activos asociados con las instalaciones de procesamiento de la misma, incluyendo: </a:t>
            </a:r>
            <a:endParaRPr sz="4400">
              <a:solidFill>
                <a:srgbClr val="000000"/>
              </a:solidFill>
            </a:endParaRPr>
          </a:p>
          <a:p>
            <a:pPr indent="0" lvl="0" marL="0" rtl="0" algn="l">
              <a:spcBef>
                <a:spcPts val="1200"/>
              </a:spcBef>
              <a:spcAft>
                <a:spcPts val="0"/>
              </a:spcAft>
              <a:buNone/>
            </a:pPr>
            <a:r>
              <a:rPr lang="es" sz="4400">
                <a:solidFill>
                  <a:srgbClr val="000000"/>
                </a:solidFill>
              </a:rPr>
              <a:t>a) correo electrónico, </a:t>
            </a:r>
            <a:endParaRPr sz="4400">
              <a:solidFill>
                <a:srgbClr val="000000"/>
              </a:solidFill>
            </a:endParaRPr>
          </a:p>
          <a:p>
            <a:pPr indent="0" lvl="0" marL="0" rtl="0" algn="l">
              <a:spcBef>
                <a:spcPts val="1200"/>
              </a:spcBef>
              <a:spcAft>
                <a:spcPts val="0"/>
              </a:spcAft>
              <a:buNone/>
            </a:pPr>
            <a:r>
              <a:rPr lang="es" sz="4400">
                <a:solidFill>
                  <a:srgbClr val="000000"/>
                </a:solidFill>
              </a:rPr>
              <a:t>b) sistemas de gestión, </a:t>
            </a:r>
            <a:endParaRPr sz="4400">
              <a:solidFill>
                <a:srgbClr val="000000"/>
              </a:solidFill>
            </a:endParaRPr>
          </a:p>
          <a:p>
            <a:pPr indent="0" lvl="0" marL="0" rtl="0" algn="l">
              <a:spcBef>
                <a:spcPts val="1200"/>
              </a:spcBef>
              <a:spcAft>
                <a:spcPts val="0"/>
              </a:spcAft>
              <a:buNone/>
            </a:pPr>
            <a:r>
              <a:rPr lang="es" sz="4400">
                <a:solidFill>
                  <a:srgbClr val="000000"/>
                </a:solidFill>
              </a:rPr>
              <a:t>c) estaciones de trabajo, </a:t>
            </a:r>
            <a:endParaRPr sz="4400">
              <a:solidFill>
                <a:srgbClr val="000000"/>
              </a:solidFill>
            </a:endParaRPr>
          </a:p>
          <a:p>
            <a:pPr indent="0" lvl="0" marL="0" rtl="0" algn="l">
              <a:spcBef>
                <a:spcPts val="1200"/>
              </a:spcBef>
              <a:spcAft>
                <a:spcPts val="0"/>
              </a:spcAft>
              <a:buNone/>
            </a:pPr>
            <a:r>
              <a:rPr lang="es" sz="4400">
                <a:solidFill>
                  <a:srgbClr val="000000"/>
                </a:solidFill>
              </a:rPr>
              <a:t>d) dispositivos móviles, </a:t>
            </a:r>
            <a:endParaRPr sz="4400">
              <a:solidFill>
                <a:srgbClr val="000000"/>
              </a:solidFill>
            </a:endParaRPr>
          </a:p>
          <a:p>
            <a:pPr indent="0" lvl="0" marL="0" rtl="0" algn="l">
              <a:spcBef>
                <a:spcPts val="1200"/>
              </a:spcBef>
              <a:spcAft>
                <a:spcPts val="0"/>
              </a:spcAft>
              <a:buNone/>
            </a:pPr>
            <a:r>
              <a:rPr lang="es" sz="4400">
                <a:solidFill>
                  <a:srgbClr val="000000"/>
                </a:solidFill>
              </a:rPr>
              <a:t>e) herramientas y equipamiento de publicación de contenidos, </a:t>
            </a:r>
            <a:endParaRPr sz="4400">
              <a:solidFill>
                <a:srgbClr val="000000"/>
              </a:solidFill>
            </a:endParaRPr>
          </a:p>
          <a:p>
            <a:pPr indent="0" lvl="0" marL="0" rtl="0" algn="l">
              <a:spcBef>
                <a:spcPts val="1200"/>
              </a:spcBef>
              <a:spcAft>
                <a:spcPts val="0"/>
              </a:spcAft>
              <a:buNone/>
            </a:pPr>
            <a:r>
              <a:rPr b="1" lang="es" sz="4400">
                <a:solidFill>
                  <a:srgbClr val="000000"/>
                </a:solidFill>
              </a:rPr>
              <a:t> Clasificación de la información </a:t>
            </a:r>
            <a:endParaRPr b="1" sz="4400">
              <a:solidFill>
                <a:srgbClr val="000000"/>
              </a:solidFill>
            </a:endParaRPr>
          </a:p>
          <a:p>
            <a:pPr indent="0" lvl="0" marL="0" rtl="0" algn="l">
              <a:spcBef>
                <a:spcPts val="1200"/>
              </a:spcBef>
              <a:spcAft>
                <a:spcPts val="0"/>
              </a:spcAft>
              <a:buNone/>
            </a:pPr>
            <a:r>
              <a:rPr lang="es" sz="4400">
                <a:solidFill>
                  <a:srgbClr val="000000"/>
                </a:solidFill>
              </a:rPr>
              <a:t>Objetivo </a:t>
            </a:r>
            <a:endParaRPr sz="4400">
              <a:solidFill>
                <a:srgbClr val="000000"/>
              </a:solidFill>
            </a:endParaRPr>
          </a:p>
          <a:p>
            <a:pPr indent="0" lvl="0" marL="0" rtl="0" algn="l">
              <a:spcBef>
                <a:spcPts val="1200"/>
              </a:spcBef>
              <a:spcAft>
                <a:spcPts val="0"/>
              </a:spcAft>
              <a:buNone/>
            </a:pPr>
            <a:r>
              <a:rPr lang="es" sz="4400">
                <a:solidFill>
                  <a:srgbClr val="000000"/>
                </a:solidFill>
              </a:rPr>
              <a:t>Asegurar que la información reciba un nivel de protección apropiado. </a:t>
            </a:r>
            <a:endParaRPr sz="4400">
              <a:solidFill>
                <a:srgbClr val="000000"/>
              </a:solidFill>
            </a:endParaRPr>
          </a:p>
          <a:p>
            <a:pPr indent="0" lvl="0" marL="0" rtl="0" algn="l">
              <a:spcBef>
                <a:spcPts val="1200"/>
              </a:spcBef>
              <a:spcAft>
                <a:spcPts val="0"/>
              </a:spcAft>
              <a:buNone/>
            </a:pPr>
            <a:r>
              <a:rPr lang="es" sz="4400">
                <a:solidFill>
                  <a:srgbClr val="000000"/>
                </a:solidFill>
              </a:rPr>
              <a:t>La información debe ser clasificada para indicar la necesidad, prioridades y grado de protección esperado cuando se maneja la información.</a:t>
            </a:r>
            <a:endParaRPr sz="4400">
              <a:solidFill>
                <a:srgbClr val="000000"/>
              </a:solidFill>
            </a:endParaRPr>
          </a:p>
          <a:p>
            <a:pPr indent="0" lvl="0" marL="0" rtl="0" algn="l">
              <a:spcBef>
                <a:spcPts val="1200"/>
              </a:spcBef>
              <a:spcAft>
                <a:spcPts val="0"/>
              </a:spcAft>
              <a:buNone/>
            </a:pPr>
            <a:r>
              <a:rPr lang="es" sz="4400">
                <a:solidFill>
                  <a:srgbClr val="000000"/>
                </a:solidFill>
              </a:rPr>
              <a:t>La información tiene diversos grados de confidencialidad e importancia. Algunos ítems pueden requerir un nivel de protección adicional o manejo especial. Se debe utilizar un esquema de clasificación de información para definir un conjunto apropiado de niveles de protección y comunicar la necesidad de medidas de uso especiales. </a:t>
            </a:r>
            <a:endParaRPr sz="4400">
              <a:solidFill>
                <a:srgbClr val="000000"/>
              </a:solidFill>
              <a:latin typeface="Verdana"/>
              <a:ea typeface="Verdana"/>
              <a:cs typeface="Verdana"/>
              <a:sym typeface="Verdana"/>
            </a:endParaRPr>
          </a:p>
          <a:p>
            <a:pPr indent="0" lvl="0" marL="0" rtl="0" algn="l">
              <a:spcBef>
                <a:spcPts val="1200"/>
              </a:spcBef>
              <a:spcAft>
                <a:spcPts val="0"/>
              </a:spcAft>
              <a:buNone/>
            </a:pPr>
            <a:r>
              <a:rPr lang="es"/>
              <a:t>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0"/>
            <a:ext cx="8520600" cy="101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99" name="Google Shape;99;p20"/>
          <p:cNvSpPr txBox="1"/>
          <p:nvPr>
            <p:ph idx="1" type="body"/>
          </p:nvPr>
        </p:nvSpPr>
        <p:spPr>
          <a:xfrm>
            <a:off x="311700" y="53725"/>
            <a:ext cx="8520600" cy="4569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b="1" lang="es"/>
              <a:t>Gestión de medios  Objetivo </a:t>
            </a:r>
            <a:endParaRPr b="1"/>
          </a:p>
          <a:p>
            <a:pPr indent="0" lvl="0" marL="0" rtl="0" algn="l">
              <a:spcBef>
                <a:spcPts val="1200"/>
              </a:spcBef>
              <a:spcAft>
                <a:spcPts val="0"/>
              </a:spcAft>
              <a:buClr>
                <a:schemeClr val="dk1"/>
              </a:buClr>
              <a:buSzPct val="61111"/>
              <a:buFont typeface="Arial"/>
              <a:buNone/>
            </a:pPr>
            <a:r>
              <a:rPr lang="es"/>
              <a:t>Evitar la divulgación no-autorizada; modificación, eliminación o destrucción de activos; y la interrupción de las actividades. Los medios se debieran controlar y proteger físicamente. </a:t>
            </a:r>
            <a:endParaRPr/>
          </a:p>
          <a:p>
            <a:pPr indent="0" lvl="0" marL="0" rtl="0" algn="l">
              <a:spcBef>
                <a:spcPts val="1200"/>
              </a:spcBef>
              <a:spcAft>
                <a:spcPts val="0"/>
              </a:spcAft>
              <a:buClr>
                <a:schemeClr val="dk1"/>
              </a:buClr>
              <a:buSzPct val="61111"/>
              <a:buFont typeface="Arial"/>
              <a:buNone/>
            </a:pPr>
            <a:r>
              <a:rPr lang="es"/>
              <a:t>Se deben establecer los procedimientos de operación apropiados para proteger los documentos, medios de cómputo (por ejemplo, cintas y discos), entrada/salida de datos (input/output) y documentación del sistema de una divulgación no-autorizada, modificación, eliminación y destrucción. </a:t>
            </a:r>
            <a:endParaRPr/>
          </a:p>
          <a:p>
            <a:pPr indent="0" lvl="0" marL="0" rtl="0" algn="l">
              <a:spcBef>
                <a:spcPts val="1200"/>
              </a:spcBef>
              <a:spcAft>
                <a:spcPts val="0"/>
              </a:spcAft>
              <a:buClr>
                <a:schemeClr val="dk1"/>
              </a:buClr>
              <a:buSzPct val="61111"/>
              <a:buFont typeface="Arial"/>
              <a:buNone/>
            </a:pPr>
            <a:r>
              <a:rPr b="1" lang="es"/>
              <a:t>Control: Administración de Medios Informáticos Removibles </a:t>
            </a:r>
            <a:endParaRPr b="1"/>
          </a:p>
          <a:p>
            <a:pPr indent="0" lvl="0" marL="0" rtl="0" algn="l">
              <a:spcBef>
                <a:spcPts val="1200"/>
              </a:spcBef>
              <a:spcAft>
                <a:spcPts val="0"/>
              </a:spcAft>
              <a:buClr>
                <a:schemeClr val="dk1"/>
              </a:buClr>
              <a:buSzPct val="61111"/>
              <a:buFont typeface="Arial"/>
              <a:buNone/>
            </a:pPr>
            <a:r>
              <a:rPr lang="es"/>
              <a:t>El Responsable del Área Informática, con la asistencia del Responsable de Seguridad de la Información, implementará procedimientos para la administración de medios informáticos removibles, como cintas, discos, pen drives e informes impresos. El cumplimiento de los procedimientos se hará de acuerdo a la cláusula e deben considerar las siguientes acciones para la implementación de los procedimientos: </a:t>
            </a:r>
            <a:endParaRPr/>
          </a:p>
          <a:p>
            <a:pPr indent="0" lvl="0" marL="0" rtl="0" algn="l">
              <a:spcBef>
                <a:spcPts val="1200"/>
              </a:spcBef>
              <a:spcAft>
                <a:spcPts val="1200"/>
              </a:spcAft>
              <a:buClr>
                <a:schemeClr val="dk1"/>
              </a:buClr>
              <a:buSzPct val="166982"/>
              <a:buFont typeface="Arial"/>
              <a:buNone/>
            </a:pPr>
            <a:r>
              <a:rPr lang="es"/>
              <a:t>a) Eliminar de forma segura los contenidos, si ya no son requeridos, de cualquier medio reutilizable que ha de ser retirado o reutilizado por el Organismo.                                                                                         b) Requerir autorización para retirar cualquier medio del Organismo y realizar un control de todos los retiros a fin de mantener un registro de auditoría.                                                                                  c) Almacenar todos los medios en un ambiente seguro y protegido, de acuerdo con las especificaciones de los fabricantes o proveedores y la criticidad de la información almacenada. </a:t>
            </a:r>
            <a:endParaRPr sz="658">
              <a:solidFill>
                <a:srgbClr val="00000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07425"/>
            <a:ext cx="8520600" cy="4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107425"/>
            <a:ext cx="8520600" cy="446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a:t>
            </a:r>
            <a:endParaRPr/>
          </a:p>
        </p:txBody>
      </p:sp>
      <p:pic>
        <p:nvPicPr>
          <p:cNvPr id="106" name="Google Shape;106;p21"/>
          <p:cNvPicPr preferRelativeResize="0"/>
          <p:nvPr/>
        </p:nvPicPr>
        <p:blipFill>
          <a:blip r:embed="rId3">
            <a:alphaModFix/>
          </a:blip>
          <a:stretch>
            <a:fillRect/>
          </a:stretch>
        </p:blipFill>
        <p:spPr>
          <a:xfrm>
            <a:off x="792350" y="0"/>
            <a:ext cx="8097976"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