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406f418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406f418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d21e5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d21e5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d21e5a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d21e5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bd21e5a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bd21e5a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d21e5a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d21e5a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e406f41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e406f41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e406f418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e406f418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406f41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406f41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406f418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406f418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MAGERIT - ISO</a:t>
            </a:r>
            <a:endParaRPr/>
          </a:p>
          <a:p>
            <a:pPr indent="0" lvl="0" marL="0" rtl="0" algn="ctr">
              <a:spcBef>
                <a:spcPts val="0"/>
              </a:spcBef>
              <a:spcAft>
                <a:spcPts val="0"/>
              </a:spcAft>
              <a:buNone/>
            </a:pPr>
            <a:r>
              <a:rPr lang="es"/>
              <a:t>Recursos Humanos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07425"/>
            <a:ext cx="8520600" cy="6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07425"/>
            <a:ext cx="8520600" cy="446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3841">
                <a:solidFill>
                  <a:srgbClr val="000000"/>
                </a:solidFill>
              </a:rPr>
              <a:t>  </a:t>
            </a:r>
            <a:r>
              <a:rPr lang="es" sz="4800">
                <a:solidFill>
                  <a:srgbClr val="000000"/>
                </a:solidFill>
              </a:rPr>
              <a:t> </a:t>
            </a:r>
            <a:r>
              <a:rPr b="1" lang="es" sz="4800">
                <a:solidFill>
                  <a:srgbClr val="000000"/>
                </a:solidFill>
                <a:highlight>
                  <a:srgbClr val="FFFFFF"/>
                </a:highlight>
              </a:rPr>
              <a:t>Finalización del trabajo o cambio de puesto</a:t>
            </a:r>
            <a:endParaRPr b="1" sz="4800">
              <a:solidFill>
                <a:srgbClr val="000000"/>
              </a:solidFill>
              <a:highlight>
                <a:srgbClr val="FFFFFF"/>
              </a:highlight>
            </a:endParaRPr>
          </a:p>
          <a:p>
            <a:pPr indent="0" lvl="0" marL="0" rtl="0" algn="l">
              <a:lnSpc>
                <a:spcPct val="157142"/>
              </a:lnSpc>
              <a:spcBef>
                <a:spcPts val="1200"/>
              </a:spcBef>
              <a:spcAft>
                <a:spcPts val="0"/>
              </a:spcAft>
              <a:buClr>
                <a:schemeClr val="dk1"/>
              </a:buClr>
              <a:buSzPts val="275"/>
              <a:buFont typeface="Arial"/>
              <a:buNone/>
            </a:pPr>
            <a:r>
              <a:rPr lang="es" sz="4800">
                <a:solidFill>
                  <a:srgbClr val="000000"/>
                </a:solidFill>
                <a:highlight>
                  <a:srgbClr val="FFFFFF"/>
                </a:highlight>
              </a:rPr>
              <a:t>Desde el momento en que se decide que un empleado saldrá de la empresa hay que llevar a cabo una gestión de dicha salida.                                                                                                                                                                                    Esta gestión debe tratar la retirada de los privilegios y permisos de acceso, del material que estaba utilizando y de cualquier otro que tenga posesión.</a:t>
            </a:r>
            <a:endParaRPr sz="4800">
              <a:solidFill>
                <a:srgbClr val="000000"/>
              </a:solidFill>
              <a:highlight>
                <a:srgbClr val="FFFFFF"/>
              </a:highlight>
            </a:endParaRPr>
          </a:p>
          <a:p>
            <a:pPr indent="0" lvl="0" marL="0" rtl="0" algn="l">
              <a:lnSpc>
                <a:spcPct val="157142"/>
              </a:lnSpc>
              <a:spcBef>
                <a:spcPts val="1100"/>
              </a:spcBef>
              <a:spcAft>
                <a:spcPts val="0"/>
              </a:spcAft>
              <a:buClr>
                <a:schemeClr val="dk1"/>
              </a:buClr>
              <a:buSzPts val="275"/>
              <a:buFont typeface="Arial"/>
              <a:buNone/>
            </a:pPr>
            <a:r>
              <a:rPr lang="es" sz="4800">
                <a:solidFill>
                  <a:srgbClr val="000000"/>
                </a:solidFill>
                <a:highlight>
                  <a:srgbClr val="FFFFFF"/>
                </a:highlight>
              </a:rPr>
              <a:t>Si lo que se produce es un cambio de puesto de trabajo dentro de la misma empresa, a este empleado se le deberán retirar los accesos que ya no le sean necesarios y cambiar cualquier contraseña de acceso a cuentas que ya tampoco vaya a necesitar.</a:t>
            </a:r>
            <a:endParaRPr sz="4800">
              <a:solidFill>
                <a:srgbClr val="000000"/>
              </a:solidFill>
              <a:highlight>
                <a:srgbClr val="FFFFFF"/>
              </a:highlight>
            </a:endParaRPr>
          </a:p>
          <a:p>
            <a:pPr indent="0" lvl="0" marL="0" rtl="0" algn="l">
              <a:lnSpc>
                <a:spcPct val="157142"/>
              </a:lnSpc>
              <a:spcBef>
                <a:spcPts val="1100"/>
              </a:spcBef>
              <a:spcAft>
                <a:spcPts val="0"/>
              </a:spcAft>
              <a:buNone/>
            </a:pPr>
            <a:r>
              <a:rPr lang="es" sz="4800">
                <a:solidFill>
                  <a:srgbClr val="000000"/>
                </a:solidFill>
                <a:highlight>
                  <a:srgbClr val="FFFFFF"/>
                </a:highlight>
              </a:rPr>
              <a:t>En estos casos influyen aspectos como:</a:t>
            </a:r>
            <a:endParaRPr sz="4800">
              <a:solidFill>
                <a:srgbClr val="000000"/>
              </a:solidFill>
              <a:highlight>
                <a:srgbClr val="FFFFFF"/>
              </a:highlight>
            </a:endParaRPr>
          </a:p>
          <a:p>
            <a:pPr indent="0" lvl="0" marL="0" rtl="0" algn="l">
              <a:lnSpc>
                <a:spcPct val="157142"/>
              </a:lnSpc>
              <a:spcBef>
                <a:spcPts val="1100"/>
              </a:spcBef>
              <a:spcAft>
                <a:spcPts val="0"/>
              </a:spcAft>
              <a:buNone/>
            </a:pPr>
            <a:r>
              <a:rPr lang="es" sz="4800">
                <a:solidFill>
                  <a:srgbClr val="000000"/>
                </a:solidFill>
                <a:highlight>
                  <a:srgbClr val="FFFFFF"/>
                </a:highlight>
              </a:rPr>
              <a:t>         Causa de finalización del puesto de trabajo.</a:t>
            </a:r>
            <a:endParaRPr sz="4800">
              <a:solidFill>
                <a:srgbClr val="000000"/>
              </a:solidFill>
              <a:highlight>
                <a:srgbClr val="FFFFFF"/>
              </a:highlight>
            </a:endParaRPr>
          </a:p>
          <a:p>
            <a:pPr indent="-304800" lvl="0" marL="457200" rtl="0" algn="l">
              <a:lnSpc>
                <a:spcPct val="142857"/>
              </a:lnSpc>
              <a:spcBef>
                <a:spcPts val="2100"/>
              </a:spcBef>
              <a:spcAft>
                <a:spcPts val="0"/>
              </a:spcAft>
              <a:buClr>
                <a:srgbClr val="000000"/>
              </a:buClr>
              <a:buSzPct val="100000"/>
              <a:buChar char="●"/>
            </a:pPr>
            <a:r>
              <a:rPr lang="es" sz="4800">
                <a:solidFill>
                  <a:srgbClr val="000000"/>
                </a:solidFill>
                <a:highlight>
                  <a:srgbClr val="FFFFFF"/>
                </a:highlight>
              </a:rPr>
              <a:t>Responsabilidades del empleado.</a:t>
            </a:r>
            <a:endParaRPr sz="4800">
              <a:solidFill>
                <a:srgbClr val="000000"/>
              </a:solidFill>
              <a:highlight>
                <a:srgbClr val="FFFFFF"/>
              </a:highlight>
            </a:endParaRPr>
          </a:p>
          <a:p>
            <a:pPr indent="-304800" lvl="0" marL="457200" rtl="0" algn="l">
              <a:lnSpc>
                <a:spcPct val="142857"/>
              </a:lnSpc>
              <a:spcBef>
                <a:spcPts val="0"/>
              </a:spcBef>
              <a:spcAft>
                <a:spcPts val="0"/>
              </a:spcAft>
              <a:buClr>
                <a:srgbClr val="000000"/>
              </a:buClr>
              <a:buSzPct val="100000"/>
              <a:buChar char="●"/>
            </a:pPr>
            <a:r>
              <a:rPr lang="es" sz="4800">
                <a:solidFill>
                  <a:srgbClr val="000000"/>
                </a:solidFill>
                <a:highlight>
                  <a:srgbClr val="FFFFFF"/>
                </a:highlight>
              </a:rPr>
              <a:t>Valor de la información que manejaba. </a:t>
            </a:r>
            <a:endParaRPr sz="4800">
              <a:solidFill>
                <a:srgbClr val="000000"/>
              </a:solidFill>
              <a:highlight>
                <a:srgbClr val="FFFFFF"/>
              </a:highlight>
            </a:endParaRPr>
          </a:p>
          <a:p>
            <a:pPr indent="0" lvl="0" marL="0" rtl="0" algn="l">
              <a:lnSpc>
                <a:spcPct val="157142"/>
              </a:lnSpc>
              <a:spcBef>
                <a:spcPts val="800"/>
              </a:spcBef>
              <a:spcAft>
                <a:spcPts val="0"/>
              </a:spcAft>
              <a:buClr>
                <a:schemeClr val="dk1"/>
              </a:buClr>
              <a:buSzPts val="275"/>
              <a:buFont typeface="Arial"/>
              <a:buNone/>
            </a:pPr>
            <a:r>
              <a:rPr lang="es" sz="4800">
                <a:solidFill>
                  <a:srgbClr val="000000"/>
                </a:solidFill>
                <a:highlight>
                  <a:srgbClr val="FFFFFF"/>
                </a:highlight>
              </a:rPr>
              <a:t>Según el caso se podría hasta retirar los derechos de los que disfrutase el empleado un día antes de su salida, y si participara en grupos de trabajo, éstos deberían tenerlo en conocimiento para dejar de compartir información con él.</a:t>
            </a:r>
            <a:endParaRPr sz="4800">
              <a:solidFill>
                <a:srgbClr val="000000"/>
              </a:solidFill>
              <a:highlight>
                <a:srgbClr val="FFFFFF"/>
              </a:highlight>
            </a:endParaRPr>
          </a:p>
          <a:p>
            <a:pPr indent="0" lvl="0" marL="0" rtl="0" algn="l">
              <a:lnSpc>
                <a:spcPct val="157142"/>
              </a:lnSpc>
              <a:spcBef>
                <a:spcPts val="1100"/>
              </a:spcBef>
              <a:spcAft>
                <a:spcPts val="0"/>
              </a:spcAft>
              <a:buClr>
                <a:schemeClr val="dk1"/>
              </a:buClr>
              <a:buSzPts val="275"/>
              <a:buFont typeface="Arial"/>
              <a:buNone/>
            </a:pPr>
            <a:r>
              <a:rPr lang="es" sz="4800">
                <a:solidFill>
                  <a:srgbClr val="888888"/>
                </a:solidFill>
                <a:highlight>
                  <a:srgbClr val="FFFFFF"/>
                </a:highlight>
              </a:rPr>
              <a:t> </a:t>
            </a:r>
            <a:endParaRPr sz="4800">
              <a:solidFill>
                <a:srgbClr val="888888"/>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flipH="1" rot="10800000">
            <a:off x="311700" y="40375"/>
            <a:ext cx="8520600" cy="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201450"/>
            <a:ext cx="8520600" cy="439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  </a:t>
            </a:r>
            <a:r>
              <a:rPr b="1" lang="es" sz="1398">
                <a:solidFill>
                  <a:srgbClr val="0000FF"/>
                </a:solidFill>
              </a:rPr>
              <a:t>Formalización de las actividades  </a:t>
            </a:r>
            <a:endParaRPr b="1" sz="1398">
              <a:solidFill>
                <a:srgbClr val="0000FF"/>
              </a:solidFill>
            </a:endParaRPr>
          </a:p>
          <a:p>
            <a:pPr indent="7176" lvl="0" marL="471232" marR="425301" rtl="0" algn="l">
              <a:lnSpc>
                <a:spcPct val="156130"/>
              </a:lnSpc>
              <a:spcBef>
                <a:spcPts val="1200"/>
              </a:spcBef>
              <a:spcAft>
                <a:spcPts val="0"/>
              </a:spcAft>
              <a:buClr>
                <a:schemeClr val="dk1"/>
              </a:buClr>
              <a:buSzPts val="1100"/>
              <a:buFont typeface="Arial"/>
              <a:buNone/>
            </a:pPr>
            <a:r>
              <a:rPr b="1" lang="es" sz="1302">
                <a:solidFill>
                  <a:srgbClr val="0000FF"/>
                </a:solidFill>
              </a:rPr>
              <a:t>Roles y funciones  </a:t>
            </a:r>
            <a:endParaRPr b="1" sz="1302">
              <a:solidFill>
                <a:srgbClr val="0000FF"/>
              </a:solidFill>
            </a:endParaRPr>
          </a:p>
          <a:p>
            <a:pPr indent="1812" lvl="0" marL="477293" marR="426760" rtl="0" algn="l">
              <a:lnSpc>
                <a:spcPct val="96044"/>
              </a:lnSpc>
              <a:spcBef>
                <a:spcPts val="0"/>
              </a:spcBef>
              <a:spcAft>
                <a:spcPts val="0"/>
              </a:spcAft>
              <a:buClr>
                <a:schemeClr val="dk1"/>
              </a:buClr>
              <a:buSzPts val="1100"/>
              <a:buFont typeface="Arial"/>
              <a:buNone/>
            </a:pPr>
            <a:r>
              <a:rPr lang="es" sz="1098">
                <a:solidFill>
                  <a:schemeClr val="dk1"/>
                </a:solidFill>
              </a:rPr>
              <a:t>En el proceso de gestión de riesgos aparecen varios actores. Cuales son sus funciones y responsabilidades.  </a:t>
            </a:r>
            <a:endParaRPr sz="1098">
              <a:solidFill>
                <a:schemeClr val="dk1"/>
              </a:solidFill>
            </a:endParaRPr>
          </a:p>
          <a:p>
            <a:pPr indent="0" lvl="0" marL="474085" rtl="0" algn="l">
              <a:lnSpc>
                <a:spcPct val="100000"/>
              </a:lnSpc>
              <a:spcBef>
                <a:spcPts val="634"/>
              </a:spcBef>
              <a:spcAft>
                <a:spcPts val="0"/>
              </a:spcAft>
              <a:buClr>
                <a:schemeClr val="dk1"/>
              </a:buClr>
              <a:buSzPts val="1100"/>
              <a:buFont typeface="Arial"/>
              <a:buNone/>
            </a:pPr>
            <a:r>
              <a:rPr b="1" lang="es" sz="1098">
                <a:solidFill>
                  <a:schemeClr val="dk1"/>
                </a:solidFill>
              </a:rPr>
              <a:t>Órganos de gobierno  </a:t>
            </a:r>
            <a:endParaRPr b="1" sz="1098">
              <a:solidFill>
                <a:schemeClr val="dk1"/>
              </a:solidFill>
            </a:endParaRPr>
          </a:p>
          <a:p>
            <a:pPr indent="2091" lvl="0" marL="837482" marR="427471" rtl="0" algn="l">
              <a:lnSpc>
                <a:spcPct val="95545"/>
              </a:lnSpc>
              <a:spcBef>
                <a:spcPts val="579"/>
              </a:spcBef>
              <a:spcAft>
                <a:spcPts val="0"/>
              </a:spcAft>
              <a:buClr>
                <a:schemeClr val="dk1"/>
              </a:buClr>
              <a:buSzPts val="1100"/>
              <a:buFont typeface="Arial"/>
              <a:buNone/>
            </a:pPr>
            <a:r>
              <a:rPr lang="es" sz="1098">
                <a:solidFill>
                  <a:schemeClr val="dk1"/>
                </a:solidFill>
              </a:rPr>
              <a:t>En este epígrafe se incluyen aquellos que órganos colegiados o unipersonales que deciden  la misión y los objetivos de la Organización.  </a:t>
            </a:r>
            <a:endParaRPr sz="1098">
              <a:solidFill>
                <a:schemeClr val="dk1"/>
              </a:solidFill>
            </a:endParaRPr>
          </a:p>
          <a:p>
            <a:pPr indent="-3765" lvl="0" marL="835530" marR="773063" rtl="0" algn="l">
              <a:lnSpc>
                <a:spcPct val="141609"/>
              </a:lnSpc>
              <a:spcBef>
                <a:spcPts val="634"/>
              </a:spcBef>
              <a:spcAft>
                <a:spcPts val="0"/>
              </a:spcAft>
              <a:buClr>
                <a:schemeClr val="dk1"/>
              </a:buClr>
              <a:buSzPts val="1100"/>
              <a:buFont typeface="Arial"/>
              <a:buNone/>
            </a:pPr>
            <a:r>
              <a:rPr lang="es" sz="1098">
                <a:solidFill>
                  <a:schemeClr val="dk1"/>
                </a:solidFill>
              </a:rPr>
              <a:t>Típicamente se incluyen en esta categoría los altos cargos de los organismos.  Cuando existe un Comité de Seguridad de la Información, suele aparecer en este nivel.  </a:t>
            </a:r>
            <a:endParaRPr sz="1098">
              <a:solidFill>
                <a:schemeClr val="dk1"/>
              </a:solidFill>
            </a:endParaRPr>
          </a:p>
          <a:p>
            <a:pPr indent="6135" lvl="0" marL="833438" marR="426634" rtl="0" algn="l">
              <a:lnSpc>
                <a:spcPct val="96045"/>
              </a:lnSpc>
              <a:spcBef>
                <a:spcPts val="128"/>
              </a:spcBef>
              <a:spcAft>
                <a:spcPts val="0"/>
              </a:spcAft>
              <a:buClr>
                <a:schemeClr val="dk1"/>
              </a:buClr>
              <a:buSzPts val="1100"/>
              <a:buFont typeface="Arial"/>
              <a:buNone/>
            </a:pPr>
            <a:r>
              <a:rPr lang="es" sz="1098">
                <a:solidFill>
                  <a:schemeClr val="dk1"/>
                </a:solidFill>
              </a:rPr>
              <a:t>Estos órganos tienen la autoridad última para aceptar los riesgos con que se opera. Se dice  que son los “propietarios del riesgo”.  </a:t>
            </a:r>
            <a:endParaRPr sz="1098">
              <a:solidFill>
                <a:schemeClr val="dk1"/>
              </a:solidFill>
            </a:endParaRPr>
          </a:p>
          <a:p>
            <a:pPr indent="0" lvl="0" marL="478129" rtl="0" algn="l">
              <a:lnSpc>
                <a:spcPct val="100000"/>
              </a:lnSpc>
              <a:spcBef>
                <a:spcPts val="629"/>
              </a:spcBef>
              <a:spcAft>
                <a:spcPts val="0"/>
              </a:spcAft>
              <a:buClr>
                <a:schemeClr val="dk1"/>
              </a:buClr>
              <a:buSzPts val="1100"/>
              <a:buFont typeface="Arial"/>
              <a:buNone/>
            </a:pPr>
            <a:r>
              <a:rPr b="1" lang="es" sz="1098">
                <a:solidFill>
                  <a:schemeClr val="dk1"/>
                </a:solidFill>
              </a:rPr>
              <a:t>Dirección ejecutiva  </a:t>
            </a:r>
            <a:endParaRPr b="1" sz="1098">
              <a:solidFill>
                <a:schemeClr val="dk1"/>
              </a:solidFill>
            </a:endParaRPr>
          </a:p>
          <a:p>
            <a:pPr indent="6692" lvl="0" marL="832881" marR="424585" rtl="0" algn="l">
              <a:lnSpc>
                <a:spcPct val="96045"/>
              </a:lnSpc>
              <a:spcBef>
                <a:spcPts val="579"/>
              </a:spcBef>
              <a:spcAft>
                <a:spcPts val="0"/>
              </a:spcAft>
              <a:buClr>
                <a:schemeClr val="dk1"/>
              </a:buClr>
              <a:buSzPts val="1100"/>
              <a:buFont typeface="Arial"/>
              <a:buNone/>
            </a:pPr>
            <a:r>
              <a:rPr lang="es" sz="1098">
                <a:solidFill>
                  <a:schemeClr val="dk1"/>
                </a:solidFill>
              </a:rPr>
              <a:t>En este epígrafe se incluyen aquellos órganos colegiados o unipersonales que toman deci siones que concretan cómo alcanzar los objetivos de negocio marcados por los órganos de  gobierno.  </a:t>
            </a:r>
            <a:endParaRPr sz="1098">
              <a:solidFill>
                <a:schemeClr val="dk1"/>
              </a:solidFill>
            </a:endParaRPr>
          </a:p>
          <a:p>
            <a:pPr indent="-5857" lvl="0" marL="837622" marR="427311" rtl="0" algn="l">
              <a:lnSpc>
                <a:spcPct val="96044"/>
              </a:lnSpc>
              <a:spcBef>
                <a:spcPts val="629"/>
              </a:spcBef>
              <a:spcAft>
                <a:spcPts val="0"/>
              </a:spcAft>
              <a:buClr>
                <a:schemeClr val="dk1"/>
              </a:buClr>
              <a:buSzPts val="1100"/>
              <a:buFont typeface="Arial"/>
              <a:buNone/>
            </a:pPr>
            <a:r>
              <a:rPr lang="es" sz="1098">
                <a:solidFill>
                  <a:schemeClr val="dk1"/>
                </a:solidFill>
              </a:rPr>
              <a:t>Típicamente se incluyen en esta categoría los responsables de unidades de negocio, los  responsables de la calidad de los servicios prestados por la organización, etc.  </a:t>
            </a:r>
            <a:endParaRPr sz="1098">
              <a:solidFill>
                <a:schemeClr val="dk1"/>
              </a:solidFill>
            </a:endParaRPr>
          </a:p>
          <a:p>
            <a:pPr indent="0" lvl="0" marL="478129" rtl="0" algn="l">
              <a:lnSpc>
                <a:spcPct val="100000"/>
              </a:lnSpc>
              <a:spcBef>
                <a:spcPts val="629"/>
              </a:spcBef>
              <a:spcAft>
                <a:spcPts val="0"/>
              </a:spcAft>
              <a:buClr>
                <a:schemeClr val="dk1"/>
              </a:buClr>
              <a:buSzPts val="1100"/>
              <a:buFont typeface="Arial"/>
              <a:buNone/>
            </a:pPr>
            <a:r>
              <a:rPr b="1" lang="es" sz="1098">
                <a:solidFill>
                  <a:schemeClr val="dk1"/>
                </a:solidFill>
              </a:rPr>
              <a:t>Dirección operacional  </a:t>
            </a:r>
            <a:endParaRPr b="1" sz="1098">
              <a:solidFill>
                <a:schemeClr val="dk1"/>
              </a:solidFill>
            </a:endParaRPr>
          </a:p>
          <a:p>
            <a:pPr indent="6692" lvl="0" marL="832881" marR="470491" rtl="0" algn="l">
              <a:lnSpc>
                <a:spcPct val="96044"/>
              </a:lnSpc>
              <a:spcBef>
                <a:spcPts val="579"/>
              </a:spcBef>
              <a:spcAft>
                <a:spcPts val="0"/>
              </a:spcAft>
              <a:buClr>
                <a:schemeClr val="dk1"/>
              </a:buClr>
              <a:buSzPts val="1100"/>
              <a:buFont typeface="Arial"/>
              <a:buNone/>
            </a:pPr>
            <a:r>
              <a:rPr lang="es" sz="1098">
                <a:solidFill>
                  <a:schemeClr val="dk1"/>
                </a:solidFill>
              </a:rPr>
              <a:t>En este epígrafe se incluyen aquellos órganos colegiados o unipersonales que toman deci siones prácticas para materializar las indicaciones dadas por los órganos ejecutivos.  </a:t>
            </a:r>
            <a:endParaRPr sz="1098">
              <a:solidFill>
                <a:schemeClr val="dk1"/>
              </a:solidFill>
            </a:endParaRPr>
          </a:p>
          <a:p>
            <a:pPr indent="-1534" lvl="0" marL="833299" marR="426815" rtl="0" algn="l">
              <a:lnSpc>
                <a:spcPct val="96044"/>
              </a:lnSpc>
              <a:spcBef>
                <a:spcPts val="629"/>
              </a:spcBef>
              <a:spcAft>
                <a:spcPts val="0"/>
              </a:spcAft>
              <a:buClr>
                <a:schemeClr val="dk1"/>
              </a:buClr>
              <a:buSzPts val="1100"/>
              <a:buFont typeface="Arial"/>
              <a:buNone/>
            </a:pPr>
            <a:r>
              <a:rPr lang="es" sz="1098">
                <a:solidFill>
                  <a:schemeClr val="dk1"/>
                </a:solidFill>
              </a:rPr>
              <a:t>Típicamente se incluyen en esta categoría los responsables de operaciones, de producción,  de explotación y similares.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349175"/>
            <a:ext cx="8520600" cy="42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081575" y="686350"/>
            <a:ext cx="4928625" cy="371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3725"/>
            <a:ext cx="8520600" cy="9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p:txBody>
      </p:sp>
      <p:sp>
        <p:nvSpPr>
          <p:cNvPr id="74" name="Google Shape;74;p16"/>
          <p:cNvSpPr txBox="1"/>
          <p:nvPr>
            <p:ph idx="1" type="body"/>
          </p:nvPr>
        </p:nvSpPr>
        <p:spPr>
          <a:xfrm>
            <a:off x="311700" y="60450"/>
            <a:ext cx="8520600" cy="514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4250"/>
              <a:t> </a:t>
            </a:r>
            <a:r>
              <a:rPr b="1" lang="es" sz="4250">
                <a:solidFill>
                  <a:srgbClr val="000000"/>
                </a:solidFill>
              </a:rPr>
              <a:t> </a:t>
            </a:r>
            <a:r>
              <a:rPr b="1" lang="es" sz="4650">
                <a:solidFill>
                  <a:srgbClr val="000000"/>
                </a:solidFill>
              </a:rPr>
              <a:t>  Esquema de Seguridad  </a:t>
            </a:r>
            <a:endParaRPr b="1" sz="4650">
              <a:solidFill>
                <a:srgbClr val="000000"/>
              </a:solidFill>
            </a:endParaRPr>
          </a:p>
          <a:p>
            <a:pPr indent="5857" lvl="0" marL="473248" marR="427034" rtl="0" algn="l">
              <a:lnSpc>
                <a:spcPct val="95545"/>
              </a:lnSpc>
              <a:spcBef>
                <a:spcPts val="1200"/>
              </a:spcBef>
              <a:spcAft>
                <a:spcPts val="0"/>
              </a:spcAft>
              <a:buClr>
                <a:schemeClr val="dk1"/>
              </a:buClr>
              <a:buSzPts val="275"/>
              <a:buFont typeface="Arial"/>
              <a:buNone/>
            </a:pPr>
            <a:r>
              <a:rPr lang="es" sz="4650">
                <a:solidFill>
                  <a:srgbClr val="000000"/>
                </a:solidFill>
              </a:rPr>
              <a:t>En el Esquema de Seguridad de identifican ciertos roles que pueden verse involucrados  en el proceso de gestión de riesgos:  </a:t>
            </a:r>
            <a:endParaRPr sz="4650">
              <a:solidFill>
                <a:srgbClr val="000000"/>
              </a:solidFill>
            </a:endParaRPr>
          </a:p>
          <a:p>
            <a:pPr indent="0" lvl="0" marL="478269" rtl="0" algn="l">
              <a:lnSpc>
                <a:spcPct val="100000"/>
              </a:lnSpc>
              <a:spcBef>
                <a:spcPts val="640"/>
              </a:spcBef>
              <a:spcAft>
                <a:spcPts val="0"/>
              </a:spcAft>
              <a:buClr>
                <a:schemeClr val="dk1"/>
              </a:buClr>
              <a:buSzPts val="275"/>
              <a:buFont typeface="Arial"/>
              <a:buNone/>
            </a:pPr>
            <a:r>
              <a:rPr b="1" lang="es" sz="4650">
                <a:solidFill>
                  <a:srgbClr val="000000"/>
                </a:solidFill>
              </a:rPr>
              <a:t>Responsable de la información  </a:t>
            </a:r>
            <a:endParaRPr b="1" sz="4650">
              <a:solidFill>
                <a:srgbClr val="000000"/>
              </a:solidFill>
            </a:endParaRPr>
          </a:p>
          <a:p>
            <a:pPr indent="-1673" lvl="0" marL="833438" marR="470005" rtl="0" algn="l">
              <a:lnSpc>
                <a:spcPct val="96044"/>
              </a:lnSpc>
              <a:spcBef>
                <a:spcPts val="579"/>
              </a:spcBef>
              <a:spcAft>
                <a:spcPts val="0"/>
              </a:spcAft>
              <a:buClr>
                <a:schemeClr val="dk1"/>
              </a:buClr>
              <a:buSzPts val="275"/>
              <a:buFont typeface="Arial"/>
              <a:buNone/>
            </a:pPr>
            <a:r>
              <a:rPr lang="es" sz="4650">
                <a:solidFill>
                  <a:srgbClr val="000000"/>
                </a:solidFill>
              </a:rPr>
              <a:t>Tiene la responsabilidad última sobre qué seguridad requiere una cierta información manejada por la Organización.  A este nivel se suele concretar la responsabilidad sobre datos de carácter personal y sobre  la clasificación de la información.  A veces este role lo ejerce el Comité de Seguridad de la Información.  </a:t>
            </a:r>
            <a:endParaRPr sz="4650">
              <a:solidFill>
                <a:srgbClr val="000000"/>
              </a:solidFill>
            </a:endParaRPr>
          </a:p>
          <a:p>
            <a:pPr indent="0" lvl="0" marL="478269" rtl="0" algn="l">
              <a:lnSpc>
                <a:spcPct val="100000"/>
              </a:lnSpc>
              <a:spcBef>
                <a:spcPts val="591"/>
              </a:spcBef>
              <a:spcAft>
                <a:spcPts val="0"/>
              </a:spcAft>
              <a:buClr>
                <a:schemeClr val="dk1"/>
              </a:buClr>
              <a:buSzPts val="275"/>
              <a:buFont typeface="Arial"/>
              <a:buNone/>
            </a:pPr>
            <a:r>
              <a:rPr b="1" lang="es" sz="4650">
                <a:solidFill>
                  <a:srgbClr val="000000"/>
                </a:solidFill>
              </a:rPr>
              <a:t>Responsable del servicio  </a:t>
            </a:r>
            <a:endParaRPr b="1" sz="4650">
              <a:solidFill>
                <a:srgbClr val="000000"/>
              </a:solidFill>
            </a:endParaRPr>
          </a:p>
          <a:p>
            <a:pPr indent="-5717" lvl="0" marL="837482" marR="469685" rtl="0" algn="l">
              <a:lnSpc>
                <a:spcPct val="96045"/>
              </a:lnSpc>
              <a:spcBef>
                <a:spcPts val="579"/>
              </a:spcBef>
              <a:spcAft>
                <a:spcPts val="0"/>
              </a:spcAft>
              <a:buClr>
                <a:schemeClr val="dk1"/>
              </a:buClr>
              <a:buSzPts val="275"/>
              <a:buFont typeface="Arial"/>
              <a:buNone/>
            </a:pPr>
            <a:r>
              <a:rPr lang="es" sz="4650">
                <a:solidFill>
                  <a:srgbClr val="000000"/>
                </a:solidFill>
              </a:rPr>
              <a:t>Típicamente a nivel de gobierno, aunque a veces baja a nivel ejecutivo. Tiene la responsablidad última de determinar los niveles de servicio aceptables por la Organización.  A veces este role lo asume el Comité de Seguridad de la Información.  </a:t>
            </a:r>
            <a:endParaRPr sz="4650">
              <a:solidFill>
                <a:srgbClr val="000000"/>
              </a:solidFill>
            </a:endParaRPr>
          </a:p>
          <a:p>
            <a:pPr indent="0" lvl="0" marL="478269" rtl="0" algn="l">
              <a:lnSpc>
                <a:spcPct val="100000"/>
              </a:lnSpc>
              <a:spcBef>
                <a:spcPts val="585"/>
              </a:spcBef>
              <a:spcAft>
                <a:spcPts val="0"/>
              </a:spcAft>
              <a:buClr>
                <a:schemeClr val="dk1"/>
              </a:buClr>
              <a:buSzPts val="275"/>
              <a:buFont typeface="Arial"/>
              <a:buNone/>
            </a:pPr>
            <a:r>
              <a:rPr b="1" lang="es" sz="4650">
                <a:solidFill>
                  <a:srgbClr val="000000"/>
                </a:solidFill>
              </a:rPr>
              <a:t>Responsable de la seguridad  </a:t>
            </a:r>
            <a:endParaRPr b="1" sz="4650">
              <a:solidFill>
                <a:srgbClr val="000000"/>
              </a:solidFill>
            </a:endParaRPr>
          </a:p>
          <a:p>
            <a:pPr indent="1952" lvl="0" marL="829812" marR="426406" rtl="0" algn="just">
              <a:lnSpc>
                <a:spcPct val="96044"/>
              </a:lnSpc>
              <a:spcBef>
                <a:spcPts val="579"/>
              </a:spcBef>
              <a:spcAft>
                <a:spcPts val="0"/>
              </a:spcAft>
              <a:buClr>
                <a:schemeClr val="dk1"/>
              </a:buClr>
              <a:buSzPts val="275"/>
              <a:buFont typeface="Arial"/>
              <a:buNone/>
            </a:pPr>
            <a:r>
              <a:rPr lang="es" sz="4650">
                <a:solidFill>
                  <a:srgbClr val="000000"/>
                </a:solidFill>
              </a:rPr>
              <a:t>Típicamente a nivel ejecutivo, actuando como engranaje entre las directrices emanadas de  los responsables de la información y los servicios, y el responsable del sistema. A su vez  funciona como supervisor de la operación del sistema y vehículo de reporte al Comité de  Seguridad de la Información.  </a:t>
            </a:r>
            <a:endParaRPr sz="4650">
              <a:solidFill>
                <a:srgbClr val="000000"/>
              </a:solidFill>
            </a:endParaRPr>
          </a:p>
          <a:p>
            <a:pPr indent="5577" lvl="0" marL="833996" marR="427144" rtl="0" algn="l">
              <a:lnSpc>
                <a:spcPct val="96044"/>
              </a:lnSpc>
              <a:spcBef>
                <a:spcPts val="585"/>
              </a:spcBef>
              <a:spcAft>
                <a:spcPts val="0"/>
              </a:spcAft>
              <a:buClr>
                <a:schemeClr val="dk1"/>
              </a:buClr>
              <a:buSzPts val="275"/>
              <a:buFont typeface="Arial"/>
              <a:buNone/>
            </a:pPr>
            <a:r>
              <a:rPr lang="es" sz="4650">
                <a:solidFill>
                  <a:srgbClr val="000000"/>
                </a:solidFill>
              </a:rPr>
              <a:t>En lo que respecta al proceso de gestión de riesgos, es la persona que traslada la valoración de los activos esenciales, que aprueba la declaración de aplicabilidad de salvaguardas,  los procedimientos operativos, los riesgos residuales y los planes de seguridad. En esta función, suele ser la persona encargada de elaborar los indicadores del esto de  seguridad del sistema.  </a:t>
            </a:r>
            <a:endParaRPr sz="4650">
              <a:solidFill>
                <a:srgbClr val="000000"/>
              </a:solidFill>
            </a:endParaRPr>
          </a:p>
          <a:p>
            <a:pPr indent="0" lvl="0" marL="478227" rtl="0" algn="l">
              <a:lnSpc>
                <a:spcPct val="100000"/>
              </a:lnSpc>
              <a:spcBef>
                <a:spcPts val="634"/>
              </a:spcBef>
              <a:spcAft>
                <a:spcPts val="0"/>
              </a:spcAft>
              <a:buClr>
                <a:schemeClr val="dk1"/>
              </a:buClr>
              <a:buSzPts val="275"/>
              <a:buFont typeface="Arial"/>
              <a:buNone/>
            </a:pPr>
            <a:r>
              <a:rPr b="1" lang="es" sz="4650">
                <a:solidFill>
                  <a:srgbClr val="000000"/>
                </a:solidFill>
              </a:rPr>
              <a:t>Responsable del sistema  </a:t>
            </a:r>
            <a:endParaRPr b="1" sz="4650">
              <a:solidFill>
                <a:srgbClr val="000000"/>
              </a:solidFill>
            </a:endParaRPr>
          </a:p>
          <a:p>
            <a:pPr indent="-9203" lvl="0" marL="837719" marR="427089" rtl="0" algn="l">
              <a:lnSpc>
                <a:spcPct val="96044"/>
              </a:lnSpc>
              <a:spcBef>
                <a:spcPts val="572"/>
              </a:spcBef>
              <a:spcAft>
                <a:spcPts val="0"/>
              </a:spcAft>
              <a:buClr>
                <a:schemeClr val="dk1"/>
              </a:buClr>
              <a:buSzPts val="275"/>
              <a:buFont typeface="Arial"/>
              <a:buNone/>
            </a:pPr>
            <a:r>
              <a:rPr lang="es" sz="4650">
                <a:solidFill>
                  <a:srgbClr val="000000"/>
                </a:solidFill>
              </a:rPr>
              <a:t>A nivel operacional. Toma decisiones operativas: arquitectura del sistema, adquisiciones,  instalaciones y operación del día a día. En lo que respecta al proceso de gestión de riesgos, es la persona que propone la arquitectura de seguridad, la declaración de aplicabilidad de salvaguardas, los procedimientos operativos y los planes de seguridad. También es la persona responsable de la implantación y  correcta operación de las salvaguardas.  </a:t>
            </a:r>
            <a:endParaRPr sz="4650">
              <a:solidFill>
                <a:srgbClr val="000000"/>
              </a:solidFill>
            </a:endParaRPr>
          </a:p>
          <a:p>
            <a:pPr indent="0" lvl="0" marL="468048" rtl="0" algn="l">
              <a:lnSpc>
                <a:spcPct val="100000"/>
              </a:lnSpc>
              <a:spcBef>
                <a:spcPts val="629"/>
              </a:spcBef>
              <a:spcAft>
                <a:spcPts val="0"/>
              </a:spcAft>
              <a:buClr>
                <a:schemeClr val="dk1"/>
              </a:buClr>
              <a:buSzPts val="275"/>
              <a:buFont typeface="Arial"/>
              <a:buNone/>
            </a:pPr>
            <a:r>
              <a:rPr b="1" lang="es" sz="4650">
                <a:solidFill>
                  <a:srgbClr val="000000"/>
                </a:solidFill>
              </a:rPr>
              <a:t>Administradores y operadores  </a:t>
            </a:r>
            <a:endParaRPr b="1" sz="4650">
              <a:solidFill>
                <a:srgbClr val="000000"/>
              </a:solidFill>
            </a:endParaRPr>
          </a:p>
          <a:p>
            <a:pPr indent="1813" lvl="0" marL="832977" marR="467874" rtl="0" algn="l">
              <a:lnSpc>
                <a:spcPct val="96045"/>
              </a:lnSpc>
              <a:spcBef>
                <a:spcPts val="579"/>
              </a:spcBef>
              <a:spcAft>
                <a:spcPts val="0"/>
              </a:spcAft>
              <a:buClr>
                <a:schemeClr val="dk1"/>
              </a:buClr>
              <a:buSzPts val="275"/>
              <a:buFont typeface="Arial"/>
              <a:buNone/>
            </a:pPr>
            <a:r>
              <a:rPr lang="es" sz="4650">
                <a:solidFill>
                  <a:srgbClr val="000000"/>
                </a:solidFill>
              </a:rPr>
              <a:t>Son las personas encargadas de ejecutar las acciones diarias de operación del sistema se gún las indicaciones recibidas de sus superiores jerárquicos.  </a:t>
            </a:r>
            <a:endParaRPr sz="4650">
              <a:solidFill>
                <a:srgbClr val="000000"/>
              </a:solidFill>
            </a:endParaRPr>
          </a:p>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120875" y="0"/>
            <a:ext cx="8953200" cy="5089800"/>
          </a:xfrm>
          <a:prstGeom prst="rect">
            <a:avLst/>
          </a:prstGeom>
        </p:spPr>
        <p:txBody>
          <a:bodyPr anchorCtr="0" anchor="t" bIns="91425" lIns="91425" spcFirstLastPara="1" rIns="91425" wrap="square" tIns="91425">
            <a:normAutofit lnSpcReduction="10000"/>
          </a:bodyPr>
          <a:lstStyle/>
          <a:p>
            <a:pPr indent="0" lvl="0" marL="479830" rtl="0" algn="l">
              <a:lnSpc>
                <a:spcPct val="100000"/>
              </a:lnSpc>
              <a:spcBef>
                <a:spcPts val="1222"/>
              </a:spcBef>
              <a:spcAft>
                <a:spcPts val="0"/>
              </a:spcAft>
              <a:buClr>
                <a:schemeClr val="dk1"/>
              </a:buClr>
              <a:buSzPts val="1100"/>
              <a:buFont typeface="Arial"/>
              <a:buNone/>
            </a:pPr>
            <a:r>
              <a:rPr b="1" lang="es" sz="1602">
                <a:solidFill>
                  <a:srgbClr val="000000"/>
                </a:solidFill>
              </a:rPr>
              <a:t>Matriz RACI  </a:t>
            </a:r>
            <a:endParaRPr b="1" sz="1602">
              <a:solidFill>
                <a:srgbClr val="000000"/>
              </a:solidFill>
            </a:endParaRPr>
          </a:p>
          <a:p>
            <a:pPr indent="5577" lvl="0" marL="472691" marR="427452" rtl="0" algn="l">
              <a:lnSpc>
                <a:spcPct val="96044"/>
              </a:lnSpc>
              <a:spcBef>
                <a:spcPts val="581"/>
              </a:spcBef>
              <a:spcAft>
                <a:spcPts val="0"/>
              </a:spcAft>
              <a:buClr>
                <a:schemeClr val="dk1"/>
              </a:buClr>
              <a:buSzPts val="1100"/>
              <a:buFont typeface="Arial"/>
              <a:buNone/>
            </a:pPr>
            <a:r>
              <a:rPr lang="es" sz="1398">
                <a:solidFill>
                  <a:srgbClr val="000000"/>
                </a:solidFill>
              </a:rPr>
              <a:t>La matriz que se expone a continuación es orientativa y cada organismo deberá adecuarla a su  organización particular.  </a:t>
            </a:r>
            <a:endParaRPr sz="1398">
              <a:solidFill>
                <a:srgbClr val="000000"/>
              </a:solidFill>
            </a:endParaRPr>
          </a:p>
          <a:p>
            <a:pPr indent="5438" lvl="0" marL="472831" marR="425001" rtl="0" algn="just">
              <a:lnSpc>
                <a:spcPct val="95878"/>
              </a:lnSpc>
              <a:spcBef>
                <a:spcPts val="629"/>
              </a:spcBef>
              <a:spcAft>
                <a:spcPts val="0"/>
              </a:spcAft>
              <a:buNone/>
            </a:pPr>
            <a:r>
              <a:rPr lang="es" sz="1398">
                <a:solidFill>
                  <a:srgbClr val="000000"/>
                </a:solidFill>
              </a:rPr>
              <a:t>La matriz de la asignación de responsabilidades (RACI por las iniciales, en inglés, de los tipos de  responsabilidad) se utiliza generalmente en la gestión de proyectos para relacionar actividades  con recursos (individuos o equipos de trabajo). De esta manera se logra asegurar que cada una  de las tareas esté asignada a un individuo o a un órgano colegiado</a:t>
            </a:r>
            <a:endParaRPr sz="1398">
              <a:solidFill>
                <a:srgbClr val="000000"/>
              </a:solidFill>
            </a:endParaRPr>
          </a:p>
          <a:p>
            <a:pPr indent="5438" lvl="0" marL="472831" marR="425001" rtl="0" algn="just">
              <a:lnSpc>
                <a:spcPct val="95878"/>
              </a:lnSpc>
              <a:spcBef>
                <a:spcPts val="629"/>
              </a:spcBef>
              <a:spcAft>
                <a:spcPts val="0"/>
              </a:spcAft>
              <a:buNone/>
            </a:pPr>
            <a:r>
              <a:t/>
            </a:r>
            <a:endParaRPr sz="1398">
              <a:solidFill>
                <a:srgbClr val="000000"/>
              </a:solidFill>
            </a:endParaRPr>
          </a:p>
          <a:p>
            <a:pPr indent="0" lvl="0" marL="0" marR="27762" rtl="0" algn="l">
              <a:lnSpc>
                <a:spcPct val="100000"/>
              </a:lnSpc>
              <a:spcBef>
                <a:spcPts val="0"/>
              </a:spcBef>
              <a:spcAft>
                <a:spcPts val="0"/>
              </a:spcAft>
              <a:buNone/>
            </a:pPr>
            <a:r>
              <a:rPr lang="es" sz="1198">
                <a:solidFill>
                  <a:srgbClr val="000000"/>
                </a:solidFill>
              </a:rPr>
              <a:t>          </a:t>
            </a:r>
            <a:r>
              <a:rPr b="1" lang="es" sz="1398">
                <a:solidFill>
                  <a:srgbClr val="000000"/>
                </a:solidFill>
              </a:rPr>
              <a:t>  </a:t>
            </a:r>
            <a:r>
              <a:rPr b="1" lang="es" sz="1600">
                <a:solidFill>
                  <a:srgbClr val="000000"/>
                </a:solidFill>
              </a:rPr>
              <a:t>R</a:t>
            </a:r>
            <a:r>
              <a:rPr lang="es" sz="1400">
                <a:solidFill>
                  <a:srgbClr val="000000"/>
                </a:solidFill>
              </a:rPr>
              <a:t>esponsible </a:t>
            </a:r>
            <a:r>
              <a:rPr lang="es" sz="1198">
                <a:solidFill>
                  <a:srgbClr val="000000"/>
                </a:solidFill>
              </a:rPr>
              <a:t>Este rol realiza el trabajo y es responsable por su realización. Lo más habitual  es que exista sólo un </a:t>
            </a:r>
            <a:r>
              <a:rPr b="1" lang="es" sz="1298">
                <a:solidFill>
                  <a:srgbClr val="000000"/>
                </a:solidFill>
              </a:rPr>
              <a:t>R</a:t>
            </a:r>
            <a:r>
              <a:rPr lang="es" sz="1198">
                <a:solidFill>
                  <a:srgbClr val="000000"/>
                </a:solidFill>
              </a:rPr>
              <a:t>, </a:t>
            </a:r>
            <a:endParaRPr sz="1198">
              <a:solidFill>
                <a:srgbClr val="000000"/>
              </a:solidFill>
            </a:endParaRPr>
          </a:p>
          <a:p>
            <a:pPr indent="0" lvl="0" marL="0" marR="27762" rtl="0" algn="l">
              <a:lnSpc>
                <a:spcPct val="100000"/>
              </a:lnSpc>
              <a:spcBef>
                <a:spcPts val="0"/>
              </a:spcBef>
              <a:spcAft>
                <a:spcPts val="0"/>
              </a:spcAft>
              <a:buNone/>
            </a:pPr>
            <a:r>
              <a:rPr lang="es" sz="1198">
                <a:solidFill>
                  <a:srgbClr val="000000"/>
                </a:solidFill>
              </a:rPr>
              <a:t>                                     si existe más de uno, entonces el trabajo debería ser  subdividido a un nivel más bajo, usando para ello </a:t>
            </a:r>
            <a:endParaRPr sz="1198">
              <a:solidFill>
                <a:srgbClr val="000000"/>
              </a:solidFill>
            </a:endParaRPr>
          </a:p>
          <a:p>
            <a:pPr indent="0" lvl="0" marL="0" marR="27762" rtl="0" algn="l">
              <a:lnSpc>
                <a:spcPct val="100000"/>
              </a:lnSpc>
              <a:spcBef>
                <a:spcPts val="0"/>
              </a:spcBef>
              <a:spcAft>
                <a:spcPts val="0"/>
              </a:spcAft>
              <a:buNone/>
            </a:pPr>
            <a:r>
              <a:rPr lang="es" sz="1198">
                <a:solidFill>
                  <a:srgbClr val="000000"/>
                </a:solidFill>
              </a:rPr>
              <a:t>                                     las matrices RASCI.</a:t>
            </a:r>
            <a:endParaRPr sz="1198">
              <a:solidFill>
                <a:srgbClr val="000000"/>
              </a:solidFill>
            </a:endParaRPr>
          </a:p>
          <a:p>
            <a:pPr indent="0" lvl="0" marL="0" marR="27762" rtl="0" algn="l">
              <a:lnSpc>
                <a:spcPct val="100000"/>
              </a:lnSpc>
              <a:spcBef>
                <a:spcPts val="0"/>
              </a:spcBef>
              <a:spcAft>
                <a:spcPts val="0"/>
              </a:spcAft>
              <a:buNone/>
            </a:pPr>
            <a:r>
              <a:rPr lang="es" sz="1198">
                <a:solidFill>
                  <a:srgbClr val="000000"/>
                </a:solidFill>
              </a:rPr>
              <a:t>                                      Es quien  debe ejecutar las tareas. </a:t>
            </a:r>
            <a:endParaRPr sz="1198">
              <a:solidFill>
                <a:srgbClr val="000000"/>
              </a:solidFill>
            </a:endParaRPr>
          </a:p>
          <a:p>
            <a:pPr indent="0" lvl="0" marL="0" marR="27762" rtl="0" algn="l">
              <a:lnSpc>
                <a:spcPct val="100000"/>
              </a:lnSpc>
              <a:spcBef>
                <a:spcPts val="0"/>
              </a:spcBef>
              <a:spcAft>
                <a:spcPts val="0"/>
              </a:spcAft>
              <a:buNone/>
            </a:pPr>
            <a:r>
              <a:t/>
            </a:r>
            <a:endParaRPr sz="1198">
              <a:solidFill>
                <a:srgbClr val="000000"/>
              </a:solidFill>
            </a:endParaRPr>
          </a:p>
          <a:p>
            <a:pPr indent="0" lvl="0" marL="0" rtl="0" algn="l">
              <a:lnSpc>
                <a:spcPct val="100000"/>
              </a:lnSpc>
              <a:spcBef>
                <a:spcPts val="0"/>
              </a:spcBef>
              <a:spcAft>
                <a:spcPts val="0"/>
              </a:spcAft>
              <a:buNone/>
            </a:pPr>
            <a:r>
              <a:rPr lang="es" sz="1198">
                <a:solidFill>
                  <a:srgbClr val="000000"/>
                </a:solidFill>
              </a:rPr>
              <a:t>            </a:t>
            </a:r>
            <a:r>
              <a:rPr b="1" lang="es" sz="1398">
                <a:solidFill>
                  <a:srgbClr val="000000"/>
                </a:solidFill>
              </a:rPr>
              <a:t> </a:t>
            </a:r>
            <a:r>
              <a:rPr b="1" lang="es" sz="1598">
                <a:solidFill>
                  <a:srgbClr val="000000"/>
                </a:solidFill>
              </a:rPr>
              <a:t>A</a:t>
            </a:r>
            <a:r>
              <a:rPr lang="es" sz="1398">
                <a:solidFill>
                  <a:srgbClr val="000000"/>
                </a:solidFill>
              </a:rPr>
              <a:t>ccountable </a:t>
            </a:r>
            <a:r>
              <a:rPr lang="es" sz="1198">
                <a:solidFill>
                  <a:srgbClr val="000000"/>
                </a:solidFill>
              </a:rPr>
              <a:t>Este rol se encarga de aprobar el trabajo finalizado y a partir de ese momento,  se vuelve responsable</a:t>
            </a:r>
            <a:endParaRPr sz="1198">
              <a:solidFill>
                <a:srgbClr val="000000"/>
              </a:solidFill>
            </a:endParaRPr>
          </a:p>
          <a:p>
            <a:pPr indent="0" lvl="0" marL="0" rtl="0" algn="l">
              <a:lnSpc>
                <a:spcPct val="100000"/>
              </a:lnSpc>
              <a:spcBef>
                <a:spcPts val="0"/>
              </a:spcBef>
              <a:spcAft>
                <a:spcPts val="0"/>
              </a:spcAft>
              <a:buNone/>
            </a:pPr>
            <a:r>
              <a:rPr lang="es" sz="1198">
                <a:solidFill>
                  <a:srgbClr val="000000"/>
                </a:solidFill>
              </a:rPr>
              <a:t>                                      por él.</a:t>
            </a:r>
            <a:endParaRPr sz="1198">
              <a:solidFill>
                <a:srgbClr val="000000"/>
              </a:solidFill>
            </a:endParaRPr>
          </a:p>
          <a:p>
            <a:pPr indent="0" lvl="0" marL="0" rtl="0" algn="l">
              <a:lnSpc>
                <a:spcPct val="100000"/>
              </a:lnSpc>
              <a:spcBef>
                <a:spcPts val="0"/>
              </a:spcBef>
              <a:spcAft>
                <a:spcPts val="0"/>
              </a:spcAft>
              <a:buNone/>
            </a:pPr>
            <a:r>
              <a:rPr lang="es" sz="1198">
                <a:solidFill>
                  <a:srgbClr val="000000"/>
                </a:solidFill>
              </a:rPr>
              <a:t>                                      Sólo puede existir un A por cada tarea. Es quien  debe asegurar que se ejecutan las tareas. </a:t>
            </a:r>
            <a:endParaRPr sz="1198">
              <a:solidFill>
                <a:srgbClr val="000000"/>
              </a:solidFill>
            </a:endParaRPr>
          </a:p>
          <a:p>
            <a:pPr indent="0" lvl="0" marL="78546" rtl="0" algn="l">
              <a:lnSpc>
                <a:spcPct val="100000"/>
              </a:lnSpc>
              <a:spcBef>
                <a:spcPts val="0"/>
              </a:spcBef>
              <a:spcAft>
                <a:spcPts val="0"/>
              </a:spcAft>
              <a:buNone/>
            </a:pPr>
            <a:r>
              <a:t/>
            </a:r>
            <a:endParaRPr sz="1198">
              <a:solidFill>
                <a:srgbClr val="000000"/>
              </a:solidFill>
            </a:endParaRPr>
          </a:p>
          <a:p>
            <a:pPr indent="0" lvl="0" marL="78546" rtl="0" algn="l">
              <a:lnSpc>
                <a:spcPct val="100000"/>
              </a:lnSpc>
              <a:spcBef>
                <a:spcPts val="0"/>
              </a:spcBef>
              <a:spcAft>
                <a:spcPts val="0"/>
              </a:spcAft>
              <a:buNone/>
            </a:pPr>
            <a:r>
              <a:rPr lang="es" sz="1198">
                <a:solidFill>
                  <a:srgbClr val="000000"/>
                </a:solidFill>
              </a:rPr>
              <a:t>          </a:t>
            </a:r>
            <a:r>
              <a:rPr lang="es" sz="1398">
                <a:solidFill>
                  <a:srgbClr val="000000"/>
                </a:solidFill>
              </a:rPr>
              <a:t> </a:t>
            </a:r>
            <a:r>
              <a:rPr b="1" lang="es" sz="1598">
                <a:solidFill>
                  <a:srgbClr val="000000"/>
                </a:solidFill>
              </a:rPr>
              <a:t>C</a:t>
            </a:r>
            <a:r>
              <a:rPr lang="es" sz="1398">
                <a:solidFill>
                  <a:srgbClr val="000000"/>
                </a:solidFill>
              </a:rPr>
              <a:t>onsulted   </a:t>
            </a:r>
            <a:r>
              <a:rPr lang="es" sz="1198">
                <a:solidFill>
                  <a:srgbClr val="000000"/>
                </a:solidFill>
              </a:rPr>
              <a:t>Este rol posee alguna información o capacidad necesaria para terminar el trabajo. Se le informa y se le</a:t>
            </a:r>
            <a:endParaRPr sz="1198">
              <a:solidFill>
                <a:srgbClr val="000000"/>
              </a:solidFill>
            </a:endParaRPr>
          </a:p>
          <a:p>
            <a:pPr indent="0" lvl="0" marL="78546" rtl="0" algn="l">
              <a:lnSpc>
                <a:spcPct val="100000"/>
              </a:lnSpc>
              <a:spcBef>
                <a:spcPts val="0"/>
              </a:spcBef>
              <a:spcAft>
                <a:spcPts val="0"/>
              </a:spcAft>
              <a:buNone/>
            </a:pPr>
            <a:r>
              <a:rPr lang="es" sz="1198">
                <a:solidFill>
                  <a:srgbClr val="000000"/>
                </a:solidFill>
              </a:rPr>
              <a:t>                                  consulta información (comunicación bidireccional). </a:t>
            </a:r>
            <a:endParaRPr sz="1198">
              <a:solidFill>
                <a:srgbClr val="000000"/>
              </a:solidFill>
            </a:endParaRPr>
          </a:p>
          <a:p>
            <a:pPr indent="0" lvl="0" marL="78546" rtl="0" algn="l">
              <a:lnSpc>
                <a:spcPct val="100000"/>
              </a:lnSpc>
              <a:spcBef>
                <a:spcPts val="0"/>
              </a:spcBef>
              <a:spcAft>
                <a:spcPts val="0"/>
              </a:spcAft>
              <a:buNone/>
            </a:pPr>
            <a:r>
              <a:t/>
            </a:r>
            <a:endParaRPr sz="1398">
              <a:solidFill>
                <a:srgbClr val="000000"/>
              </a:solidFill>
            </a:endParaRPr>
          </a:p>
          <a:p>
            <a:pPr indent="0" lvl="0" marL="84542" rtl="0" algn="l">
              <a:lnSpc>
                <a:spcPct val="100000"/>
              </a:lnSpc>
              <a:spcBef>
                <a:spcPts val="0"/>
              </a:spcBef>
              <a:spcAft>
                <a:spcPts val="0"/>
              </a:spcAft>
              <a:buNone/>
            </a:pPr>
            <a:r>
              <a:rPr lang="es" sz="1198">
                <a:solidFill>
                  <a:srgbClr val="000000"/>
                </a:solidFill>
              </a:rPr>
              <a:t>          </a:t>
            </a:r>
            <a:r>
              <a:rPr lang="es" sz="1498">
                <a:solidFill>
                  <a:srgbClr val="000000"/>
                </a:solidFill>
              </a:rPr>
              <a:t> </a:t>
            </a:r>
            <a:r>
              <a:rPr b="1" lang="es" sz="1698">
                <a:solidFill>
                  <a:srgbClr val="000000"/>
                </a:solidFill>
              </a:rPr>
              <a:t> I</a:t>
            </a:r>
            <a:r>
              <a:rPr lang="es" sz="1498">
                <a:solidFill>
                  <a:srgbClr val="000000"/>
                </a:solidFill>
              </a:rPr>
              <a:t>nformed  </a:t>
            </a:r>
            <a:r>
              <a:rPr lang="es" sz="1198">
                <a:solidFill>
                  <a:srgbClr val="000000"/>
                </a:solidFill>
              </a:rPr>
              <a:t>Este rol debe ser informado sobre el progreso y los resultados del trabajo. A  diferencia del Consultado, </a:t>
            </a:r>
            <a:endParaRPr sz="1198">
              <a:solidFill>
                <a:srgbClr val="000000"/>
              </a:solidFill>
            </a:endParaRPr>
          </a:p>
          <a:p>
            <a:pPr indent="0" lvl="0" marL="84542" rtl="0" algn="l">
              <a:lnSpc>
                <a:spcPct val="100000"/>
              </a:lnSpc>
              <a:spcBef>
                <a:spcPts val="0"/>
              </a:spcBef>
              <a:spcAft>
                <a:spcPts val="0"/>
              </a:spcAft>
              <a:buNone/>
            </a:pPr>
            <a:r>
              <a:rPr lang="es" sz="1198">
                <a:solidFill>
                  <a:srgbClr val="000000"/>
                </a:solidFill>
              </a:rPr>
              <a:t>                                  la comunicación es unidireccional. </a:t>
            </a:r>
            <a:endParaRPr sz="1198">
              <a:solidFill>
                <a:srgbClr val="000000"/>
              </a:solidFill>
            </a:endParaRPr>
          </a:p>
          <a:p>
            <a:pPr indent="0" lvl="0" marL="84542" rtl="0" algn="l">
              <a:lnSpc>
                <a:spcPct val="100000"/>
              </a:lnSpc>
              <a:spcBef>
                <a:spcPts val="0"/>
              </a:spcBef>
              <a:spcAft>
                <a:spcPts val="0"/>
              </a:spcAft>
              <a:buClr>
                <a:schemeClr val="dk1"/>
              </a:buClr>
              <a:buSzPts val="1100"/>
              <a:buFont typeface="Arial"/>
              <a:buNone/>
            </a:pPr>
            <a:r>
              <a:t/>
            </a:r>
            <a:endParaRPr sz="1398">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20875"/>
            <a:ext cx="8520600" cy="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201575"/>
            <a:ext cx="8520600" cy="4367400"/>
          </a:xfrm>
          <a:prstGeom prst="rect">
            <a:avLst/>
          </a:prstGeom>
        </p:spPr>
        <p:txBody>
          <a:bodyPr anchorCtr="0" anchor="t" bIns="91425" lIns="91425" spcFirstLastPara="1" rIns="91425" wrap="square" tIns="91425">
            <a:normAutofit/>
          </a:bodyPr>
          <a:lstStyle/>
          <a:p>
            <a:pPr indent="3765" lvl="0" marL="53304" marR="45622" rtl="0" algn="l">
              <a:lnSpc>
                <a:spcPct val="95545"/>
              </a:lnSpc>
              <a:spcBef>
                <a:spcPts val="0"/>
              </a:spcBef>
              <a:spcAft>
                <a:spcPts val="0"/>
              </a:spcAft>
              <a:buNone/>
            </a:pPr>
            <a:r>
              <a:rPr lang="es" sz="2098">
                <a:solidFill>
                  <a:srgbClr val="000000"/>
                </a:solidFill>
              </a:rPr>
              <a:t>niveles de seguridad requeridos por la información: </a:t>
            </a:r>
            <a:r>
              <a:rPr lang="es" sz="2098">
                <a:solidFill>
                  <a:srgbClr val="FF0000"/>
                </a:solidFill>
              </a:rPr>
              <a:t>    A I R C</a:t>
            </a:r>
            <a:endParaRPr sz="2098">
              <a:solidFill>
                <a:srgbClr val="FF0000"/>
              </a:solidFill>
            </a:endParaRPr>
          </a:p>
          <a:p>
            <a:pPr indent="0" lvl="0" marL="57209" rtl="0" algn="l">
              <a:lnSpc>
                <a:spcPct val="100000"/>
              </a:lnSpc>
              <a:spcBef>
                <a:spcPts val="0"/>
              </a:spcBef>
              <a:spcAft>
                <a:spcPts val="0"/>
              </a:spcAft>
              <a:buNone/>
            </a:pPr>
            <a:r>
              <a:rPr lang="es" sz="2098">
                <a:solidFill>
                  <a:srgbClr val="000000"/>
                </a:solidFill>
              </a:rPr>
              <a:t>niveles de seguridad requeridos por el servicio :           </a:t>
            </a:r>
            <a:r>
              <a:rPr lang="es" sz="2098">
                <a:solidFill>
                  <a:srgbClr val="FF0000"/>
                </a:solidFill>
              </a:rPr>
              <a:t>I A R C</a:t>
            </a:r>
            <a:endParaRPr sz="2098">
              <a:solidFill>
                <a:srgbClr val="FF0000"/>
              </a:solidFill>
            </a:endParaRPr>
          </a:p>
          <a:p>
            <a:pPr indent="0" lvl="0" marL="53026" rtl="0" algn="l">
              <a:lnSpc>
                <a:spcPct val="100000"/>
              </a:lnSpc>
              <a:spcBef>
                <a:spcPts val="0"/>
              </a:spcBef>
              <a:spcAft>
                <a:spcPts val="0"/>
              </a:spcAft>
              <a:buNone/>
            </a:pPr>
            <a:r>
              <a:rPr lang="es" sz="2098">
                <a:solidFill>
                  <a:srgbClr val="000000"/>
                </a:solidFill>
              </a:rPr>
              <a:t>análisis de riesgos                                                         </a:t>
            </a:r>
            <a:r>
              <a:rPr lang="es" sz="2098">
                <a:solidFill>
                  <a:srgbClr val="FF0000"/>
                </a:solidFill>
              </a:rPr>
              <a:t>I I A/R C</a:t>
            </a:r>
            <a:endParaRPr sz="2098">
              <a:solidFill>
                <a:srgbClr val="FF0000"/>
              </a:solidFill>
            </a:endParaRPr>
          </a:p>
          <a:p>
            <a:pPr indent="0" lvl="0" marL="52746" rtl="0" algn="l">
              <a:lnSpc>
                <a:spcPct val="100000"/>
              </a:lnSpc>
              <a:spcBef>
                <a:spcPts val="0"/>
              </a:spcBef>
              <a:spcAft>
                <a:spcPts val="0"/>
              </a:spcAft>
              <a:buNone/>
            </a:pPr>
            <a:r>
              <a:rPr lang="es" sz="2098">
                <a:solidFill>
                  <a:srgbClr val="000000"/>
                </a:solidFill>
              </a:rPr>
              <a:t>declaración de aplicabilidad                                         </a:t>
            </a:r>
            <a:r>
              <a:rPr lang="es" sz="2098">
                <a:solidFill>
                  <a:schemeClr val="dk1"/>
                </a:solidFill>
              </a:rPr>
              <a:t> </a:t>
            </a:r>
            <a:r>
              <a:rPr lang="es" sz="2098">
                <a:solidFill>
                  <a:srgbClr val="FF0000"/>
                </a:solidFill>
              </a:rPr>
              <a:t>I I A/R C</a:t>
            </a:r>
            <a:r>
              <a:rPr lang="es" sz="2098">
                <a:solidFill>
                  <a:srgbClr val="000000"/>
                </a:solidFill>
              </a:rPr>
              <a:t>                               </a:t>
            </a:r>
            <a:endParaRPr sz="2098">
              <a:solidFill>
                <a:srgbClr val="000000"/>
              </a:solidFill>
            </a:endParaRPr>
          </a:p>
          <a:p>
            <a:pPr indent="0" lvl="0" marL="53026" rtl="0" algn="l">
              <a:lnSpc>
                <a:spcPct val="100000"/>
              </a:lnSpc>
              <a:spcBef>
                <a:spcPts val="0"/>
              </a:spcBef>
              <a:spcAft>
                <a:spcPts val="0"/>
              </a:spcAft>
              <a:buNone/>
            </a:pPr>
            <a:r>
              <a:rPr lang="es" sz="2098">
                <a:solidFill>
                  <a:srgbClr val="000000"/>
                </a:solidFill>
              </a:rPr>
              <a:t>aceptación del riesgo residual                                      </a:t>
            </a:r>
            <a:r>
              <a:rPr lang="es" sz="2098">
                <a:solidFill>
                  <a:srgbClr val="FF0000"/>
                </a:solidFill>
              </a:rPr>
              <a:t>I A A R I</a:t>
            </a:r>
            <a:endParaRPr sz="2098">
              <a:solidFill>
                <a:srgbClr val="FF0000"/>
              </a:solidFill>
            </a:endParaRPr>
          </a:p>
          <a:p>
            <a:pPr indent="0" lvl="0" marL="57209" rtl="0" algn="l">
              <a:lnSpc>
                <a:spcPct val="100000"/>
              </a:lnSpc>
              <a:spcBef>
                <a:spcPts val="0"/>
              </a:spcBef>
              <a:spcAft>
                <a:spcPts val="0"/>
              </a:spcAft>
              <a:buNone/>
            </a:pPr>
            <a:r>
              <a:rPr lang="es" sz="2098">
                <a:solidFill>
                  <a:srgbClr val="000000"/>
                </a:solidFill>
              </a:rPr>
              <a:t>implantación de las medidas de seguridad           </a:t>
            </a:r>
            <a:r>
              <a:rPr lang="es" sz="2098">
                <a:solidFill>
                  <a:srgbClr val="FF0000"/>
                </a:solidFill>
              </a:rPr>
              <a:t>        I I C A R</a:t>
            </a:r>
            <a:endParaRPr sz="2098">
              <a:solidFill>
                <a:srgbClr val="FF0000"/>
              </a:solidFill>
            </a:endParaRPr>
          </a:p>
          <a:p>
            <a:pPr indent="0" lvl="0" marL="52329" rtl="0" algn="l">
              <a:lnSpc>
                <a:spcPct val="100000"/>
              </a:lnSpc>
              <a:spcBef>
                <a:spcPts val="0"/>
              </a:spcBef>
              <a:spcAft>
                <a:spcPts val="0"/>
              </a:spcAft>
              <a:buNone/>
            </a:pPr>
            <a:r>
              <a:rPr lang="es" sz="2098">
                <a:solidFill>
                  <a:srgbClr val="000000"/>
                </a:solidFill>
              </a:rPr>
              <a:t>supervisión de las medidas de seguridad                         </a:t>
            </a:r>
            <a:r>
              <a:rPr lang="es" sz="2098">
                <a:solidFill>
                  <a:srgbClr val="FF0000"/>
                </a:solidFill>
              </a:rPr>
              <a:t>A C R</a:t>
            </a:r>
            <a:endParaRPr sz="2098">
              <a:solidFill>
                <a:srgbClr val="FF0000"/>
              </a:solidFill>
            </a:endParaRPr>
          </a:p>
          <a:p>
            <a:pPr indent="0" lvl="0" marL="52329" rtl="0" algn="l">
              <a:lnSpc>
                <a:spcPct val="100000"/>
              </a:lnSpc>
              <a:spcBef>
                <a:spcPts val="0"/>
              </a:spcBef>
              <a:spcAft>
                <a:spcPts val="0"/>
              </a:spcAft>
              <a:buNone/>
            </a:pPr>
            <a:r>
              <a:t/>
            </a:r>
            <a:endParaRPr sz="2098">
              <a:solidFill>
                <a:srgbClr val="FF0000"/>
              </a:solidFill>
            </a:endParaRPr>
          </a:p>
          <a:p>
            <a:pPr indent="0" lvl="0" marL="52329" rtl="0" algn="l">
              <a:lnSpc>
                <a:spcPct val="100000"/>
              </a:lnSpc>
              <a:spcBef>
                <a:spcPts val="0"/>
              </a:spcBef>
              <a:spcAft>
                <a:spcPts val="0"/>
              </a:spcAft>
              <a:buNone/>
            </a:pPr>
            <a:r>
              <a:t/>
            </a:r>
            <a:endParaRPr sz="2098">
              <a:solidFill>
                <a:srgbClr val="FF0000"/>
              </a:solidFill>
            </a:endParaRPr>
          </a:p>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463825" y="2685900"/>
            <a:ext cx="6122850" cy="188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47725"/>
            <a:ext cx="8520600" cy="1101300"/>
          </a:xfrm>
          <a:prstGeom prst="rect">
            <a:avLst/>
          </a:prstGeom>
        </p:spPr>
        <p:txBody>
          <a:bodyPr anchorCtr="0" anchor="t" bIns="91425" lIns="91425" spcFirstLastPara="1" rIns="91425" wrap="square" tIns="91425">
            <a:noAutofit/>
          </a:bodyPr>
          <a:lstStyle/>
          <a:p>
            <a:pPr indent="0" lvl="0" marL="0" rtl="0" algn="l">
              <a:lnSpc>
                <a:spcPct val="157142"/>
              </a:lnSpc>
              <a:spcBef>
                <a:spcPts val="0"/>
              </a:spcBef>
              <a:spcAft>
                <a:spcPts val="0"/>
              </a:spcAft>
              <a:buSzPts val="990"/>
              <a:buNone/>
            </a:pPr>
            <a:r>
              <a:rPr b="1" lang="es" sz="2045">
                <a:highlight>
                  <a:srgbClr val="FFFFFF"/>
                </a:highlight>
              </a:rPr>
              <a:t>                       </a:t>
            </a:r>
            <a:r>
              <a:rPr b="1" lang="es" sz="2045">
                <a:highlight>
                  <a:srgbClr val="FFFFFF"/>
                </a:highlight>
              </a:rPr>
              <a:t>ISO 27001 protege la información relativa </a:t>
            </a:r>
            <a:endParaRPr b="1" sz="2045">
              <a:highlight>
                <a:srgbClr val="FFFFFF"/>
              </a:highlight>
            </a:endParaRPr>
          </a:p>
          <a:p>
            <a:pPr indent="0" lvl="0" marL="0" rtl="0" algn="l">
              <a:lnSpc>
                <a:spcPct val="157142"/>
              </a:lnSpc>
              <a:spcBef>
                <a:spcPts val="1100"/>
              </a:spcBef>
              <a:spcAft>
                <a:spcPts val="0"/>
              </a:spcAft>
              <a:buClr>
                <a:schemeClr val="dk1"/>
              </a:buClr>
              <a:buSzPts val="990"/>
              <a:buFont typeface="Arial"/>
              <a:buNone/>
            </a:pPr>
            <a:r>
              <a:rPr b="1" lang="es" sz="2045">
                <a:highlight>
                  <a:srgbClr val="FFFFFF"/>
                </a:highlight>
              </a:rPr>
              <a:t>                          a la gestión de los Recursos Humanos.</a:t>
            </a:r>
            <a:endParaRPr b="1" sz="2045">
              <a:highlight>
                <a:srgbClr val="FFFFFF"/>
              </a:highlight>
            </a:endParaRPr>
          </a:p>
          <a:p>
            <a:pPr indent="0" lvl="0" marL="0" rtl="0" algn="l">
              <a:lnSpc>
                <a:spcPct val="115000"/>
              </a:lnSpc>
              <a:spcBef>
                <a:spcPts val="1100"/>
              </a:spcBef>
              <a:spcAft>
                <a:spcPts val="0"/>
              </a:spcAft>
              <a:buClr>
                <a:schemeClr val="dk1"/>
              </a:buClr>
              <a:buSzPts val="990"/>
              <a:buFont typeface="Arial"/>
              <a:buNone/>
            </a:pPr>
            <a:r>
              <a:t/>
            </a:r>
            <a:endParaRPr sz="1490"/>
          </a:p>
          <a:p>
            <a:pPr indent="0" lvl="0" marL="0" rtl="0" algn="l">
              <a:spcBef>
                <a:spcPts val="0"/>
              </a:spcBef>
              <a:spcAft>
                <a:spcPts val="0"/>
              </a:spcAft>
              <a:buClr>
                <a:schemeClr val="dk1"/>
              </a:buClr>
              <a:buSzPts val="990"/>
              <a:buFont typeface="Arial"/>
              <a:buNone/>
            </a:pPr>
            <a:r>
              <a:t/>
            </a:r>
            <a:endParaRPr sz="3020"/>
          </a:p>
        </p:txBody>
      </p:sp>
      <p:sp>
        <p:nvSpPr>
          <p:cNvPr id="93" name="Google Shape;93;p19"/>
          <p:cNvSpPr txBox="1"/>
          <p:nvPr>
            <p:ph idx="1" type="body"/>
          </p:nvPr>
        </p:nvSpPr>
        <p:spPr>
          <a:xfrm>
            <a:off x="311700" y="1665250"/>
            <a:ext cx="8520600" cy="29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666750" y="1369800"/>
            <a:ext cx="7810500" cy="343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67200"/>
          </a:xfrm>
          <a:prstGeom prst="rect">
            <a:avLst/>
          </a:prstGeom>
        </p:spPr>
        <p:txBody>
          <a:bodyPr anchorCtr="0" anchor="t" bIns="91425" lIns="91425" spcFirstLastPara="1" rIns="91425" wrap="square" tIns="91425">
            <a:normAutofit fontScale="90000"/>
          </a:bodyPr>
          <a:lstStyle/>
          <a:p>
            <a:pPr indent="0" lvl="0" marL="0" rtl="0" algn="l">
              <a:lnSpc>
                <a:spcPct val="157142"/>
              </a:lnSpc>
              <a:spcBef>
                <a:spcPts val="0"/>
              </a:spcBef>
              <a:spcAft>
                <a:spcPts val="0"/>
              </a:spcAft>
              <a:buClr>
                <a:schemeClr val="dk1"/>
              </a:buClr>
              <a:buSzPct val="64077"/>
              <a:buFont typeface="Arial"/>
              <a:buNone/>
            </a:pPr>
            <a:r>
              <a:t/>
            </a:r>
            <a:endParaRPr b="1" sz="1716">
              <a:solidFill>
                <a:srgbClr val="000000"/>
              </a:solidFill>
              <a:highlight>
                <a:srgbClr val="FFFFFF"/>
              </a:highlight>
            </a:endParaRPr>
          </a:p>
          <a:p>
            <a:pPr indent="0" lvl="0" marL="0" rtl="0" algn="l">
              <a:lnSpc>
                <a:spcPct val="115000"/>
              </a:lnSpc>
              <a:spcBef>
                <a:spcPts val="1100"/>
              </a:spcBef>
              <a:spcAft>
                <a:spcPts val="0"/>
              </a:spcAft>
              <a:buClr>
                <a:schemeClr val="dk1"/>
              </a:buClr>
              <a:buSzPct val="100000"/>
              <a:buFont typeface="Arial"/>
              <a:buNone/>
            </a:pPr>
            <a:r>
              <a:t/>
            </a:r>
            <a:endParaRPr sz="1100">
              <a:solidFill>
                <a:srgbClr val="000000"/>
              </a:solidFill>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67200"/>
            <a:ext cx="8520600" cy="5237400"/>
          </a:xfrm>
          <a:prstGeom prst="rect">
            <a:avLst/>
          </a:prstGeom>
        </p:spPr>
        <p:txBody>
          <a:bodyPr anchorCtr="0" anchor="t" bIns="91425" lIns="91425" spcFirstLastPara="1" rIns="91425" wrap="square" tIns="91425">
            <a:noAutofit/>
          </a:bodyPr>
          <a:lstStyle/>
          <a:p>
            <a:pPr indent="0" lvl="0" marL="0" rtl="0" algn="l">
              <a:lnSpc>
                <a:spcPct val="153076"/>
              </a:lnSpc>
              <a:spcBef>
                <a:spcPts val="1500"/>
              </a:spcBef>
              <a:spcAft>
                <a:spcPts val="0"/>
              </a:spcAft>
              <a:buClr>
                <a:schemeClr val="dk1"/>
              </a:buClr>
              <a:buSzPts val="1018"/>
              <a:buFont typeface="Arial"/>
              <a:buNone/>
            </a:pPr>
            <a:r>
              <a:rPr b="1" lang="es" sz="1402">
                <a:solidFill>
                  <a:srgbClr val="000000"/>
                </a:solidFill>
                <a:highlight>
                  <a:srgbClr val="FFFFFF"/>
                </a:highlight>
              </a:rPr>
              <a:t>Selección y contratación de los empleados                                                                                            U</a:t>
            </a:r>
            <a:r>
              <a:rPr lang="es" sz="1171">
                <a:solidFill>
                  <a:srgbClr val="000000"/>
                </a:solidFill>
                <a:highlight>
                  <a:srgbClr val="FFFFFF"/>
                </a:highlight>
              </a:rPr>
              <a:t>na persona puede incorporarse a una empresa por primera vez o cambiar de puesto dentro de la misma.                                                                     Esto implica un acceso nuevo a información de carácter sensible para la empresa y, que si tiene implantada la norma ISO-27001 estará protegida. Aun así es necesario plantear acciones preventivas para que un mal uso de la información no provoque riesgos de consecuencias indeseables.                                                                                                                                                                                                                    Cuando se va a contratar a una persona, la organización debería comprobar sus antecedentes, dentro de los márgenes de la legislación en privacidad y protección de datos, verificando el contenido de su currículum, las certificaciones académicas y profesionales.                                                                                                                                                                                 En el contrato que se vaya a firmar deben estar plasmados las condiciones y términos sobre la responsabilidad en seguridad de la información a la que tendrá acceso el nuevo empleado, y que éste deberá aceptar. Estas cláusulas deben contener al menos:</a:t>
            </a:r>
            <a:endParaRPr sz="1171">
              <a:solidFill>
                <a:srgbClr val="000000"/>
              </a:solidFill>
              <a:highlight>
                <a:srgbClr val="FFFFFF"/>
              </a:highlight>
            </a:endParaRPr>
          </a:p>
          <a:p>
            <a:pPr indent="-302974" lvl="0" marL="457200" rtl="0" algn="l">
              <a:lnSpc>
                <a:spcPct val="122857"/>
              </a:lnSpc>
              <a:spcBef>
                <a:spcPts val="2100"/>
              </a:spcBef>
              <a:spcAft>
                <a:spcPts val="0"/>
              </a:spcAft>
              <a:buClr>
                <a:srgbClr val="000000"/>
              </a:buClr>
              <a:buSzPts val="1171"/>
              <a:buChar char="●"/>
            </a:pPr>
            <a:r>
              <a:rPr lang="es" sz="1171">
                <a:solidFill>
                  <a:srgbClr val="000000"/>
                </a:solidFill>
                <a:highlight>
                  <a:srgbClr val="FFFFFF"/>
                </a:highlight>
              </a:rPr>
              <a:t>Responsabilidades sobre la propiedad intelectual y protección de datos.</a:t>
            </a:r>
            <a:endParaRPr sz="1171">
              <a:solidFill>
                <a:srgbClr val="000000"/>
              </a:solidFill>
              <a:highlight>
                <a:srgbClr val="FFFFFF"/>
              </a:highlight>
            </a:endParaRPr>
          </a:p>
          <a:p>
            <a:pPr indent="-302974" lvl="0" marL="457200" rtl="0" algn="l">
              <a:lnSpc>
                <a:spcPct val="122857"/>
              </a:lnSpc>
              <a:spcBef>
                <a:spcPts val="0"/>
              </a:spcBef>
              <a:spcAft>
                <a:spcPts val="0"/>
              </a:spcAft>
              <a:buClr>
                <a:srgbClr val="000000"/>
              </a:buClr>
              <a:buSzPts val="1171"/>
              <a:buChar char="●"/>
            </a:pPr>
            <a:r>
              <a:rPr lang="es" sz="1171">
                <a:solidFill>
                  <a:srgbClr val="000000"/>
                </a:solidFill>
                <a:highlight>
                  <a:srgbClr val="FFFFFF"/>
                </a:highlight>
              </a:rPr>
              <a:t>Obligación de confidencialidad y de no revelar ningún dato de la organización.</a:t>
            </a:r>
            <a:endParaRPr sz="1171">
              <a:solidFill>
                <a:srgbClr val="000000"/>
              </a:solidFill>
              <a:highlight>
                <a:srgbClr val="FFFFFF"/>
              </a:highlight>
            </a:endParaRPr>
          </a:p>
          <a:p>
            <a:pPr indent="-302974" lvl="0" marL="457200" rtl="0" algn="l">
              <a:lnSpc>
                <a:spcPct val="122857"/>
              </a:lnSpc>
              <a:spcBef>
                <a:spcPts val="0"/>
              </a:spcBef>
              <a:spcAft>
                <a:spcPts val="0"/>
              </a:spcAft>
              <a:buClr>
                <a:srgbClr val="000000"/>
              </a:buClr>
              <a:buSzPts val="1171"/>
              <a:buChar char="●"/>
            </a:pPr>
            <a:r>
              <a:rPr lang="es" sz="1171">
                <a:solidFill>
                  <a:srgbClr val="000000"/>
                </a:solidFill>
                <a:highlight>
                  <a:srgbClr val="FFFFFF"/>
                </a:highlight>
              </a:rPr>
              <a:t>Responsabilidades sobre el tratamiento de recursos y la clasificación de la información.</a:t>
            </a:r>
            <a:endParaRPr sz="1171">
              <a:solidFill>
                <a:srgbClr val="000000"/>
              </a:solidFill>
              <a:highlight>
                <a:srgbClr val="FFFFFF"/>
              </a:highlight>
            </a:endParaRPr>
          </a:p>
          <a:p>
            <a:pPr indent="-302974" lvl="0" marL="457200" rtl="0" algn="l">
              <a:lnSpc>
                <a:spcPct val="122857"/>
              </a:lnSpc>
              <a:spcBef>
                <a:spcPts val="0"/>
              </a:spcBef>
              <a:spcAft>
                <a:spcPts val="0"/>
              </a:spcAft>
              <a:buClr>
                <a:srgbClr val="000000"/>
              </a:buClr>
              <a:buSzPts val="1171"/>
              <a:buChar char="●"/>
            </a:pPr>
            <a:r>
              <a:rPr lang="es" sz="1171">
                <a:solidFill>
                  <a:srgbClr val="000000"/>
                </a:solidFill>
                <a:highlight>
                  <a:srgbClr val="FFFFFF"/>
                </a:highlight>
              </a:rPr>
              <a:t>Acciones a llevar a cabo en caso de incumplimiento de requisitos de seguridad y/o de la política.</a:t>
            </a:r>
            <a:endParaRPr sz="1171">
              <a:solidFill>
                <a:srgbClr val="000000"/>
              </a:solidFill>
              <a:highlight>
                <a:srgbClr val="FFFFFF"/>
              </a:highlight>
            </a:endParaRPr>
          </a:p>
          <a:p>
            <a:pPr indent="-302974" lvl="0" marL="457200" rtl="0" algn="l">
              <a:lnSpc>
                <a:spcPct val="122857"/>
              </a:lnSpc>
              <a:spcBef>
                <a:spcPts val="0"/>
              </a:spcBef>
              <a:spcAft>
                <a:spcPts val="0"/>
              </a:spcAft>
              <a:buClr>
                <a:srgbClr val="000000"/>
              </a:buClr>
              <a:buSzPts val="1171"/>
              <a:buChar char="●"/>
            </a:pPr>
            <a:r>
              <a:rPr lang="es" sz="1171">
                <a:solidFill>
                  <a:srgbClr val="000000"/>
                </a:solidFill>
                <a:highlight>
                  <a:srgbClr val="FFFFFF"/>
                </a:highlight>
              </a:rPr>
              <a:t>Responsabilidades con la información que reciba de otras compañías y la que se trata fuera de la organización.</a:t>
            </a:r>
            <a:endParaRPr sz="1171">
              <a:solidFill>
                <a:srgbClr val="000000"/>
              </a:solidFill>
              <a:highlight>
                <a:srgbClr val="FFFFFF"/>
              </a:highlight>
            </a:endParaRPr>
          </a:p>
          <a:p>
            <a:pPr indent="-287337" lvl="0" marL="457200" rtl="0" algn="l">
              <a:lnSpc>
                <a:spcPct val="122857"/>
              </a:lnSpc>
              <a:spcBef>
                <a:spcPts val="0"/>
              </a:spcBef>
              <a:spcAft>
                <a:spcPts val="0"/>
              </a:spcAft>
              <a:buClr>
                <a:srgbClr val="888888"/>
              </a:buClr>
              <a:buSzPts val="925"/>
              <a:buChar char="●"/>
            </a:pPr>
            <a:r>
              <a:t/>
            </a:r>
            <a:endParaRPr sz="925">
              <a:solidFill>
                <a:srgbClr val="888888"/>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67150"/>
            <a:ext cx="8520600" cy="13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34300"/>
            <a:ext cx="8520600" cy="4673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   </a:t>
            </a:r>
            <a:r>
              <a:rPr b="1" lang="es" sz="2186">
                <a:solidFill>
                  <a:srgbClr val="000000"/>
                </a:solidFill>
                <a:highlight>
                  <a:srgbClr val="FFFFFF"/>
                </a:highlight>
              </a:rPr>
              <a:t>Formación de empleados</a:t>
            </a:r>
            <a:endParaRPr b="1" sz="2186">
              <a:solidFill>
                <a:srgbClr val="000000"/>
              </a:solidFill>
              <a:highlight>
                <a:srgbClr val="FFFFFF"/>
              </a:highlight>
            </a:endParaRPr>
          </a:p>
          <a:p>
            <a:pPr indent="0" lvl="0" marL="0" rtl="0" algn="l">
              <a:lnSpc>
                <a:spcPct val="157142"/>
              </a:lnSpc>
              <a:spcBef>
                <a:spcPts val="1200"/>
              </a:spcBef>
              <a:spcAft>
                <a:spcPts val="0"/>
              </a:spcAft>
              <a:buClr>
                <a:schemeClr val="dk1"/>
              </a:buClr>
              <a:buSzPct val="56798"/>
              <a:buFont typeface="Arial"/>
              <a:buNone/>
            </a:pPr>
            <a:r>
              <a:rPr lang="es" sz="1936">
                <a:solidFill>
                  <a:srgbClr val="000000"/>
                </a:solidFill>
                <a:highlight>
                  <a:srgbClr val="FFFFFF"/>
                </a:highlight>
              </a:rPr>
              <a:t>Los empleados deben estar seguros de sus funciones y de las acciones que lleven a cabo en la empresa para no cometer errores que puedan afectar a la integridad de la información de la organización.             Para que esto sea así deberán recibir la formación, educación, motivación y concienciación necesaria acerca de procedimientos de seguridad y el correcto uso de la información.</a:t>
            </a:r>
            <a:endParaRPr sz="1936">
              <a:solidFill>
                <a:srgbClr val="000000"/>
              </a:solidFill>
              <a:highlight>
                <a:srgbClr val="FFFFFF"/>
              </a:highlight>
            </a:endParaRPr>
          </a:p>
          <a:p>
            <a:pPr indent="0" lvl="0" marL="0" rtl="0" algn="l">
              <a:lnSpc>
                <a:spcPct val="157142"/>
              </a:lnSpc>
              <a:spcBef>
                <a:spcPts val="1100"/>
              </a:spcBef>
              <a:spcAft>
                <a:spcPts val="0"/>
              </a:spcAft>
              <a:buClr>
                <a:schemeClr val="dk1"/>
              </a:buClr>
              <a:buSzPct val="56798"/>
              <a:buFont typeface="Arial"/>
              <a:buNone/>
            </a:pPr>
            <a:r>
              <a:rPr lang="es" sz="1936">
                <a:solidFill>
                  <a:srgbClr val="000000"/>
                </a:solidFill>
                <a:highlight>
                  <a:srgbClr val="FFFFFF"/>
                </a:highlight>
              </a:rPr>
              <a:t>Estas obligaciones son responsabilidad de la organización que, según ISO27001 debe manifestar su liderazgo y compromiso en relación al Sistema de Gestión de la Seguridad de la Información.</a:t>
            </a:r>
            <a:endParaRPr sz="1936">
              <a:solidFill>
                <a:srgbClr val="000000"/>
              </a:solidFill>
              <a:highlight>
                <a:srgbClr val="FFFFFF"/>
              </a:highlight>
            </a:endParaRPr>
          </a:p>
          <a:p>
            <a:pPr indent="0" lvl="0" marL="0" rtl="0" algn="l">
              <a:lnSpc>
                <a:spcPct val="157142"/>
              </a:lnSpc>
              <a:spcBef>
                <a:spcPts val="1100"/>
              </a:spcBef>
              <a:spcAft>
                <a:spcPts val="0"/>
              </a:spcAft>
              <a:buClr>
                <a:schemeClr val="dk1"/>
              </a:buClr>
              <a:buSzPct val="56798"/>
              <a:buFont typeface="Arial"/>
              <a:buNone/>
            </a:pPr>
            <a:r>
              <a:rPr lang="es" sz="1936">
                <a:solidFill>
                  <a:srgbClr val="000000"/>
                </a:solidFill>
                <a:highlight>
                  <a:srgbClr val="FFFFFF"/>
                </a:highlight>
              </a:rPr>
              <a:t>Además de recibir esta formación, un empleado debe tener claro con quien debe ponerse en contacto en caso de requerir un asesoramiento de seguridad y qué procedimientos existen para identificar y gestionar incidencias de seguridad.</a:t>
            </a:r>
            <a:endParaRPr sz="1936">
              <a:solidFill>
                <a:srgbClr val="000000"/>
              </a:solidFill>
              <a:highlight>
                <a:srgbClr val="FFFFFF"/>
              </a:highlight>
            </a:endParaRPr>
          </a:p>
          <a:p>
            <a:pPr indent="0" lvl="0" marL="0" rtl="0" algn="l">
              <a:lnSpc>
                <a:spcPct val="157142"/>
              </a:lnSpc>
              <a:spcBef>
                <a:spcPts val="1100"/>
              </a:spcBef>
              <a:spcAft>
                <a:spcPts val="0"/>
              </a:spcAft>
              <a:buClr>
                <a:schemeClr val="dk1"/>
              </a:buClr>
              <a:buSzPct val="56798"/>
              <a:buFont typeface="Arial"/>
              <a:buNone/>
            </a:pPr>
            <a:r>
              <a:rPr lang="es" sz="1936">
                <a:solidFill>
                  <a:srgbClr val="000000"/>
                </a:solidFill>
                <a:highlight>
                  <a:srgbClr val="FFFFFF"/>
                </a:highlight>
              </a:rPr>
              <a:t>Cuando se genere una incidencia se aplicará el proceso disciplinario establecido previamente. Tendrán que ser medidas ajustadas a la gravedad de la infracción ocurrida y al entorno donde se produjo.</a:t>
            </a:r>
            <a:endParaRPr sz="1936">
              <a:solidFill>
                <a:srgbClr val="000000"/>
              </a:solidFill>
              <a:highlight>
                <a:srgbClr val="FFFFFF"/>
              </a:highlight>
            </a:endParaRPr>
          </a:p>
          <a:p>
            <a:pPr indent="0" lvl="0" marL="0" rtl="0" algn="l">
              <a:spcBef>
                <a:spcPts val="11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