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4D0CBB-A231-4A35-9202-819BDDB061E4}">
  <a:tblStyle styleId="{0D4D0CBB-A231-4A35-9202-819BDDB061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9107bc4a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229107bc4a_0_6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29107bc4a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1229107bc4a_0_7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29107bc4a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229107bc4a_0_7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29107bc4a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1229107bc4a_0_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29107bc4a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1229107bc4a_0_6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29107bc4a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1229107bc4a_0_6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9107bc4a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229107bc4a_0_6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29107bc4a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1229107bc4a_0_6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29107bc4a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229107bc4a_0_6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29107bc4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229107bc4a_0_6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29107bc4a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1229107bc4a_0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29107bc4a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1229107bc4a_0_7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-644959" y="0"/>
            <a:ext cx="10457378" cy="5337692"/>
            <a:chOff x="-644959" y="0"/>
            <a:chExt cx="10457378" cy="7116923"/>
          </a:xfrm>
        </p:grpSpPr>
        <p:grpSp>
          <p:nvGrpSpPr>
            <p:cNvPr id="100" name="Google Shape;100;p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oogle Shape;101;p1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2" name="Google Shape;102;p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" name="Google Shape;103;p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" name="Google Shape;104;p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5" name="Google Shape;105;p1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9" name="Google Shape;109;p1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13" name="Google Shape;113;p1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16" name="Google Shape;116;p14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1799950">
              <a:off x="2996127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1799950">
              <a:off x="3720027" y="41260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1799950">
              <a:off x="3729553" y="159239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1799950">
              <a:off x="2977077" y="32557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 rot="1799950">
              <a:off x="4462976" y="53833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49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 rot="1801764">
              <a:off x="-382491" y="4201433"/>
              <a:ext cx="1260379" cy="1387003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1799950">
              <a:off x="24327" y="540239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1799950">
              <a:off x="52903" y="28496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 rot="1799950">
              <a:off x="776802" y="412604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1799950">
              <a:off x="1510227" y="54119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1799950">
              <a:off x="1529278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1799950">
              <a:off x="795852" y="15638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1799950">
              <a:off x="6806128" y="41450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1799950">
              <a:off x="7549078" y="542144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1799950">
              <a:off x="7549079" y="28687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1801764">
              <a:off x="8306436" y="4055534"/>
              <a:ext cx="1242303" cy="1387003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1801764">
              <a:off x="8306686" y="1511429"/>
              <a:ext cx="1240768" cy="1387589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8" name="Google Shape;138;p14"/>
          <p:cNvSpPr/>
          <p:nvPr/>
        </p:nvSpPr>
        <p:spPr>
          <a:xfrm>
            <a:off x="4561242" y="-16133"/>
            <a:ext cx="3679200" cy="470370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4649096" y="-16133"/>
            <a:ext cx="3505200" cy="173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4"/>
          <p:cNvSpPr txBox="1"/>
          <p:nvPr>
            <p:ph type="ctrTitle"/>
          </p:nvPr>
        </p:nvSpPr>
        <p:spPr>
          <a:xfrm>
            <a:off x="4733365" y="2031357"/>
            <a:ext cx="33135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733365" y="3315810"/>
            <a:ext cx="3309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0" type="dt"/>
          </p:nvPr>
        </p:nvSpPr>
        <p:spPr>
          <a:xfrm>
            <a:off x="4738752" y="1137619"/>
            <a:ext cx="28317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/>
          <p:nvPr/>
        </p:nvSpPr>
        <p:spPr>
          <a:xfrm>
            <a:off x="4650889" y="4566213"/>
            <a:ext cx="35052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4"/>
          <p:cNvSpPr txBox="1"/>
          <p:nvPr>
            <p:ph idx="11" type="ftr"/>
          </p:nvPr>
        </p:nvSpPr>
        <p:spPr>
          <a:xfrm>
            <a:off x="5303520" y="4289975"/>
            <a:ext cx="283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4649096" y="4289975"/>
            <a:ext cx="64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4650889" y="4566213"/>
            <a:ext cx="35052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43492" y="1742739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1pPr>
            <a:lvl2pPr indent="-31546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2pPr>
            <a:lvl3pPr indent="-315467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3pPr>
            <a:lvl4pPr indent="-315467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✓"/>
              <a:defRPr/>
            </a:lvl4pPr>
            <a:lvl5pPr indent="-315467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✓"/>
              <a:defRPr/>
            </a:lvl5pPr>
            <a:lvl6pPr indent="-315467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✓"/>
              <a:defRPr/>
            </a:lvl6pPr>
            <a:lvl7pPr indent="-315467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✓"/>
              <a:defRPr/>
            </a:lvl7pPr>
            <a:lvl8pPr indent="-315467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✓"/>
              <a:defRPr/>
            </a:lvl8pPr>
            <a:lvl9pPr indent="-315467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✓"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58645" y="2175622"/>
            <a:ext cx="6637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0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58645" y="3200400"/>
            <a:ext cx="6637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042416" y="1735074"/>
            <a:ext cx="3420000" cy="2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1pPr>
            <a:lvl2pPr indent="-31546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2pPr>
            <a:lvl3pPr indent="-315467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3pPr>
            <a:lvl4pPr indent="-315467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indent="-315467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indent="-315467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indent="-315467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indent="-315467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indent="-315467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2" type="body"/>
          </p:nvPr>
        </p:nvSpPr>
        <p:spPr>
          <a:xfrm>
            <a:off x="4645152" y="1735073"/>
            <a:ext cx="3420000" cy="2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1pPr>
            <a:lvl2pPr indent="-31546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2pPr>
            <a:lvl3pPr indent="-315467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3pPr>
            <a:lvl4pPr indent="-315467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/>
            </a:lvl4pPr>
            <a:lvl5pPr indent="-315467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indent="-315467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indent="-315467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indent="-315467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indent="-315467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412111" y="1737007"/>
            <a:ext cx="3057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1041721" y="2231021"/>
            <a:ext cx="34200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indent="-325119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2pPr>
            <a:lvl3pPr indent="-315467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3pPr>
            <a:lvl4pPr indent="-305816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4pPr>
            <a:lvl5pPr indent="-305816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indent="-305816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6pPr>
            <a:lvl7pPr indent="-305816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7pPr>
            <a:lvl8pPr indent="-305815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8pPr>
            <a:lvl9pPr indent="-305815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9pPr>
          </a:lstStyle>
          <a:p/>
        </p:txBody>
      </p:sp>
      <p:sp>
        <p:nvSpPr>
          <p:cNvPr id="170" name="Google Shape;170;p18"/>
          <p:cNvSpPr txBox="1"/>
          <p:nvPr>
            <p:ph idx="3" type="body"/>
          </p:nvPr>
        </p:nvSpPr>
        <p:spPr>
          <a:xfrm>
            <a:off x="5011837" y="1737008"/>
            <a:ext cx="3055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71" name="Google Shape;171;p18"/>
          <p:cNvSpPr txBox="1"/>
          <p:nvPr>
            <p:ph idx="4" type="body"/>
          </p:nvPr>
        </p:nvSpPr>
        <p:spPr>
          <a:xfrm>
            <a:off x="4645152" y="2231021"/>
            <a:ext cx="34200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indent="-325119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2pPr>
            <a:lvl3pPr indent="-315467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3pPr>
            <a:lvl4pPr indent="-305816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4pPr>
            <a:lvl5pPr indent="-305816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indent="-305816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6pPr>
            <a:lvl7pPr indent="-305816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7pPr>
            <a:lvl8pPr indent="-305815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8pPr>
            <a:lvl9pPr indent="-305815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-644959" y="0"/>
            <a:ext cx="10457378" cy="5337692"/>
            <a:chOff x="-644959" y="0"/>
            <a:chExt cx="10457378" cy="7116923"/>
          </a:xfrm>
        </p:grpSpPr>
        <p:grpSp>
          <p:nvGrpSpPr>
            <p:cNvPr id="186" name="Google Shape;186;p2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oogle Shape;187;p2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88" name="Google Shape;188;p2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9" name="Google Shape;189;p2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0" name="Google Shape;190;p2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1" name="Google Shape;191;p2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92" name="Google Shape;192;p2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3" name="Google Shape;193;p2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Google Shape;194;p2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5" name="Google Shape;195;p2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96" name="Google Shape;196;p2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7" name="Google Shape;197;p2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2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99" name="Google Shape;199;p2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2" name="Google Shape;202;p2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 rot="1799950">
              <a:off x="2996127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 rot="1799950">
              <a:off x="3720027" y="41260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 rot="1799950">
              <a:off x="3729553" y="159239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 rot="1799950">
              <a:off x="2977077" y="32557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 rot="1799950">
              <a:off x="4462976" y="53833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49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 rot="1801764">
              <a:off x="-382491" y="4201433"/>
              <a:ext cx="1260379" cy="1387003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 rot="1799950">
              <a:off x="24327" y="540239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rot="1799950">
              <a:off x="52903" y="28496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rot="1799950">
              <a:off x="776802" y="412604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 rot="1799950">
              <a:off x="1510227" y="54119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 rot="1799950">
              <a:off x="1529278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 rot="1799950">
              <a:off x="795852" y="15638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 rot="1799950">
              <a:off x="6806128" y="41450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 rot="1799950">
              <a:off x="7549078" y="542144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 rot="1799950">
              <a:off x="7549079" y="28687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 rot="1801764">
              <a:off x="8306436" y="4055534"/>
              <a:ext cx="1242303" cy="1387003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 rot="1801764">
              <a:off x="8306686" y="1511429"/>
              <a:ext cx="1240768" cy="1387589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4" name="Google Shape;224;p21"/>
          <p:cNvSpPr/>
          <p:nvPr/>
        </p:nvSpPr>
        <p:spPr>
          <a:xfrm>
            <a:off x="4561242" y="-16133"/>
            <a:ext cx="3679200" cy="470370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649096" y="-16132"/>
            <a:ext cx="35052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21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905571" y="451412"/>
            <a:ext cx="3562200" cy="42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1145894" y="642395"/>
            <a:ext cx="3090300" cy="3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➢"/>
              <a:defRPr sz="2400"/>
            </a:lvl1pPr>
            <a:lvl2pPr indent="-334772" lvl="1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Char char="➢"/>
              <a:defRPr sz="2200"/>
            </a:lvl2pPr>
            <a:lvl3pPr indent="-325119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➢"/>
              <a:defRPr sz="2000"/>
            </a:lvl3pPr>
            <a:lvl4pPr indent="-315467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➢"/>
              <a:defRPr sz="1800"/>
            </a:lvl4pPr>
            <a:lvl5pPr indent="-305816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indent="-32512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6pPr>
            <a:lvl7pPr indent="-32512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7pPr>
            <a:lvl8pPr indent="-32512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8pPr>
            <a:lvl9pPr indent="-32512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>
            <a:off x="4650889" y="4566213"/>
            <a:ext cx="35052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21"/>
          <p:cNvSpPr txBox="1"/>
          <p:nvPr>
            <p:ph idx="11" type="ftr"/>
          </p:nvPr>
        </p:nvSpPr>
        <p:spPr>
          <a:xfrm>
            <a:off x="4641448" y="4293626"/>
            <a:ext cx="349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type="title"/>
          </p:nvPr>
        </p:nvSpPr>
        <p:spPr>
          <a:xfrm>
            <a:off x="4739833" y="1993076"/>
            <a:ext cx="33045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2" type="body"/>
          </p:nvPr>
        </p:nvSpPr>
        <p:spPr>
          <a:xfrm>
            <a:off x="4736592" y="3102746"/>
            <a:ext cx="32988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2"/>
          <p:cNvGrpSpPr/>
          <p:nvPr/>
        </p:nvGrpSpPr>
        <p:grpSpPr>
          <a:xfrm>
            <a:off x="-644959" y="0"/>
            <a:ext cx="10457378" cy="5337692"/>
            <a:chOff x="-644959" y="0"/>
            <a:chExt cx="10457378" cy="7116923"/>
          </a:xfrm>
        </p:grpSpPr>
        <p:grpSp>
          <p:nvGrpSpPr>
            <p:cNvPr id="236" name="Google Shape;236;p2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37" name="Google Shape;237;p2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238" name="Google Shape;238;p2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9" name="Google Shape;239;p2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40" name="Google Shape;240;p2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41" name="Google Shape;241;p2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42" name="Google Shape;242;p2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43" name="Google Shape;243;p2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44" name="Google Shape;244;p2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45" name="Google Shape;245;p2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46" name="Google Shape;246;p2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47" name="Google Shape;247;p2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48" name="Google Shape;248;p2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9" name="Google Shape;249;p2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52" name="Google Shape;252;p22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 rot="1799950">
              <a:off x="2996127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 rot="1799950">
              <a:off x="3720027" y="41260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rot="1799950">
              <a:off x="3729553" y="159239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rot="1799950">
              <a:off x="2977077" y="32557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rot="1799950">
              <a:off x="4462976" y="53833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49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rot="1801764">
              <a:off x="-382491" y="4201433"/>
              <a:ext cx="1260379" cy="1387003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rot="1799950">
              <a:off x="24327" y="540239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 rot="1799950">
              <a:off x="52903" y="28496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rot="1799950">
              <a:off x="776802" y="412604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 rot="1799950">
              <a:off x="1510227" y="54119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1799950">
              <a:off x="1529278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1799950">
              <a:off x="795852" y="15638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1799950">
              <a:off x="6806128" y="41450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1799950">
              <a:off x="7549078" y="542144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1799950">
              <a:off x="7549079" y="28687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 rot="1801764">
              <a:off x="8306436" y="4055534"/>
              <a:ext cx="1242303" cy="1387003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 rot="1801764">
              <a:off x="8306686" y="1511429"/>
              <a:ext cx="1240768" cy="1387589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4" name="Google Shape;274;p22"/>
          <p:cNvSpPr/>
          <p:nvPr/>
        </p:nvSpPr>
        <p:spPr>
          <a:xfrm>
            <a:off x="4561242" y="-16133"/>
            <a:ext cx="3679200" cy="470370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4649096" y="-16132"/>
            <a:ext cx="35052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905571" y="451412"/>
            <a:ext cx="3562200" cy="423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4650889" y="4566213"/>
            <a:ext cx="35052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2"/>
          <p:cNvSpPr txBox="1"/>
          <p:nvPr>
            <p:ph type="title"/>
          </p:nvPr>
        </p:nvSpPr>
        <p:spPr>
          <a:xfrm>
            <a:off x="4734424" y="1995678"/>
            <a:ext cx="3300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2"/>
          <p:cNvSpPr/>
          <p:nvPr>
            <p:ph idx="2" type="pic"/>
          </p:nvPr>
        </p:nvSpPr>
        <p:spPr>
          <a:xfrm>
            <a:off x="1005208" y="520346"/>
            <a:ext cx="3359700" cy="410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4734630" y="3099816"/>
            <a:ext cx="3300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281" name="Google Shape;281;p22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2"/>
          <p:cNvSpPr txBox="1"/>
          <p:nvPr>
            <p:ph idx="11" type="ftr"/>
          </p:nvPr>
        </p:nvSpPr>
        <p:spPr>
          <a:xfrm>
            <a:off x="4641448" y="4293626"/>
            <a:ext cx="349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2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 rot="5400000">
            <a:off x="3116209" y="-329961"/>
            <a:ext cx="2631900" cy="6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indent="-315467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indent="-315467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indent="-315467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indent="-315467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indent="-315467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indent="-315467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3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 rot="5400000">
            <a:off x="5579004" y="1823061"/>
            <a:ext cx="35853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 rot="5400000">
            <a:off x="1972500" y="-146590"/>
            <a:ext cx="3585300" cy="5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indent="-315467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indent="-315467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indent="-315467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indent="-315467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indent="-315467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indent="-315467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567355" y="0"/>
            <a:ext cx="10457378" cy="5337692"/>
            <a:chOff x="-644959" y="0"/>
            <a:chExt cx="10457378" cy="7116923"/>
          </a:xfrm>
        </p:grpSpPr>
        <p:grpSp>
          <p:nvGrpSpPr>
            <p:cNvPr id="52" name="Google Shape;52;p1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3" name="Google Shape;53;p13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4" name="Google Shape;54;p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" name="Google Shape;55;p1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" name="Google Shape;56;p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7" name="Google Shape;57;p13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58" name="Google Shape;58;p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Google Shape;59;p1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" name="Google Shape;60;p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1" name="Google Shape;61;p13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2" name="Google Shape;62;p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4" name="Google Shape;64;p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0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5" name="Google Shape;65;p1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68" name="Google Shape;68;p13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1799950">
              <a:off x="2996127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1799950">
              <a:off x="3720027" y="41260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1799950">
              <a:off x="3729553" y="159239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rot="1799950">
              <a:off x="2977077" y="32557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rot="1799950">
              <a:off x="4462976" y="53833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49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rot="1801764">
              <a:off x="-382491" y="4201433"/>
              <a:ext cx="1260379" cy="1387003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 rot="1799950">
              <a:off x="24327" y="540239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rot="1799950">
              <a:off x="52903" y="28496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rot="1799950">
              <a:off x="776802" y="412604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1799950">
              <a:off x="1510227" y="54119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rot="1799950">
              <a:off x="1529278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1799950">
              <a:off x="795852" y="15638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rot="1799950">
              <a:off x="6806128" y="41450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41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1799950">
              <a:off x="7549078" y="5421449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1799950">
              <a:off x="7549079" y="28687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270"/>
              </a:schemeClr>
            </a:solidFill>
            <a:ln cap="flat" cmpd="sng" w="12700">
              <a:solidFill>
                <a:schemeClr val="lt1">
                  <a:alpha val="745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1801764">
              <a:off x="8306436" y="4055534"/>
              <a:ext cx="1242303" cy="1387003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3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1801764">
              <a:off x="8306686" y="1511429"/>
              <a:ext cx="1240768" cy="1387589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37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457200" y="250115"/>
            <a:ext cx="8229600" cy="4639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561242" y="-16133"/>
            <a:ext cx="3679200" cy="52440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649096" y="-16132"/>
            <a:ext cx="35052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unito"/>
              <a:buNone/>
              <a:defRPr i="0" sz="4000" u="none" cap="none" strike="noStrik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043492" y="1742739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unito"/>
              <a:buChar char="🞇"/>
              <a:defRPr i="0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34772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unito"/>
              <a:buChar char="🞇"/>
              <a:defRPr i="0" sz="2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unito"/>
              <a:buChar char="🞇"/>
              <a:defRPr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5467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unito"/>
              <a:buChar char="🞇"/>
              <a:defRPr i="0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5816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unito"/>
              <a:buChar char="🞇"/>
              <a:defRPr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6164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unito"/>
              <a:buChar char="🞇"/>
              <a:defRPr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6164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unito"/>
              <a:buChar char="🞇"/>
              <a:defRPr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6164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unito"/>
              <a:buChar char="🞇"/>
              <a:defRPr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6164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unito"/>
              <a:buChar char="🞇"/>
              <a:defRPr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5997388" y="16836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4641448" y="4389120"/>
            <a:ext cx="350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4649096" y="168368"/>
            <a:ext cx="133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es.myservername.com/what-is-test-scenario#:~:text=Diferencia%20entre%20el%20escenario%20de%20prueba%20y%20el%20caso%20de%20prueba,-Escenario%20de%20prueba&amp;text=El%20escenario%20de%20prueba%20es,la%20funcionalidad%20de%20alto%20nivel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/>
              <a:t>Temas TP2</a:t>
            </a:r>
            <a:endParaRPr/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1043492" y="1742739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b="1" lang="es"/>
              <a:t>Herramientas de QA</a:t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/>
          </a:p>
          <a:p>
            <a:pPr indent="-31546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b="1" lang="es"/>
              <a:t>Test Cases</a:t>
            </a:r>
            <a:endParaRPr b="1"/>
          </a:p>
          <a:p>
            <a:pPr indent="-31546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b="1" lang="es"/>
              <a:t>Test Scenarios</a:t>
            </a:r>
            <a:endParaRPr b="1"/>
          </a:p>
          <a:p>
            <a:pPr indent="-31546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8"/>
              <a:buChar char="●"/>
            </a:pPr>
            <a:r>
              <a:rPr b="1" lang="es"/>
              <a:t>Estructura de los Test Cases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s" sz="3300"/>
              <a:t>Escenario Vs Test Case</a:t>
            </a:r>
            <a:endParaRPr sz="3300"/>
          </a:p>
        </p:txBody>
      </p:sp>
      <p:graphicFrame>
        <p:nvGraphicFramePr>
          <p:cNvPr id="362" name="Google Shape;362;p34"/>
          <p:cNvGraphicFramePr/>
          <p:nvPr/>
        </p:nvGraphicFramePr>
        <p:xfrm>
          <a:off x="623875" y="10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{0D4D0CBB-A231-4A35-9202-819BDDB061E4}</a:tableStyleId>
              </a:tblPr>
              <a:tblGrid>
                <a:gridCol w="3692875"/>
                <a:gridCol w="3796150"/>
              </a:tblGrid>
              <a:tr h="20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777777"/>
                          </a:solidFill>
                        </a:rPr>
                        <a:t>Escenario de prueba</a:t>
                      </a:r>
                      <a:endParaRPr b="1"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777777"/>
                          </a:solidFill>
                        </a:rPr>
                        <a:t>Casos de prueba</a:t>
                      </a:r>
                      <a:endParaRPr b="1"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65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Se requiere descripción de alto nivel para conocer que se desea validar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Se requiere documentación detallada.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El escenario de prueba es un concepto aspiracional de lo que se desea validar.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Los casos de prueba son las herramientas utilizadas para verificar ese concepto.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El escenario de prueba es una funcionalidad de alto nivel.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Los casos de prueba son procedimientos detallados para probar la funcionalidad de alto nivel.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Los escenarios de prueba se derivan de los requisitos / historias de usuarios.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Los casos de prueba se derivan de escenarios de prueba.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El escenario de prueba es 'Qué funcionalidad se va a probar'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Los casos de prueba son 'Cómo probar la funcionalidad'.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Los escenarios de prueba tienen varios casos de prueba.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777777"/>
                          </a:solidFill>
                        </a:rPr>
                        <a:t>El caso de prueba puede estar asociado o no a múltiples escenarios de prueba.</a:t>
                      </a:r>
                      <a:endParaRPr sz="800">
                        <a:solidFill>
                          <a:srgbClr val="777777"/>
                        </a:solidFill>
                      </a:endParaRPr>
                    </a:p>
                  </a:txBody>
                  <a:tcPr marT="14300" marB="1430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s" sz="3300"/>
              <a:t>Ejemplo</a:t>
            </a:r>
            <a:endParaRPr sz="3300"/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1043492" y="1742739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b="1" lang="es"/>
              <a:t>Escenario: </a:t>
            </a:r>
            <a:endParaRPr b="1"/>
          </a:p>
          <a:p>
            <a:pPr indent="-27637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7000"/>
              <a:buChar char="●"/>
            </a:pPr>
            <a:r>
              <a:rPr lang="es"/>
              <a:t>Ingresar a mi cuenta de homebanking</a:t>
            </a:r>
            <a:endParaRPr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b="1" lang="es"/>
              <a:t>Validaciones necesarias:</a:t>
            </a:r>
            <a:endParaRPr b="1"/>
          </a:p>
          <a:p>
            <a:pPr indent="-27637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7000"/>
              <a:buChar char="●"/>
            </a:pPr>
            <a:r>
              <a:rPr lang="es"/>
              <a:t>Existencia de componentes de pantalla, Valor de las variables presentes en la pantalla, internacionalización, seguridad, cifrado de los datos,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b="1" lang="es"/>
              <a:t>Supongamos que queremos testear el escenario en donde el usuario desea ingresar al sitio con sus credenciales. Realice el siguiente ejercicio…</a:t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1059590" y="237854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s" sz="3300"/>
              <a:t>Ejercicio - Test Cases</a:t>
            </a:r>
            <a:endParaRPr sz="3300"/>
          </a:p>
        </p:txBody>
      </p:sp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1059592" y="1095114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En grupos de 2 realice lo siguiente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Diseñe una pantalla para una webapp o mobile app 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Determinar el número de test cases necesarios para probar la pantalla con un nivel de cobertura aceptable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Genere los nombres de al menos 3 test cases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De los TC del punto 3, elija 1 y desarrollelo ( escriba el test case )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Puesta en comun grupal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Según lo discutido hasta el momento y una vez realizado el ejercicio de la generación de test cases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4800">
                <a:latin typeface="Nunito"/>
                <a:ea typeface="Nunito"/>
                <a:cs typeface="Nunito"/>
                <a:sym typeface="Nunito"/>
              </a:rPr>
              <a:t>Intente contestar lo siguiente: 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b="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b="1"/>
          </a:p>
        </p:txBody>
      </p:sp>
      <p:sp>
        <p:nvSpPr>
          <p:cNvPr id="375" name="Google Shape;375;p36"/>
          <p:cNvSpPr txBox="1"/>
          <p:nvPr/>
        </p:nvSpPr>
        <p:spPr>
          <a:xfrm>
            <a:off x="1059600" y="3098906"/>
            <a:ext cx="702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 una fórmula que correcta entre Test cases y Features ( funcionalidades ) a cubrir? 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un test case puede testearse más de una funcionalidad?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funcionalidad puede testearse con más de un test case?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Que es un Test case?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1043492" y="1742739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3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 test Case es una Herramienta.</a:t>
            </a:r>
            <a:endParaRPr b="1" sz="2036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36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3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Esta herramienta ayuda al QA a visualizar el conjunto de condiciones o variables bajo las cuales se determinará si una aplicación/Feature resulta o no aceptable. </a:t>
            </a:r>
            <a:endParaRPr b="1" sz="2036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/>
              <a:t>Un test Case tambien es…</a:t>
            </a:r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1043492" y="1742739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b="1" lang="es"/>
              <a:t>Una mera secuencia de acciones ( pasos ) que son realizados para poder VERIFICAR que el sistema nos da el resultado ( outcome ) que es esperado. </a:t>
            </a:r>
            <a:endParaRPr b="1"/>
          </a:p>
        </p:txBody>
      </p:sp>
      <p:pic>
        <p:nvPicPr>
          <p:cNvPr id="314" name="Google Shape;3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238" y="1297350"/>
            <a:ext cx="5807869" cy="281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/>
              <a:t>AIDED - Test Cases</a:t>
            </a:r>
            <a:endParaRPr/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191198"/>
            <a:ext cx="6073457" cy="361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1059590" y="5671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/>
              <a:t>Test Cases - NO Tool</a:t>
            </a:r>
            <a:endParaRPr/>
          </a:p>
        </p:txBody>
      </p:sp>
      <p:sp>
        <p:nvSpPr>
          <p:cNvPr id="326" name="Google Shape;326;p29"/>
          <p:cNvSpPr txBox="1"/>
          <p:nvPr/>
        </p:nvSpPr>
        <p:spPr>
          <a:xfrm>
            <a:off x="1236900" y="1295063"/>
            <a:ext cx="70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entury Gothic"/>
                <a:ea typeface="Century Gothic"/>
                <a:cs typeface="Century Gothic"/>
                <a:sym typeface="Century Gothic"/>
              </a:rPr>
              <a:t>Que pasa si no tenemos ninguna herramienta Paga o dedicada para generar y monitorear la ejecucion de Test cases?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b="0" l="-5830" r="5830" t="0"/>
          <a:stretch/>
        </p:blipFill>
        <p:spPr>
          <a:xfrm>
            <a:off x="2065513" y="1966094"/>
            <a:ext cx="4489677" cy="285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type="title"/>
          </p:nvPr>
        </p:nvSpPr>
        <p:spPr>
          <a:xfrm>
            <a:off x="1059590" y="6421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/>
              <a:t>Test Cases - Formato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1236900" y="1295063"/>
            <a:ext cx="70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entury Gothic"/>
                <a:ea typeface="Century Gothic"/>
                <a:cs typeface="Century Gothic"/>
                <a:sym typeface="Century Gothic"/>
              </a:rPr>
              <a:t>Discutamos </a:t>
            </a:r>
            <a:r>
              <a:rPr lang="es" sz="1800">
                <a:latin typeface="Century Gothic"/>
                <a:ea typeface="Century Gothic"/>
                <a:cs typeface="Century Gothic"/>
                <a:sym typeface="Century Gothic"/>
              </a:rPr>
              <a:t>cuáles</a:t>
            </a:r>
            <a:r>
              <a:rPr lang="es" sz="1800">
                <a:latin typeface="Century Gothic"/>
                <a:ea typeface="Century Gothic"/>
                <a:cs typeface="Century Gothic"/>
                <a:sym typeface="Century Gothic"/>
              </a:rPr>
              <a:t> son los campos NECESARIOS y OPCIONALES dentro de nuestra estructura de TC.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50" y="1959956"/>
            <a:ext cx="4417345" cy="2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1059590" y="481423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/>
              <a:t>Cuantos TC necesito?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1059600" y="1278738"/>
            <a:ext cx="70248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1- Para probar completamente que se cumplen todos los requisitos de una aplicación, debe haber al menos dos casos de prueba para cada requisito: una prueba positiva y una prueba negativa. Si un requisito tiene subrequisitos, cada subrequisito debe tener al menos dos casos de prueba.</a:t>
            </a:r>
            <a:endParaRPr sz="18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1059600" y="3165450"/>
            <a:ext cx="66294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202124"/>
                </a:solidFill>
              </a:rPr>
              <a:t>2- para un proyecto mediano a grande, podemos decir que, en promedio, 1 caso de prueba por requisito es una buena suposición.</a:t>
            </a:r>
            <a:endParaRPr sz="18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1059590" y="52429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s"/>
              <a:t>Pruebas Negativas</a:t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1059600" y="1278738"/>
            <a:ext cx="7024800" cy="21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Las pruebas negativas se relacionan con el objetivo ultimo de la persona que la diseña  más que a un enfoque de pruebas o técnica de diseño de pruebas específicos</a:t>
            </a:r>
            <a:endParaRPr sz="20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Nunito"/>
              <a:buChar char="●"/>
            </a:pPr>
            <a:r>
              <a:rPr lang="es" sz="21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 por ejemplo probar con valores de entrada inválidos o excepciones.</a:t>
            </a:r>
            <a:endParaRPr sz="21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1117600" y="3321850"/>
            <a:ext cx="6629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Por el contrario, las pruebas positivas son aquellas en las que se intenta validar la funcionalidad utilizando datos/valores esperados o legales.</a:t>
            </a:r>
            <a:endParaRPr sz="21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88C62"/>
            </a:gs>
            <a:gs pos="100000">
              <a:srgbClr val="634B34"/>
            </a:gs>
          </a:gsLst>
          <a:lin ang="5400012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1043490" y="770748"/>
            <a:ext cx="70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s" sz="3300"/>
              <a:t>Que es un Escenario y como se relaciona con un Test Case?</a:t>
            </a:r>
            <a:endParaRPr sz="3300"/>
          </a:p>
        </p:txBody>
      </p:sp>
      <p:sp>
        <p:nvSpPr>
          <p:cNvPr id="354" name="Google Shape;354;p33"/>
          <p:cNvSpPr txBox="1"/>
          <p:nvPr>
            <p:ph idx="1" type="body"/>
          </p:nvPr>
        </p:nvSpPr>
        <p:spPr>
          <a:xfrm>
            <a:off x="797017" y="1710589"/>
            <a:ext cx="67773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91"/>
              <a:t>Un escenario de prueba es otra “herramienta” del QA en la cual se define una situacion a validar desde la perspectiva de un usuario final.</a:t>
            </a:r>
            <a:endParaRPr b="1" sz="1891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9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Ejemplos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Realizar un Pago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Realizar una transferencia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Denunciar la perdida de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una tarjeta</a:t>
            </a:r>
            <a:endParaRPr sz="1800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/>
          </a:p>
        </p:txBody>
      </p:sp>
      <p:pic>
        <p:nvPicPr>
          <p:cNvPr id="355" name="Google Shape;3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77" y="3000373"/>
            <a:ext cx="4044475" cy="17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 txBox="1"/>
          <p:nvPr/>
        </p:nvSpPr>
        <p:spPr>
          <a:xfrm>
            <a:off x="7032125" y="1243688"/>
            <a:ext cx="9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Referencia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