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92f3a9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392f3a9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92f3a9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392f3a9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92f3a9b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92f3a9b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92f3a9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392f3a9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92f3a9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92f3a9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92f3a9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92f3a9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92f3a9b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92f3a9b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92f3a9b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392f3a9b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02850" y="295950"/>
            <a:ext cx="58500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00"/>
              <a:t>HIGIENE Y SEGURIDAD INDUSTRIAL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31650" y="3011725"/>
            <a:ext cx="4727100" cy="12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2"/>
                </a:solidFill>
              </a:rPr>
              <a:t>SERVICIOS</a:t>
            </a:r>
            <a:endParaRPr sz="3300">
              <a:solidFill>
                <a:schemeClr val="lt2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16875"/>
            <a:ext cx="774225" cy="7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1060925" y="4512300"/>
            <a:ext cx="76683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Integrantes:          Alfano Franco,  Di Cesare Paula,  Patinella Eduardo,  Ricci Juan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Confeccionamiento de los Servicios de Medicina y Seguridad para una empresa que elabora bebidas alcohólicas y jugos de frutas, la cual consta con 30 empleados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402875" y="2135250"/>
            <a:ext cx="83934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Art. 3º </a:t>
            </a:r>
            <a:r>
              <a:rPr lang="es" b="1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los establecimientos deberán contar con Servicios de Medicina del Trabajo y de Higiene y Seguridad en el Trabajo, los que tendrán como objetivo fundamental prevenir, en sus respectivas áreas, todo daño que pudiera causarse a la vida y a la salud de los trabajadores por las condiciones de su trabajo.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Art. 6°</a:t>
            </a:r>
            <a:r>
              <a:rPr lang="es" b="1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Los Servicios de Medicina del Trabajo deberán estar dirigidos por graduados universitarios especializados en Medicina del Trabajo con título de Médico del Trabajo.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Art. 9º</a:t>
            </a:r>
            <a:r>
              <a:rPr lang="es" b="1">
                <a:latin typeface="Arial"/>
                <a:ea typeface="Arial"/>
                <a:cs typeface="Arial"/>
                <a:sym typeface="Arial"/>
              </a:rPr>
              <a:t> —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La SUPERINTENDENCIA DE RIESGOS DEL TRABAJO determinará los exámenes médicos que deberán realizar los empleadores, estipulando además, en función del riesgo a que se encuentre expuesto el trabajador al desarrollar su actividad, las características específicas y frecuencia de dichos exámenes.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78650" y="716425"/>
            <a:ext cx="7038900" cy="14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Art. 12º</a:t>
            </a:r>
            <a:r>
              <a:rPr lang="es" sz="1400" b="1">
                <a:latin typeface="Arial"/>
                <a:ea typeface="Arial"/>
                <a:cs typeface="Arial"/>
                <a:sym typeface="Arial"/>
              </a:rPr>
              <a:t> —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Los empleadores deberán disponer de la siguiente asignación de horas-profesional mensuales en el establecimiento en función del número de trabajadores equivalentes y de los riesgos de la actividad, definida según la obligación de cumplimiento de los distintos capítulos del Anexo I del Decreto Nº 351/79: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50" y="2108412"/>
            <a:ext cx="6434300" cy="24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993775"/>
            <a:ext cx="71616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Art. 13° </a:t>
            </a:r>
            <a:r>
              <a:rPr lang="es" sz="1400" b="1"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Además de la obligación dispuesta en el artículo precedente los empleadores deberán prever la asignación como auxiliares de los Servicios de Higiene y Seguridad en el Trabajo de técnicos en higiene y seguridad con título habilitante reconocido por la autoridad competente. Con un (1) solo técnico, debido a la cantidad de trabajadores equivalentes.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Art. 14. </a:t>
            </a:r>
            <a:r>
              <a:rPr lang="es" sz="1400" b="1"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Quedan exceptuadas de la obligación de tener asignación de profesionales y técnicos en higiene y seguridad las siguientes entidades: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rial"/>
                <a:ea typeface="Arial"/>
                <a:cs typeface="Arial"/>
                <a:sym typeface="Arial"/>
              </a:rPr>
              <a:t>d)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Los establecimientos donde se desarrollen tareas comerciales o de servicios de hasta CIEN (100) trabajadores, siempre que no se manipulen, almacenen o fraccionen productos tóxicos, </a:t>
            </a:r>
            <a:r>
              <a:rPr lang="es" sz="1400" b="1">
                <a:latin typeface="Arial"/>
                <a:ea typeface="Arial"/>
                <a:cs typeface="Arial"/>
                <a:sym typeface="Arial"/>
              </a:rPr>
              <a:t>inflamables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, radioactivos y peligrosos para el trabajador.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1520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60">
                <a:solidFill>
                  <a:schemeClr val="lt2"/>
                </a:solidFill>
              </a:rPr>
              <a:t>Funciones principales del Servicio de Seguridad Industrial</a:t>
            </a:r>
            <a:endParaRPr sz="2260">
              <a:solidFill>
                <a:schemeClr val="lt2"/>
              </a:solidFill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993775" y="1235525"/>
            <a:ext cx="7520400" cy="4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7065" algn="l" rtl="0">
              <a:spcBef>
                <a:spcPts val="0"/>
              </a:spcBef>
              <a:spcAft>
                <a:spcPts val="0"/>
              </a:spcAft>
              <a:buSzPts val="1708"/>
              <a:buFont typeface="Arial"/>
              <a:buChar char="●"/>
            </a:pPr>
            <a:r>
              <a:rPr lang="es" sz="1708">
                <a:latin typeface="Arial"/>
                <a:ea typeface="Arial"/>
                <a:cs typeface="Arial"/>
                <a:sym typeface="Arial"/>
              </a:rPr>
              <a:t>Coordinar y verificar la implementación de los programas que se tengan establecidos, realizando inspecciones periódicas a seguridad de máquinas e instalaciones, señalización, uso de EPP (Equipo de Protección Personal), condiciones y actos inseguros. </a:t>
            </a:r>
            <a:endParaRPr sz="1708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8">
              <a:latin typeface="Arial"/>
              <a:ea typeface="Arial"/>
              <a:cs typeface="Arial"/>
              <a:sym typeface="Arial"/>
            </a:endParaRPr>
          </a:p>
          <a:p>
            <a:pPr marL="457200" lvl="0" indent="-337065" algn="l" rtl="0">
              <a:spcBef>
                <a:spcPts val="0"/>
              </a:spcBef>
              <a:spcAft>
                <a:spcPts val="0"/>
              </a:spcAft>
              <a:buSzPts val="1708"/>
              <a:buFont typeface="Arial"/>
              <a:buChar char="●"/>
            </a:pPr>
            <a:r>
              <a:rPr lang="es" sz="1708">
                <a:latin typeface="Arial"/>
                <a:ea typeface="Arial"/>
                <a:cs typeface="Arial"/>
                <a:sym typeface="Arial"/>
              </a:rPr>
              <a:t>Supervisar la conformación, entrenamiento y funcionamiento de Brigadas de emergencia, primeros auxilios y extinción de incendios.</a:t>
            </a:r>
            <a:endParaRPr sz="1708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8">
              <a:latin typeface="Arial"/>
              <a:ea typeface="Arial"/>
              <a:cs typeface="Arial"/>
              <a:sym typeface="Arial"/>
            </a:endParaRPr>
          </a:p>
          <a:p>
            <a:pPr marL="457200" lvl="0" indent="-337065" algn="l" rtl="0">
              <a:spcBef>
                <a:spcPts val="0"/>
              </a:spcBef>
              <a:spcAft>
                <a:spcPts val="0"/>
              </a:spcAft>
              <a:buSzPts val="1708"/>
              <a:buFont typeface="Arial"/>
              <a:buChar char="●"/>
            </a:pPr>
            <a:r>
              <a:rPr lang="es" sz="1708">
                <a:latin typeface="Arial"/>
                <a:ea typeface="Arial"/>
                <a:cs typeface="Arial"/>
                <a:sym typeface="Arial"/>
              </a:rPr>
              <a:t>Reportar e investigar accidentes e incidentes de trabajo, para determinar acciones correctivas que impidan nuevas ocurrencias.</a:t>
            </a:r>
            <a:endParaRPr sz="1708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8">
              <a:latin typeface="Arial"/>
              <a:ea typeface="Arial"/>
              <a:cs typeface="Arial"/>
              <a:sym typeface="Arial"/>
            </a:endParaRPr>
          </a:p>
          <a:p>
            <a:pPr marL="457200" lvl="0" indent="-337065" algn="l" rtl="0">
              <a:spcBef>
                <a:spcPts val="0"/>
              </a:spcBef>
              <a:spcAft>
                <a:spcPts val="0"/>
              </a:spcAft>
              <a:buSzPts val="1708"/>
              <a:buFont typeface="Arial"/>
              <a:buChar char="●"/>
            </a:pPr>
            <a:r>
              <a:rPr lang="es" sz="1708">
                <a:latin typeface="Arial"/>
                <a:ea typeface="Arial"/>
                <a:cs typeface="Arial"/>
                <a:sym typeface="Arial"/>
              </a:rPr>
              <a:t>Coordinar la ejecución del programa de capacitación en Seguridad Industrial para todo el personal que labora en la planta, incluyendo mandos medios y jefes.</a:t>
            </a:r>
            <a:endParaRPr sz="170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101250" y="80575"/>
            <a:ext cx="7762200" cy="4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-3431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4"/>
              <a:buFont typeface="Arial"/>
              <a:buChar char="●"/>
            </a:pPr>
            <a:r>
              <a:rPr lang="es" sz="1803">
                <a:latin typeface="Arial"/>
                <a:ea typeface="Arial"/>
                <a:cs typeface="Arial"/>
                <a:sym typeface="Arial"/>
              </a:rPr>
              <a:t>Solicitar acciones correctivas o preventivas para eliminar o mitigar riesgos que puedan causar accidentes de trabajo dentro de la planta. Hacer el seguimiento y verificar la eficacia de las acciones implementadas.</a:t>
            </a: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-3431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4"/>
              <a:buFont typeface="Arial"/>
              <a:buChar char="●"/>
            </a:pPr>
            <a:r>
              <a:rPr lang="es" sz="1803">
                <a:latin typeface="Arial"/>
                <a:ea typeface="Arial"/>
                <a:cs typeface="Arial"/>
                <a:sym typeface="Arial"/>
              </a:rPr>
              <a:t>Documentar las actividades de control, inspecciones, entregas de EPP, asistencia a capacitación, actividad de brigadas, investigación de accidentes e incidentes, acciones correctivas y preventivas, y toda actividad que se efectúe en materia de seguridad industrial.</a:t>
            </a: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-3431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4"/>
              <a:buFont typeface="Arial"/>
              <a:buChar char="●"/>
            </a:pPr>
            <a:r>
              <a:rPr lang="es" sz="1803">
                <a:latin typeface="Arial"/>
                <a:ea typeface="Arial"/>
                <a:cs typeface="Arial"/>
                <a:sym typeface="Arial"/>
              </a:rPr>
              <a:t>Participar en los comités técnicos que determinan las especificaciones para materiales o elementos que afectan directamente la seguridad industrial como: EPP, iluminación, extintores, botiquines, seguridad de las máquinas, equipos de alturas y otros.</a:t>
            </a:r>
            <a:endParaRPr sz="150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297500" y="416325"/>
            <a:ext cx="7038900" cy="4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31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4"/>
              <a:buFont typeface="Arial"/>
              <a:buChar char="●"/>
            </a:pPr>
            <a:r>
              <a:rPr lang="es" sz="1803">
                <a:latin typeface="Arial"/>
                <a:ea typeface="Arial"/>
                <a:cs typeface="Arial"/>
                <a:sym typeface="Arial"/>
              </a:rPr>
              <a:t>Elaborar informes periódicos para la dirección de la compañía.</a:t>
            </a: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-3431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4"/>
              <a:buFont typeface="Arial"/>
              <a:buChar char="●"/>
            </a:pPr>
            <a:r>
              <a:rPr lang="es" sz="1803">
                <a:latin typeface="Arial"/>
                <a:ea typeface="Arial"/>
                <a:cs typeface="Arial"/>
                <a:sym typeface="Arial"/>
              </a:rPr>
              <a:t>Autorizar permisos de trabajo para labores de alto riesgo como: trabajo en alturas, espacios confinados, manejo de productos químicos peligrosos y otros que se tengan determinados con este nivel de riesgo en la planta.</a:t>
            </a: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-3431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4"/>
              <a:buFont typeface="Arial"/>
              <a:buChar char="●"/>
            </a:pPr>
            <a:r>
              <a:rPr lang="es" sz="1803">
                <a:latin typeface="Arial"/>
                <a:ea typeface="Arial"/>
                <a:cs typeface="Arial"/>
                <a:sym typeface="Arial"/>
              </a:rPr>
              <a:t>Atender y participar en las auditorías internas que la organización tenga establecidas.</a:t>
            </a: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457200" lvl="0" indent="-3431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4"/>
              <a:buFont typeface="Arial"/>
              <a:buChar char="●"/>
            </a:pPr>
            <a:r>
              <a:rPr lang="es" sz="1803">
                <a:latin typeface="Arial"/>
                <a:ea typeface="Arial"/>
                <a:cs typeface="Arial"/>
                <a:sym typeface="Arial"/>
              </a:rPr>
              <a:t>Atender las auditorías externas ante las autoridades locales y entes certificadores.</a:t>
            </a:r>
            <a:endParaRPr sz="1803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Procedimiento para lograr comunicaciones fluidas entre los servicios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90775" y="1602400"/>
            <a:ext cx="70389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12261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550">
                <a:latin typeface="Arial"/>
                <a:ea typeface="Arial"/>
                <a:cs typeface="Arial"/>
                <a:sym typeface="Arial"/>
              </a:rPr>
              <a:t>Art. 15. — Las Aseguradoras deberán informar a la SUPERINTENDENCIA DE RIESGOS DEL TRABAJO la historia siniestral del trabajador, que se confeccionará según el modelo que establezca dicha Superintendencia.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marL="457200" lvl="0" indent="-312261" algn="l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550">
                <a:latin typeface="Arial"/>
                <a:ea typeface="Arial"/>
                <a:cs typeface="Arial"/>
                <a:sym typeface="Arial"/>
              </a:rPr>
              <a:t>Art 17. — Comuníquese, publíquese, dése a la Dirección Nacional del Registro Oficial y archívese. 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marL="457200" lvl="0" indent="-312261" algn="l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550">
                <a:latin typeface="Arial"/>
                <a:ea typeface="Arial"/>
                <a:cs typeface="Arial"/>
                <a:sym typeface="Arial"/>
              </a:rPr>
              <a:t>Recibir, documentar y responder adecuadamente a las comunicaciones internas y externas relativas a la SST (Seguridad y Salud en el Trabajo)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marL="457200" lvl="0" indent="-312261" algn="l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550">
                <a:latin typeface="Arial"/>
                <a:ea typeface="Arial"/>
                <a:cs typeface="Arial"/>
                <a:sym typeface="Arial"/>
              </a:rPr>
              <a:t>Garantizar la comunicación interna de la información relativa a la SST entre los niveles y las funciones pertinentes de la </a:t>
            </a:r>
            <a:r>
              <a:rPr lang="es" sz="1550" i="1">
                <a:latin typeface="Arial"/>
                <a:ea typeface="Arial"/>
                <a:cs typeface="Arial"/>
                <a:sym typeface="Arial"/>
              </a:rPr>
              <a:t>organización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marL="457200" lvl="0" indent="-312261" algn="l" rtl="0"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550">
                <a:latin typeface="Arial"/>
                <a:ea typeface="Arial"/>
                <a:cs typeface="Arial"/>
                <a:sym typeface="Arial"/>
              </a:rPr>
              <a:t>Cerciorarse de que las inquietudes, las ideas y las aportaciones de los trabajadores y de sus representantes en cuestiones de SST se reciban, consideren y atiendan.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1257225" y="546900"/>
            <a:ext cx="7038900" cy="17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1625" algn="l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Arial"/>
              <a:buChar char="●"/>
            </a:pPr>
            <a:r>
              <a:rPr lang="es" sz="1750">
                <a:latin typeface="Arial"/>
                <a:ea typeface="Arial"/>
                <a:cs typeface="Arial"/>
                <a:sym typeface="Arial"/>
              </a:rPr>
              <a:t>Metodolo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gía de comunicación circular</a:t>
            </a:r>
            <a:endParaRPr sz="19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50" y="1477525"/>
            <a:ext cx="4770475" cy="34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5066825" y="3658425"/>
            <a:ext cx="3937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Intenta empatizar con el receptor.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Busca comunicar los hechos con una actitud participativa.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el modelo más eficaz.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5066825" y="2378175"/>
            <a:ext cx="3937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receptor del mensaje no participa.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hay debate.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Presentación en pantalla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Lato</vt:lpstr>
      <vt:lpstr>Montserrat</vt:lpstr>
      <vt:lpstr>Focus</vt:lpstr>
      <vt:lpstr>HIGIENE Y SEGURIDAD INDUSTRIAL</vt:lpstr>
      <vt:lpstr>Confeccionamiento de los Servicios de Medicina y Seguridad para una empresa que elabora bebidas alcohólicas y jugos de frutas, la cual consta con 30 empleados</vt:lpstr>
      <vt:lpstr>Presentación de PowerPoint</vt:lpstr>
      <vt:lpstr>Presentación de PowerPoint</vt:lpstr>
      <vt:lpstr>Funciones principales del Servicio de Seguridad Industrial</vt:lpstr>
      <vt:lpstr>Presentación de PowerPoint</vt:lpstr>
      <vt:lpstr>Presentación de PowerPoint</vt:lpstr>
      <vt:lpstr>Procedimiento para lograr comunicaciones fluidas entre los servicios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HIGIENE Y SEGURIDAD INDUSTRIAL</dc:title>
  <dc:creator>César Iglesias Jimenez</dc:creator>
  <cp:lastModifiedBy>César Iglesias Jimenez</cp:lastModifiedBy>
  <cp:revision>1</cp:revision>
  <dcterms:modified xsi:type="dcterms:W3CDTF">2022-04-26T20:54:11Z</dcterms:modified>
</cp:coreProperties>
</file>