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Montserrat" panose="00000500000000000000" pitchFamily="2" charset="0"/>
      <p:regular r:id="rId16"/>
      <p:bold r:id="rId17"/>
      <p:italic r:id="rId18"/>
      <p:boldItalic r:id="rId19"/>
    </p:embeddedFont>
    <p:embeddedFont>
      <p:font typeface="Montserrat Black" panose="00000A00000000000000" pitchFamily="2" charset="0"/>
      <p:bold r:id="rId20"/>
      <p:boldItalic r:id="rId21"/>
    </p:embeddedFont>
    <p:embeddedFont>
      <p:font typeface="Montserrat ExtraBold" panose="00000900000000000000" pitchFamily="2" charset="0"/>
      <p:bold r:id="rId22"/>
      <p:boldItalic r:id="rId23"/>
    </p:embeddedFont>
    <p:embeddedFont>
      <p:font typeface="Montserrat Medium" panose="000006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259" y="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22e802b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22e802b0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53ea568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53ea568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53ea5684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53ea5684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53ea56849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53ea56849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53ea5684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53ea5684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53ea56849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253ea56849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53ea56849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253ea56849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53ea56849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253ea56849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53ea56849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253ea56849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402850" y="295950"/>
            <a:ext cx="5850000" cy="22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400"/>
              <a:t>HIGIENE Y SEGURIDAD INDUSTRIAL</a:t>
            </a:r>
            <a:endParaRPr sz="440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3131650" y="2935525"/>
            <a:ext cx="5850000" cy="12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chemeClr val="lt2"/>
                </a:solidFill>
              </a:rPr>
              <a:t>Características constructivas de los establecimientos</a:t>
            </a:r>
            <a:endParaRPr sz="3300">
              <a:solidFill>
                <a:schemeClr val="lt2"/>
              </a:solidFill>
            </a:endParaRPr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216875"/>
            <a:ext cx="774225" cy="77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3"/>
          <p:cNvSpPr txBox="1"/>
          <p:nvPr/>
        </p:nvSpPr>
        <p:spPr>
          <a:xfrm>
            <a:off x="1060925" y="4512300"/>
            <a:ext cx="7668300" cy="400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Integrantes:          Alfano Franco,  Di Cesare Paula,  Patinella Eduardo,  Ricci Juan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>
            <a:spLocks noGrp="1"/>
          </p:cNvSpPr>
          <p:nvPr>
            <p:ph type="title"/>
          </p:nvPr>
        </p:nvSpPr>
        <p:spPr>
          <a:xfrm>
            <a:off x="1052550" y="1488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-3314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ato"/>
              <a:buAutoNum type="arabicPeriod"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¿Como debe ser el servicio sanitario mínimo para una cuadrilla de 87 operarios que realizan la construcción de una autopista alejada 200 km de la ciudad más cercana?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14"/>
          <p:cNvSpPr txBox="1">
            <a:spLocks noGrp="1"/>
          </p:cNvSpPr>
          <p:nvPr>
            <p:ph type="body" idx="1"/>
          </p:nvPr>
        </p:nvSpPr>
        <p:spPr>
          <a:xfrm>
            <a:off x="91175" y="1390350"/>
            <a:ext cx="5392800" cy="36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Artículo 48. —</a:t>
            </a:r>
            <a:r>
              <a:rPr lang="es" sz="1350"/>
              <a:t> En todo predio donde se trabaje, existirá el siguiente servicio mínimo sanitario:</a:t>
            </a:r>
            <a:endParaRPr sz="1350"/>
          </a:p>
          <a:p>
            <a:pPr marL="457200" lvl="0" indent="-314325" algn="just" rtl="0">
              <a:spcBef>
                <a:spcPts val="1200"/>
              </a:spcBef>
              <a:spcAft>
                <a:spcPts val="0"/>
              </a:spcAft>
              <a:buSzPts val="1350"/>
              <a:buAutoNum type="arabicPeriod"/>
            </a:pPr>
            <a:r>
              <a:rPr lang="es" sz="1350"/>
              <a:t>Un retrete construido en mampostería, techado, con solado impermeable, paramentos revestidos con material resistente, con superficie lisa e impermeable, dotado de un inodoro tipo a la turca.</a:t>
            </a:r>
            <a:endParaRPr sz="1350"/>
          </a:p>
          <a:p>
            <a:pPr marL="457200" lvl="0" indent="-314325" algn="just" rtl="0">
              <a:spcBef>
                <a:spcPts val="0"/>
              </a:spcBef>
              <a:spcAft>
                <a:spcPts val="0"/>
              </a:spcAft>
              <a:buSzPts val="1350"/>
              <a:buAutoNum type="arabicPeriod"/>
            </a:pPr>
            <a:r>
              <a:rPr lang="es" sz="1350"/>
              <a:t>Un lavabo.</a:t>
            </a:r>
            <a:endParaRPr sz="1350"/>
          </a:p>
          <a:p>
            <a:pPr marL="457200" lvl="0" indent="-314325" algn="just" rtl="0">
              <a:spcBef>
                <a:spcPts val="0"/>
              </a:spcBef>
              <a:spcAft>
                <a:spcPts val="0"/>
              </a:spcAft>
              <a:buSzPts val="1350"/>
              <a:buAutoNum type="arabicPeriod"/>
            </a:pPr>
            <a:r>
              <a:rPr lang="es" sz="1350"/>
              <a:t>Una ducha con desagüe, dotada de sistema de agua caliente y fría.</a:t>
            </a:r>
            <a:endParaRPr sz="1350"/>
          </a:p>
          <a:p>
            <a:pPr marL="457200" lvl="0" indent="-314325" algn="just" rtl="0">
              <a:spcBef>
                <a:spcPts val="0"/>
              </a:spcBef>
              <a:spcAft>
                <a:spcPts val="0"/>
              </a:spcAft>
              <a:buSzPts val="1350"/>
              <a:buAutoNum type="arabicPeriod"/>
            </a:pPr>
            <a:r>
              <a:rPr lang="es" sz="1350"/>
              <a:t>La autoridad competente contempla los casos de excepción en los trabajos transitorios.</a:t>
            </a:r>
            <a:endParaRPr sz="135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4" name="Google Shape;14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0600" y="3484137"/>
            <a:ext cx="1572025" cy="157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8475" y="802425"/>
            <a:ext cx="3455525" cy="230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4"/>
          <p:cNvSpPr txBox="1">
            <a:spLocks noGrp="1"/>
          </p:cNvSpPr>
          <p:nvPr>
            <p:ph type="body" idx="1"/>
          </p:nvPr>
        </p:nvSpPr>
        <p:spPr>
          <a:xfrm>
            <a:off x="91175" y="4091645"/>
            <a:ext cx="5317800" cy="9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s" sz="1379"/>
              <a:t>¿Cuando un trabajo es transitorio?</a:t>
            </a:r>
            <a:endParaRPr sz="1379"/>
          </a:p>
          <a:p>
            <a:pPr marL="457200" lvl="0" indent="-316209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0"/>
              <a:buChar char="-"/>
            </a:pPr>
            <a:r>
              <a:rPr lang="es" sz="1379"/>
              <a:t>Que sea de corta duración, siendo como máximo de un mes.</a:t>
            </a:r>
            <a:endParaRPr sz="1379"/>
          </a:p>
          <a:p>
            <a:pPr marL="457200" lvl="0" indent="-316209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0"/>
              <a:buChar char="-"/>
            </a:pPr>
            <a:r>
              <a:rPr lang="es" sz="1379"/>
              <a:t>Que se trate de actividades distintas a las que normalmente desarrolla el empleador.</a:t>
            </a:r>
            <a:endParaRPr sz="200"/>
          </a:p>
        </p:txBody>
      </p:sp>
      <p:pic>
        <p:nvPicPr>
          <p:cNvPr id="147" name="Google Shape;14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0275" y="3106100"/>
            <a:ext cx="2295074" cy="208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>
            <a:spLocks noGrp="1"/>
          </p:cNvSpPr>
          <p:nvPr>
            <p:ph type="title"/>
          </p:nvPr>
        </p:nvSpPr>
        <p:spPr>
          <a:xfrm>
            <a:off x="1054375" y="484925"/>
            <a:ext cx="75081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4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Artículo 49. —</a:t>
            </a:r>
            <a:r>
              <a:rPr lang="es" sz="1460"/>
              <a:t> En todo establecimiento, cada unidad funcional independiente tendrá los servicios sanitarios proporcionados al número de personas que trabajan en cada turno, según el siguiente detalle:</a:t>
            </a:r>
            <a:endParaRPr sz="1460"/>
          </a:p>
        </p:txBody>
      </p:sp>
      <p:sp>
        <p:nvSpPr>
          <p:cNvPr id="153" name="Google Shape;153;p15"/>
          <p:cNvSpPr txBox="1">
            <a:spLocks noGrp="1"/>
          </p:cNvSpPr>
          <p:nvPr>
            <p:ph type="body" idx="1"/>
          </p:nvPr>
        </p:nvSpPr>
        <p:spPr>
          <a:xfrm>
            <a:off x="157875" y="1517150"/>
            <a:ext cx="8244900" cy="13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1422">
                <a:latin typeface="Montserrat"/>
                <a:ea typeface="Montserrat"/>
                <a:cs typeface="Montserrat"/>
                <a:sym typeface="Montserrat"/>
              </a:rPr>
              <a:t>De 11 hasta 20 habrá:</a:t>
            </a:r>
            <a:endParaRPr sz="1422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1422" u="sng">
                <a:latin typeface="Montserrat"/>
                <a:ea typeface="Montserrat"/>
                <a:cs typeface="Montserrat"/>
                <a:sym typeface="Montserrat"/>
              </a:rPr>
              <a:t>Para hombres</a:t>
            </a:r>
            <a:r>
              <a:rPr lang="es" sz="1422">
                <a:latin typeface="Montserrat"/>
                <a:ea typeface="Montserrat"/>
                <a:cs typeface="Montserrat"/>
                <a:sym typeface="Montserrat"/>
              </a:rPr>
              <a:t>: un inodoro, dos lavabos, un orinal y dos duchas con agua caliente y fría.</a:t>
            </a:r>
            <a:endParaRPr sz="1422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1422" u="sng">
                <a:latin typeface="Montserrat"/>
                <a:ea typeface="Montserrat"/>
                <a:cs typeface="Montserrat"/>
                <a:sym typeface="Montserrat"/>
              </a:rPr>
              <a:t>Para</a:t>
            </a:r>
            <a:r>
              <a:rPr lang="es" sz="1422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" sz="1422" u="sng">
                <a:latin typeface="Montserrat"/>
                <a:ea typeface="Montserrat"/>
                <a:cs typeface="Montserrat"/>
                <a:sym typeface="Montserrat"/>
              </a:rPr>
              <a:t>mujeres</a:t>
            </a:r>
            <a:r>
              <a:rPr lang="es" sz="1422">
                <a:latin typeface="Montserrat"/>
                <a:ea typeface="Montserrat"/>
                <a:cs typeface="Montserrat"/>
                <a:sym typeface="Montserrat"/>
              </a:rPr>
              <a:t>: un inodoro, dos lavabos y dos duchas con agua caliente y fría.</a:t>
            </a:r>
            <a:endParaRPr sz="1422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1422" u="sng">
                <a:latin typeface="Montserrat"/>
                <a:ea typeface="Montserrat"/>
                <a:cs typeface="Montserrat"/>
                <a:sym typeface="Montserrat"/>
              </a:rPr>
              <a:t>Se aumentará</a:t>
            </a:r>
            <a:r>
              <a:rPr lang="es" sz="1422">
                <a:latin typeface="Montserrat"/>
                <a:ea typeface="Montserrat"/>
                <a:cs typeface="Montserrat"/>
                <a:sym typeface="Montserrat"/>
              </a:rPr>
              <a:t>: un inodoro por cada 20 trabajadores o fracción de 20. Un lavabo y un orinal por cada 10 trabajadores o fracción de 10. Una ducha con agua caliente y fría por cada 20 trabajadores o fracción de 20.</a:t>
            </a:r>
            <a:endParaRPr sz="1422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endParaRPr sz="425"/>
          </a:p>
        </p:txBody>
      </p:sp>
      <p:sp>
        <p:nvSpPr>
          <p:cNvPr id="154" name="Google Shape;154;p15"/>
          <p:cNvSpPr txBox="1">
            <a:spLocks noGrp="1"/>
          </p:cNvSpPr>
          <p:nvPr>
            <p:ph type="body" idx="1"/>
          </p:nvPr>
        </p:nvSpPr>
        <p:spPr>
          <a:xfrm>
            <a:off x="195825" y="2862050"/>
            <a:ext cx="81690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s" sz="1656"/>
              <a:t>Para nuestra empresa de 87 operarios que trabajan a 200km de la ciudad más cercana el mínimo servicio sanitario deberá incluir 4 inodoros, 8 lavabos, 8 orinales y 4 duchas con agua caliente y fría.</a:t>
            </a:r>
            <a:endParaRPr sz="1656"/>
          </a:p>
          <a:p>
            <a:pPr marL="0" lvl="0" indent="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endParaRPr sz="620"/>
          </a:p>
        </p:txBody>
      </p:sp>
      <p:sp>
        <p:nvSpPr>
          <p:cNvPr id="155" name="Google Shape;155;p15"/>
          <p:cNvSpPr txBox="1">
            <a:spLocks noGrp="1"/>
          </p:cNvSpPr>
          <p:nvPr>
            <p:ph type="body" idx="1"/>
          </p:nvPr>
        </p:nvSpPr>
        <p:spPr>
          <a:xfrm>
            <a:off x="195825" y="3926675"/>
            <a:ext cx="8031900" cy="9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Artículo 50. —</a:t>
            </a:r>
            <a:r>
              <a:rPr lang="es" sz="1576">
                <a:latin typeface="Montserrat"/>
                <a:ea typeface="Montserrat"/>
                <a:cs typeface="Montserrat"/>
                <a:sym typeface="Montserrat"/>
              </a:rPr>
              <a:t> Los establecimientos que ocupen más de 10 obreros de cada sexo, dispondrán de locales destinados a vestuarios. Estos deberán ubicarse en lo posible junto a los servicios sanitarios, en forma tal que constituyan con éstos un conjunto integrado funcionalmente.</a:t>
            </a:r>
            <a:endParaRPr sz="1876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34685" y="3107437"/>
            <a:ext cx="3268576" cy="187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6"/>
          <p:cNvSpPr txBox="1">
            <a:spLocks noGrp="1"/>
          </p:cNvSpPr>
          <p:nvPr>
            <p:ph type="body" idx="1"/>
          </p:nvPr>
        </p:nvSpPr>
        <p:spPr>
          <a:xfrm>
            <a:off x="53350" y="2389324"/>
            <a:ext cx="5781300" cy="18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Artículo 51. —</a:t>
            </a:r>
            <a:r>
              <a:rPr lang="es" sz="1376">
                <a:latin typeface="Montserrat"/>
                <a:ea typeface="Montserrat"/>
                <a:cs typeface="Montserrat"/>
                <a:sym typeface="Montserrat"/>
              </a:rPr>
              <a:t> Todo vestuario debe hallarse equipado con armarios individuales para cada uno de los obreros del establecimiento. En aquellos lugares donde se realizan procesos o se manipulen sustancias tóxicas, irritantes o agresivas en cualquiera de sus formas, los armarios individuales serán dobles, uno destinado a la ropa de calle y el otro a la de trabajo. El diseño y materiales de construcción de los armarios deberán permitir la conservación de su higiene y su fácil limpieza. No se admitirán armarios construidos con materiales combustibles ni de estructura porosa.</a:t>
            </a:r>
            <a:endParaRPr sz="1376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endParaRPr sz="1376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endParaRPr sz="1007"/>
          </a:p>
          <a:p>
            <a:pPr marL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endParaRPr sz="1376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endParaRPr sz="1007"/>
          </a:p>
        </p:txBody>
      </p:sp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527600" y="188650"/>
            <a:ext cx="6672300" cy="9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¿Como debe ser el servicio sanitario mínimo para una cuadrilla de 87 operarios que realizan la construcción de una autopista alejada 200 km de la ciudad más cercana?</a:t>
            </a:r>
            <a:endParaRPr sz="1360"/>
          </a:p>
        </p:txBody>
      </p:sp>
      <p:pic>
        <p:nvPicPr>
          <p:cNvPr id="163" name="Google Shape;16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1275" y="322088"/>
            <a:ext cx="1676400" cy="27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6"/>
          <p:cNvSpPr txBox="1">
            <a:spLocks noGrp="1"/>
          </p:cNvSpPr>
          <p:nvPr>
            <p:ph type="body" idx="1"/>
          </p:nvPr>
        </p:nvSpPr>
        <p:spPr>
          <a:xfrm>
            <a:off x="53350" y="4269700"/>
            <a:ext cx="5826900" cy="6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76">
                <a:latin typeface="Montserrat"/>
                <a:ea typeface="Montserrat"/>
                <a:cs typeface="Montserrat"/>
                <a:sym typeface="Montserrat"/>
              </a:rPr>
              <a:t>En nuestro caso vamos a utilizar armarios metalicos. Además instalaremos dormitorios, comedores y acceso a agua para uso humano.</a:t>
            </a:r>
            <a:endParaRPr sz="1676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endParaRPr sz="1376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endParaRPr sz="1007"/>
          </a:p>
          <a:p>
            <a:pPr marL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endParaRPr sz="1376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endParaRPr sz="1007"/>
          </a:p>
        </p:txBody>
      </p:sp>
      <p:pic>
        <p:nvPicPr>
          <p:cNvPr id="165" name="Google Shape;16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34672" y="1308275"/>
            <a:ext cx="1456250" cy="174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6"/>
          <p:cNvSpPr txBox="1">
            <a:spLocks noGrp="1"/>
          </p:cNvSpPr>
          <p:nvPr>
            <p:ph type="body" idx="1"/>
          </p:nvPr>
        </p:nvSpPr>
        <p:spPr>
          <a:xfrm>
            <a:off x="53350" y="1369626"/>
            <a:ext cx="5741400" cy="11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2"/>
              <a:buFont typeface="Arial"/>
              <a:buNone/>
            </a:pPr>
            <a:r>
              <a:rPr lang="es" sz="14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Artículo 56. —</a:t>
            </a:r>
            <a:r>
              <a:rPr lang="es" sz="1376">
                <a:latin typeface="Montserrat"/>
                <a:ea typeface="Montserrat"/>
                <a:cs typeface="Montserrat"/>
                <a:sym typeface="Montserrat"/>
              </a:rPr>
              <a:t> En los establecimientos temporarios, al aire libre y cuando los trabajadores se vean imposibilitados de regresar cada día a su residencia habitual, se instalarán dormitorios, comedores y servicios sanitarios, suministrándoseles en todos los casos agua para uso humano.</a:t>
            </a:r>
            <a:endParaRPr sz="4190"/>
          </a:p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endParaRPr sz="1007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5323200" cy="12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marR="381000" lvl="0" indent="0" algn="just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" sz="2100">
                <a:latin typeface="Montserrat ExtraBold"/>
                <a:ea typeface="Montserrat ExtraBold"/>
                <a:cs typeface="Montserrat ExtraBold"/>
                <a:sym typeface="Montserrat ExtraBold"/>
              </a:rPr>
              <a:t>¿Qué previsiones deben tenerse con el agua potable que consumirán los operarios del punto anterior?</a:t>
            </a:r>
            <a:endParaRPr sz="21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1"/>
          </p:nvPr>
        </p:nvSpPr>
        <p:spPr>
          <a:xfrm>
            <a:off x="1297500" y="19204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38100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Artículo 57. </a:t>
            </a:r>
            <a:r>
              <a:rPr lang="es" sz="1400">
                <a:latin typeface="Montserrat Medium"/>
                <a:ea typeface="Montserrat Medium"/>
                <a:cs typeface="Montserrat Medium"/>
                <a:sym typeface="Montserrat Medium"/>
              </a:rPr>
              <a:t>— Todo establecimiento deberá contar con provisión y reserva de agua para uso humano.</a:t>
            </a:r>
            <a:endParaRPr sz="1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381000" lvl="0" indent="0" algn="just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s" sz="1400">
                <a:latin typeface="Montserrat Medium"/>
                <a:ea typeface="Montserrat Medium"/>
                <a:cs typeface="Montserrat Medium"/>
                <a:sym typeface="Montserrat Medium"/>
              </a:rPr>
              <a:t>Se eliminará toda posible fuente de contaminación y polución de las aguas que se utilicen y se mantendrán los niveles de calidad de acuerdo a lo establecido en el artículo 58.</a:t>
            </a:r>
            <a:endParaRPr sz="1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381000" lvl="0" indent="0" algn="just" rtl="0">
              <a:spcBef>
                <a:spcPts val="1500"/>
              </a:spcBef>
              <a:spcAft>
                <a:spcPts val="1500"/>
              </a:spcAft>
              <a:buNone/>
            </a:pPr>
            <a:r>
              <a:rPr lang="es" sz="1400">
                <a:latin typeface="Montserrat Medium"/>
                <a:ea typeface="Montserrat Medium"/>
                <a:cs typeface="Montserrat Medium"/>
                <a:sym typeface="Montserrat Medium"/>
              </a:rPr>
              <a:t>Los análisis establecidos en el artículo 58 serán hechos bajo los aspectos bacteriológicos, físicos y químicos y comprenderán las determinaciones establecidas por la autoridad competente en la zona, y a requerimiento de la misma se efectuarán determinaciones especiales.</a:t>
            </a:r>
            <a:endParaRPr sz="14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73" name="Google Shape;17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8100" y="105100"/>
            <a:ext cx="2093499" cy="184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>
            <a:spLocks noGrp="1"/>
          </p:cNvSpPr>
          <p:nvPr>
            <p:ph type="body" idx="1"/>
          </p:nvPr>
        </p:nvSpPr>
        <p:spPr>
          <a:xfrm>
            <a:off x="1128075" y="268600"/>
            <a:ext cx="7208400" cy="44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marR="38100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" sz="125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25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381000" lvl="0" indent="0" algn="just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s" sz="1800">
                <a:latin typeface="Montserrat Medium"/>
                <a:ea typeface="Montserrat Medium"/>
                <a:cs typeface="Montserrat Medium"/>
                <a:sym typeface="Montserrat Medium"/>
              </a:rPr>
              <a:t>Los análisis citados serán efectuados sobre todas las aguas que se utilicen, por separado, cuando provengan de distintas fuentes: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marR="381000" lvl="0" indent="-325755" algn="just" rtl="0">
              <a:spcBef>
                <a:spcPts val="1500"/>
              </a:spcBef>
              <a:spcAft>
                <a:spcPts val="0"/>
              </a:spcAft>
              <a:buSzPct val="100000"/>
              <a:buFont typeface="Montserrat Medium"/>
              <a:buAutoNum type="arabicPeriod"/>
            </a:pPr>
            <a:r>
              <a:rPr lang="es" sz="1800">
                <a:latin typeface="Montserrat Medium"/>
                <a:ea typeface="Montserrat Medium"/>
                <a:cs typeface="Montserrat Medium"/>
                <a:sym typeface="Montserrat Medium"/>
              </a:rPr>
              <a:t>Al iniciar sus actividades todo establecimiento.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marR="381000" lvl="0" indent="-325755" algn="just" rtl="0">
              <a:spcBef>
                <a:spcPts val="0"/>
              </a:spcBef>
              <a:spcAft>
                <a:spcPts val="0"/>
              </a:spcAft>
              <a:buSzPct val="100000"/>
              <a:buFont typeface="Montserrat Medium"/>
              <a:buAutoNum type="arabicPeriod"/>
            </a:pPr>
            <a:r>
              <a:rPr lang="es" sz="1800">
                <a:latin typeface="Montserrat Medium"/>
                <a:ea typeface="Montserrat Medium"/>
                <a:cs typeface="Montserrat Medium"/>
                <a:sym typeface="Montserrat Medium"/>
              </a:rPr>
              <a:t>Al promulgarse la presente reglamentación, para aquellos que estén en funcionamiento.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marR="381000" lvl="0" indent="-325755" algn="just" rtl="0">
              <a:spcBef>
                <a:spcPts val="0"/>
              </a:spcBef>
              <a:spcAft>
                <a:spcPts val="0"/>
              </a:spcAft>
              <a:buSzPct val="100000"/>
              <a:buFont typeface="Montserrat Medium"/>
              <a:buAutoNum type="arabicPeriod"/>
            </a:pPr>
            <a:r>
              <a:rPr lang="es" sz="1800">
                <a:latin typeface="Montserrat Medium"/>
                <a:ea typeface="Montserrat Medium"/>
                <a:cs typeface="Montserrat Medium"/>
                <a:sym typeface="Montserrat Medium"/>
              </a:rPr>
              <a:t>Posteriormente un análisis bacteriológico semestral y un análisis físico-químico anual.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381000" lvl="0" indent="0" algn="just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s" sz="1800">
                <a:latin typeface="Montserrat Medium"/>
                <a:ea typeface="Montserrat Medium"/>
                <a:cs typeface="Montserrat Medium"/>
                <a:sym typeface="Montserrat Medium"/>
              </a:rPr>
              <a:t>Los resultados deberán ser archivados y estarán a disposición de la autoridad competente en cualquier circunstancia que sean solicitados.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381000" lvl="0" indent="0" algn="just" rtl="0">
              <a:spcBef>
                <a:spcPts val="1500"/>
              </a:spcBef>
              <a:spcAft>
                <a:spcPts val="1500"/>
              </a:spcAft>
              <a:buNone/>
            </a:pPr>
            <a:r>
              <a:rPr lang="es" sz="1800">
                <a:latin typeface="Montserrat Medium"/>
                <a:ea typeface="Montserrat Medium"/>
                <a:cs typeface="Montserrat Medium"/>
                <a:sym typeface="Montserrat Medium"/>
              </a:rPr>
              <a:t>Se entiende por agua para uso humano la que se utiliza para beber, higienizarse o preparar alimentos y cumplirá con los requisitos para agua de bebida aprobados por la autoridad competente.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>
            <a:spLocks noGrp="1"/>
          </p:cNvSpPr>
          <p:nvPr>
            <p:ph type="body" idx="1"/>
          </p:nvPr>
        </p:nvSpPr>
        <p:spPr>
          <a:xfrm>
            <a:off x="3263375" y="564050"/>
            <a:ext cx="5073000" cy="39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38100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" sz="1400">
                <a:latin typeface="Montserrat Medium"/>
                <a:ea typeface="Montserrat Medium"/>
                <a:cs typeface="Montserrat Medium"/>
                <a:sym typeface="Montserrat Medium"/>
              </a:rPr>
              <a:t>Donde la provisión de agua apta para uso humano sea hecha por el establecimiento, éste deberá asegurar en forma permanente una reserva mínima diaria de 50 litros por persona y jornada.</a:t>
            </a:r>
            <a:endParaRPr sz="1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381000" lvl="0" indent="0" algn="just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Artículo 58.</a:t>
            </a:r>
            <a:r>
              <a:rPr lang="es" sz="1400">
                <a:latin typeface="Montserrat Medium"/>
                <a:ea typeface="Montserrat Medium"/>
                <a:cs typeface="Montserrat Medium"/>
                <a:sym typeface="Montserrat Medium"/>
              </a:rPr>
              <a:t> — El agua otorgada debe seguir las características y especificaciones descritas en el artículo 58. Físicas, químicas y biológicas.</a:t>
            </a:r>
            <a:endParaRPr sz="1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381000" lvl="0" indent="0" algn="just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s" sz="1400">
                <a:latin typeface="Montserrat Medium"/>
                <a:ea typeface="Montserrat Medium"/>
                <a:cs typeface="Montserrat Medium"/>
                <a:sym typeface="Montserrat Medium"/>
              </a:rPr>
              <a:t>La autoridad sanitaria competente podrá admitir valores distintos si la composición normal del agua de la zona y la imposibilidad de aplicar tecnologías de corrección lo hiciera necesario.</a:t>
            </a:r>
            <a:endParaRPr sz="1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4" name="Google Shape;1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125" y="1672822"/>
            <a:ext cx="2655575" cy="330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150" y="152400"/>
            <a:ext cx="4241300" cy="482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2100" y="1638300"/>
            <a:ext cx="3653575" cy="13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13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381000" lvl="0" indent="0" algn="just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" sz="1700">
                <a:latin typeface="Montserrat Black"/>
                <a:ea typeface="Montserrat Black"/>
                <a:cs typeface="Montserrat Black"/>
                <a:sym typeface="Montserrat Black"/>
              </a:rPr>
              <a:t>¿Cómo considera que estaría actualmente el estado de los establecimientos civiles y públicos si no se hubieran considerado todavía las características constructivas según lo propone la Ley 19.587?</a:t>
            </a:r>
            <a:endParaRPr sz="1700"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1"/>
          <p:cNvSpPr txBox="1">
            <a:spLocks noGrp="1"/>
          </p:cNvSpPr>
          <p:nvPr>
            <p:ph type="body" idx="1"/>
          </p:nvPr>
        </p:nvSpPr>
        <p:spPr>
          <a:xfrm>
            <a:off x="3215200" y="2068150"/>
            <a:ext cx="5121300" cy="29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marR="381000" lvl="0" indent="0" algn="just" rtl="0">
              <a:spcBef>
                <a:spcPts val="800"/>
              </a:spcBef>
              <a:spcAft>
                <a:spcPts val="1500"/>
              </a:spcAft>
              <a:buNone/>
            </a:pPr>
            <a:r>
              <a:rPr lang="es" sz="1800">
                <a:latin typeface="Montserrat Medium"/>
                <a:ea typeface="Montserrat Medium"/>
                <a:cs typeface="Montserrat Medium"/>
                <a:sym typeface="Montserrat Medium"/>
              </a:rPr>
              <a:t>Es una posibilidad que los establecimientos civiles favorezcan la ganancia sobre la comodidad y salud de sus trabajadores y debido a ese razonamiento esto llevaría a la ausencia de elementos sanitarios necesarios en el ambiente laboral. Siendo una consecuencia de esto problemas de salud en los trabajadores.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97" name="Google Shape;1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750" y="2068150"/>
            <a:ext cx="2936450" cy="2941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950</Words>
  <Application>Microsoft Office PowerPoint</Application>
  <PresentationFormat>Presentación en pantalla (16:9)</PresentationFormat>
  <Paragraphs>43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Montserrat</vt:lpstr>
      <vt:lpstr>Arial</vt:lpstr>
      <vt:lpstr>Montserrat Black</vt:lpstr>
      <vt:lpstr>Lato</vt:lpstr>
      <vt:lpstr>Montserrat Medium</vt:lpstr>
      <vt:lpstr>Montserrat ExtraBold</vt:lpstr>
      <vt:lpstr>Focus</vt:lpstr>
      <vt:lpstr>HIGIENE Y SEGURIDAD INDUSTRIAL</vt:lpstr>
      <vt:lpstr>¿Como debe ser el servicio sanitario mínimo para una cuadrilla de 87 operarios que realizan la construcción de una autopista alejada 200 km de la ciudad más cercana?  </vt:lpstr>
      <vt:lpstr>Artículo 49. — En todo establecimiento, cada unidad funcional independiente tendrá los servicios sanitarios proporcionados al número de personas que trabajan en cada turno, según el siguiente detalle:</vt:lpstr>
      <vt:lpstr>¿Como debe ser el servicio sanitario mínimo para una cuadrilla de 87 operarios que realizan la construcción de una autopista alejada 200 km de la ciudad más cercana?</vt:lpstr>
      <vt:lpstr>¿Qué previsiones deben tenerse con el agua potable que consumirán los operarios del punto anterior? </vt:lpstr>
      <vt:lpstr>Presentación de PowerPoint</vt:lpstr>
      <vt:lpstr>Presentación de PowerPoint</vt:lpstr>
      <vt:lpstr>Presentación de PowerPoint</vt:lpstr>
      <vt:lpstr>¿Cómo considera que estaría actualmente el estado de los establecimientos civiles y públicos si no se hubieran considerado todavía las características constructivas según lo propone la Ley 19.587?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HIGIENE Y SEGURIDAD INDUSTRIAL</dc:title>
  <dc:creator>César Iglesias Jimenez</dc:creator>
  <cp:lastModifiedBy>César Iglesias Jimenez</cp:lastModifiedBy>
  <cp:revision>1</cp:revision>
  <dcterms:modified xsi:type="dcterms:W3CDTF">2022-04-26T20:57:18Z</dcterms:modified>
</cp:coreProperties>
</file>