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59" y="53"/>
      </p:cViewPr>
      <p:guideLst>
        <p:guide orient="horz" pos="1620"/>
        <p:guide pos="2880"/>
        <p:guide pos="52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552fbb594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2552fbb594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2552fbb594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2552fbb59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a4ceeb2a636c3cf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a4ceeb2a636c3cf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552fbb59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552fbb59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552fbb59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552fbb59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552fbb594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552fbb59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2552fbb594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2552fbb59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552fbb594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552fbb594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552fbb594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552fbb594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552fbb594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552fbb594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9825" y="134050"/>
            <a:ext cx="5065800" cy="294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3400"/>
              <a:t>CARACTERÍSTICAS CONSTRUCTIVAS DE LOS ESTABLECIMIENTOS</a:t>
            </a:r>
            <a:endParaRPr sz="3400"/>
          </a:p>
        </p:txBody>
      </p:sp>
      <p:sp>
        <p:nvSpPr>
          <p:cNvPr id="278" name="Google Shape;278;p13"/>
          <p:cNvSpPr txBox="1">
            <a:spLocks noGrp="1"/>
          </p:cNvSpPr>
          <p:nvPr>
            <p:ph type="subTitle" idx="1"/>
          </p:nvPr>
        </p:nvSpPr>
        <p:spPr>
          <a:xfrm>
            <a:off x="370575" y="3229750"/>
            <a:ext cx="4536300" cy="1767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b="1"/>
              <a:t>Trabajo Práctico Nº3</a:t>
            </a:r>
            <a:endParaRPr b="1"/>
          </a:p>
          <a:p>
            <a:pPr marL="0" lvl="0" indent="0" algn="l" rtl="0">
              <a:spcBef>
                <a:spcPts val="0"/>
              </a:spcBef>
              <a:spcAft>
                <a:spcPts val="0"/>
              </a:spcAft>
              <a:buNone/>
            </a:pPr>
            <a:endParaRPr/>
          </a:p>
          <a:p>
            <a:pPr marL="0" lvl="0" indent="0" algn="l" rtl="0">
              <a:spcBef>
                <a:spcPts val="0"/>
              </a:spcBef>
              <a:spcAft>
                <a:spcPts val="0"/>
              </a:spcAft>
              <a:buNone/>
            </a:pPr>
            <a:r>
              <a:rPr lang="es" sz="1500"/>
              <a:t>GRUPO 4:</a:t>
            </a:r>
            <a:endParaRPr sz="1500"/>
          </a:p>
          <a:p>
            <a:pPr marL="457200" lvl="0" indent="0" algn="l" rtl="0">
              <a:spcBef>
                <a:spcPts val="0"/>
              </a:spcBef>
              <a:spcAft>
                <a:spcPts val="0"/>
              </a:spcAft>
              <a:buNone/>
            </a:pPr>
            <a:r>
              <a:rPr lang="es" sz="1500"/>
              <a:t>Lautaro Mereles</a:t>
            </a:r>
            <a:endParaRPr sz="1500"/>
          </a:p>
          <a:p>
            <a:pPr marL="457200" lvl="0" indent="0" algn="l" rtl="0">
              <a:spcBef>
                <a:spcPts val="0"/>
              </a:spcBef>
              <a:spcAft>
                <a:spcPts val="0"/>
              </a:spcAft>
              <a:buNone/>
            </a:pPr>
            <a:r>
              <a:rPr lang="es" sz="1500"/>
              <a:t>Ivo Starikuvich</a:t>
            </a:r>
            <a:endParaRPr sz="1500"/>
          </a:p>
          <a:p>
            <a:pPr marL="457200" lvl="0" indent="0" algn="l" rtl="0">
              <a:spcBef>
                <a:spcPts val="0"/>
              </a:spcBef>
              <a:spcAft>
                <a:spcPts val="0"/>
              </a:spcAft>
              <a:buNone/>
            </a:pPr>
            <a:r>
              <a:rPr lang="es" sz="1500"/>
              <a:t>Ignacio Hernandez</a:t>
            </a:r>
            <a:endParaRPr sz="1500"/>
          </a:p>
          <a:p>
            <a:pPr marL="457200" lvl="0" indent="0" algn="l" rtl="0">
              <a:spcBef>
                <a:spcPts val="0"/>
              </a:spcBef>
              <a:spcAft>
                <a:spcPts val="0"/>
              </a:spcAft>
              <a:buNone/>
            </a:pPr>
            <a:r>
              <a:rPr lang="es" sz="1500"/>
              <a:t>Pablo Herrera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body" idx="1"/>
          </p:nvPr>
        </p:nvSpPr>
        <p:spPr>
          <a:xfrm>
            <a:off x="822950" y="637900"/>
            <a:ext cx="7605600" cy="22653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s"/>
              <a:t>5.  Los efluentes deberán ser </a:t>
            </a:r>
            <a:r>
              <a:rPr lang="es" b="1"/>
              <a:t>evacuados a plantas de tratamiento</a:t>
            </a:r>
            <a:r>
              <a:rPr lang="es"/>
              <a:t> según la legislación vigente en la zona de ubicación del establecimiento, de manera que no se conviertan en un riesgo para la salud de los trabajadores y en un factor de contaminación ambiental.</a:t>
            </a:r>
            <a:endParaRPr/>
          </a:p>
          <a:p>
            <a:pPr marL="457200" lvl="0" indent="0" algn="just" rtl="0">
              <a:spcBef>
                <a:spcPts val="1200"/>
              </a:spcBef>
              <a:spcAft>
                <a:spcPts val="1200"/>
              </a:spcAft>
              <a:buNone/>
            </a:pPr>
            <a:r>
              <a:rPr lang="es"/>
              <a:t>6. Donde existan plantas de tratamiento de efluentes, éstas </a:t>
            </a:r>
            <a:r>
              <a:rPr lang="es" b="1"/>
              <a:t>deberán limpiarse periódicamente</a:t>
            </a:r>
            <a:r>
              <a:rPr lang="es"/>
              <a:t>, debiendo tomarse las precauciones necesarias de protección personal con los trabajadores que la efectúen. Las zonas de las plantas de tratamiento que sean motivo de acceso humano periódico, deberán ofrecer buenas condiciones de acceso, iluminación y ventilación. “</a:t>
            </a:r>
            <a:endParaRPr/>
          </a:p>
        </p:txBody>
      </p:sp>
      <p:pic>
        <p:nvPicPr>
          <p:cNvPr id="334" name="Google Shape;334;p22"/>
          <p:cNvPicPr preferRelativeResize="0"/>
          <p:nvPr/>
        </p:nvPicPr>
        <p:blipFill>
          <a:blip r:embed="rId3">
            <a:alphaModFix/>
          </a:blip>
          <a:stretch>
            <a:fillRect/>
          </a:stretch>
        </p:blipFill>
        <p:spPr>
          <a:xfrm>
            <a:off x="2236574" y="2833925"/>
            <a:ext cx="4778374" cy="212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76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Efluentes y conducta ecológica</a:t>
            </a:r>
            <a:endParaRPr/>
          </a:p>
        </p:txBody>
      </p:sp>
      <p:sp>
        <p:nvSpPr>
          <p:cNvPr id="340" name="Google Shape;340;p23"/>
          <p:cNvSpPr txBox="1">
            <a:spLocks noGrp="1"/>
          </p:cNvSpPr>
          <p:nvPr>
            <p:ph type="body" idx="1"/>
          </p:nvPr>
        </p:nvSpPr>
        <p:spPr>
          <a:xfrm>
            <a:off x="1151400" y="1466725"/>
            <a:ext cx="7030500" cy="28392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1200"/>
              </a:spcAft>
              <a:buNone/>
            </a:pPr>
            <a:r>
              <a:rPr lang="es" sz="1400" b="1"/>
              <a:t>Se busca transformar los sistemas lineales tradicionales (entran recursos, salen desechos)  a sistemas cerrados donde los efluentes puedan tratarse para ser entradas o “inputs” de otro proceso.</a:t>
            </a:r>
            <a:endParaRPr sz="1400" b="1"/>
          </a:p>
        </p:txBody>
      </p:sp>
      <p:pic>
        <p:nvPicPr>
          <p:cNvPr id="341" name="Google Shape;341;p23"/>
          <p:cNvPicPr preferRelativeResize="0"/>
          <p:nvPr/>
        </p:nvPicPr>
        <p:blipFill>
          <a:blip r:embed="rId3">
            <a:alphaModFix/>
          </a:blip>
          <a:stretch>
            <a:fillRect/>
          </a:stretch>
        </p:blipFill>
        <p:spPr>
          <a:xfrm>
            <a:off x="1263175" y="2641425"/>
            <a:ext cx="3122299" cy="1988125"/>
          </a:xfrm>
          <a:prstGeom prst="rect">
            <a:avLst/>
          </a:prstGeom>
          <a:noFill/>
          <a:ln>
            <a:noFill/>
          </a:ln>
        </p:spPr>
      </p:pic>
      <p:pic>
        <p:nvPicPr>
          <p:cNvPr id="342" name="Google Shape;342;p23"/>
          <p:cNvPicPr preferRelativeResize="0"/>
          <p:nvPr/>
        </p:nvPicPr>
        <p:blipFill>
          <a:blip r:embed="rId4">
            <a:alphaModFix/>
          </a:blip>
          <a:stretch>
            <a:fillRect/>
          </a:stretch>
        </p:blipFill>
        <p:spPr>
          <a:xfrm>
            <a:off x="5075275" y="2410975"/>
            <a:ext cx="2956175" cy="2218574"/>
          </a:xfrm>
          <a:prstGeom prst="rect">
            <a:avLst/>
          </a:prstGeom>
          <a:noFill/>
          <a:ln>
            <a:noFill/>
          </a:ln>
        </p:spPr>
      </p:pic>
      <p:sp>
        <p:nvSpPr>
          <p:cNvPr id="343" name="Google Shape;343;p23"/>
          <p:cNvSpPr txBox="1"/>
          <p:nvPr/>
        </p:nvSpPr>
        <p:spPr>
          <a:xfrm>
            <a:off x="5348850" y="4629550"/>
            <a:ext cx="240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100" i="1">
                <a:latin typeface="Nunito"/>
                <a:ea typeface="Nunito"/>
                <a:cs typeface="Nunito"/>
                <a:sym typeface="Nunito"/>
              </a:rPr>
              <a:t>Evaporador industrial al vacío</a:t>
            </a:r>
            <a:endParaRPr sz="1100" i="1">
              <a:latin typeface="Nunito"/>
              <a:ea typeface="Nunito"/>
              <a:cs typeface="Nunito"/>
              <a:sym typeface="Nunito"/>
            </a:endParaRPr>
          </a:p>
        </p:txBody>
      </p:sp>
      <p:sp>
        <p:nvSpPr>
          <p:cNvPr id="344" name="Google Shape;344;p23"/>
          <p:cNvSpPr txBox="1"/>
          <p:nvPr/>
        </p:nvSpPr>
        <p:spPr>
          <a:xfrm>
            <a:off x="1619813" y="4629550"/>
            <a:ext cx="240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100" i="1">
                <a:latin typeface="Nunito"/>
                <a:ea typeface="Nunito"/>
                <a:cs typeface="Nunito"/>
                <a:sym typeface="Nunito"/>
              </a:rPr>
              <a:t>Planta depuradora</a:t>
            </a:r>
            <a:endParaRPr sz="1100" i="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body" idx="1"/>
          </p:nvPr>
        </p:nvSpPr>
        <p:spPr>
          <a:xfrm>
            <a:off x="1272675" y="753600"/>
            <a:ext cx="7007400" cy="3901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400" u="sng">
                <a:solidFill>
                  <a:srgbClr val="000000"/>
                </a:solidFill>
              </a:rPr>
              <a:t>Pregunta Nro 1:</a:t>
            </a:r>
            <a:r>
              <a:rPr lang="es" sz="1400" b="1" u="sng">
                <a:solidFill>
                  <a:srgbClr val="000000"/>
                </a:solidFill>
              </a:rPr>
              <a:t> </a:t>
            </a:r>
            <a:r>
              <a:rPr lang="es" sz="1400" b="1">
                <a:solidFill>
                  <a:srgbClr val="000000"/>
                </a:solidFill>
              </a:rPr>
              <a:t>¿Cómo debe diseñarse un sistema higiénico de comedor para una industria que fabrica productos químicos explosivos y tóxicos (explosivos para minería)?</a:t>
            </a:r>
            <a:endParaRPr sz="1400" b="1">
              <a:solidFill>
                <a:srgbClr val="000000"/>
              </a:solidFill>
            </a:endParaRPr>
          </a:p>
          <a:p>
            <a:pPr marL="0" lvl="0" indent="0" algn="just" rtl="0">
              <a:spcBef>
                <a:spcPts val="0"/>
              </a:spcBef>
              <a:spcAft>
                <a:spcPts val="0"/>
              </a:spcAft>
              <a:buNone/>
            </a:pPr>
            <a:endParaRPr sz="1400" b="1">
              <a:solidFill>
                <a:srgbClr val="000000"/>
              </a:solidFill>
            </a:endParaRPr>
          </a:p>
          <a:p>
            <a:pPr marL="0" lvl="0" indent="0" algn="just" rtl="0">
              <a:spcBef>
                <a:spcPts val="0"/>
              </a:spcBef>
              <a:spcAft>
                <a:spcPts val="0"/>
              </a:spcAft>
              <a:buNone/>
            </a:pPr>
            <a:endParaRPr sz="1400" b="1">
              <a:solidFill>
                <a:srgbClr val="000000"/>
              </a:solidFill>
            </a:endParaRPr>
          </a:p>
          <a:p>
            <a:pPr marL="0" lvl="0" indent="0" algn="just" rtl="0">
              <a:spcBef>
                <a:spcPts val="0"/>
              </a:spcBef>
              <a:spcAft>
                <a:spcPts val="0"/>
              </a:spcAft>
              <a:buNone/>
            </a:pPr>
            <a:endParaRPr sz="1400" b="1">
              <a:solidFill>
                <a:srgbClr val="000000"/>
              </a:solidFill>
            </a:endParaRPr>
          </a:p>
          <a:p>
            <a:pPr marL="0" lvl="0" indent="0" algn="just" rtl="0">
              <a:spcBef>
                <a:spcPts val="0"/>
              </a:spcBef>
              <a:spcAft>
                <a:spcPts val="0"/>
              </a:spcAft>
              <a:buNone/>
            </a:pPr>
            <a:r>
              <a:rPr lang="es" sz="1400" u="sng">
                <a:solidFill>
                  <a:srgbClr val="000000"/>
                </a:solidFill>
              </a:rPr>
              <a:t>Pregunta Nro 2:</a:t>
            </a:r>
            <a:r>
              <a:rPr lang="es" sz="1400">
                <a:solidFill>
                  <a:srgbClr val="000000"/>
                </a:solidFill>
              </a:rPr>
              <a:t> </a:t>
            </a:r>
            <a:r>
              <a:rPr lang="es" sz="1400" b="1">
                <a:solidFill>
                  <a:srgbClr val="000000"/>
                </a:solidFill>
              </a:rPr>
              <a:t>¿Qué previsiones deben considerarse en el diseño del sistema de tratamiento de efluentes de la industria mencionados en el punto anterior?</a:t>
            </a:r>
            <a:endParaRPr sz="1400" b="1">
              <a:solidFill>
                <a:srgbClr val="000000"/>
              </a:solidFill>
            </a:endParaRPr>
          </a:p>
          <a:p>
            <a:pPr marL="0" lvl="0" indent="0" algn="just" rtl="0">
              <a:spcBef>
                <a:spcPts val="2200"/>
              </a:spcBef>
              <a:spcAft>
                <a:spcPts val="0"/>
              </a:spcAft>
              <a:buNone/>
            </a:pPr>
            <a:endParaRPr sz="1400" b="1">
              <a:solidFill>
                <a:srgbClr val="000000"/>
              </a:solidFill>
            </a:endParaRPr>
          </a:p>
          <a:p>
            <a:pPr marL="0" lvl="0" indent="0" algn="just" rtl="0">
              <a:spcBef>
                <a:spcPts val="2200"/>
              </a:spcBef>
              <a:spcAft>
                <a:spcPts val="0"/>
              </a:spcAft>
              <a:buNone/>
            </a:pPr>
            <a:r>
              <a:rPr lang="es" sz="1400" u="sng">
                <a:solidFill>
                  <a:srgbClr val="000000"/>
                </a:solidFill>
              </a:rPr>
              <a:t>Pregunta Nro 3: </a:t>
            </a:r>
            <a:r>
              <a:rPr lang="es" sz="1400" b="1">
                <a:solidFill>
                  <a:srgbClr val="000000"/>
                </a:solidFill>
              </a:rPr>
              <a:t>¿Cómo cree que deberían considerarse los efluentes industriales si se pretende una conducta ecológica plena?</a:t>
            </a:r>
            <a:endParaRPr sz="11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¿Que es el diseño higiénico?</a:t>
            </a:r>
            <a:endParaRPr/>
          </a:p>
        </p:txBody>
      </p:sp>
      <p:sp>
        <p:nvSpPr>
          <p:cNvPr id="289" name="Google Shape;289;p15"/>
          <p:cNvSpPr txBox="1">
            <a:spLocks noGrp="1"/>
          </p:cNvSpPr>
          <p:nvPr>
            <p:ph type="body" idx="1"/>
          </p:nvPr>
        </p:nvSpPr>
        <p:spPr>
          <a:xfrm>
            <a:off x="1227800" y="1169475"/>
            <a:ext cx="7287000" cy="2017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s" sz="1500"/>
              <a:t>El diseño higiénico consiste en estudiar la configuración de las instalaciones y equipos de cualquier industria para </a:t>
            </a:r>
            <a:r>
              <a:rPr lang="es" sz="1500" b="1"/>
              <a:t>reducir el riesgo</a:t>
            </a:r>
            <a:r>
              <a:rPr lang="es" sz="1500"/>
              <a:t> de contaminación y facilitar la </a:t>
            </a:r>
            <a:r>
              <a:rPr lang="es" sz="1500" b="1"/>
              <a:t>limpieza</a:t>
            </a:r>
            <a:r>
              <a:rPr lang="es" sz="1500"/>
              <a:t>.</a:t>
            </a:r>
            <a:endParaRPr sz="1500"/>
          </a:p>
          <a:p>
            <a:pPr marL="0" lvl="0" indent="457200" algn="just" rtl="0">
              <a:spcBef>
                <a:spcPts val="1200"/>
              </a:spcBef>
              <a:spcAft>
                <a:spcPts val="1200"/>
              </a:spcAft>
              <a:buNone/>
            </a:pPr>
            <a:r>
              <a:rPr lang="es" sz="1500"/>
              <a:t>Todos los elementos presentes en un espacio industrial juegan un papel fundamental a la hora de minimizar el riesgo de contaminación y maximizar la seguridad de los procesos.</a:t>
            </a:r>
            <a:endParaRPr/>
          </a:p>
        </p:txBody>
      </p:sp>
      <p:pic>
        <p:nvPicPr>
          <p:cNvPr id="290" name="Google Shape;290;p15"/>
          <p:cNvPicPr preferRelativeResize="0"/>
          <p:nvPr/>
        </p:nvPicPr>
        <p:blipFill>
          <a:blip r:embed="rId3">
            <a:alphaModFix/>
          </a:blip>
          <a:stretch>
            <a:fillRect/>
          </a:stretch>
        </p:blipFill>
        <p:spPr>
          <a:xfrm>
            <a:off x="2400800" y="3040980"/>
            <a:ext cx="4836501" cy="193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223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Criterios de diseño</a:t>
            </a:r>
            <a:endParaRPr/>
          </a:p>
        </p:txBody>
      </p:sp>
      <p:sp>
        <p:nvSpPr>
          <p:cNvPr id="296" name="Google Shape;296;p16"/>
          <p:cNvSpPr txBox="1">
            <a:spLocks noGrp="1"/>
          </p:cNvSpPr>
          <p:nvPr>
            <p:ph type="body" idx="1"/>
          </p:nvPr>
        </p:nvSpPr>
        <p:spPr>
          <a:xfrm>
            <a:off x="1176300" y="1078600"/>
            <a:ext cx="7133100" cy="33570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s">
                <a:solidFill>
                  <a:srgbClr val="000000"/>
                </a:solidFill>
              </a:rPr>
              <a:t>Un diseño higiénico correcto garantiza que la instalación o el equipo se puedan limpiar de forma adecuada y que sus superficies y componentes resisten el contacto con los productos alimentarios y los productos químicos que se utilizan para la limpieza.</a:t>
            </a:r>
            <a:endParaRPr>
              <a:solidFill>
                <a:srgbClr val="000000"/>
              </a:solidFill>
            </a:endParaRPr>
          </a:p>
          <a:p>
            <a:pPr marL="457200" lvl="0" indent="-311150" algn="just" rtl="0">
              <a:spcBef>
                <a:spcPts val="2200"/>
              </a:spcBef>
              <a:spcAft>
                <a:spcPts val="0"/>
              </a:spcAft>
              <a:buClr>
                <a:srgbClr val="000000"/>
              </a:buClr>
              <a:buSzPts val="1300"/>
              <a:buChar char="●"/>
            </a:pPr>
            <a:r>
              <a:rPr lang="es">
                <a:solidFill>
                  <a:srgbClr val="000000"/>
                </a:solidFill>
              </a:rPr>
              <a:t>Estar libre de </a:t>
            </a:r>
            <a:r>
              <a:rPr lang="es" b="1">
                <a:solidFill>
                  <a:srgbClr val="000000"/>
                </a:solidFill>
              </a:rPr>
              <a:t>grietas y agujeros</a:t>
            </a:r>
            <a:r>
              <a:rPr lang="es">
                <a:solidFill>
                  <a:srgbClr val="000000"/>
                </a:solidFill>
              </a:rPr>
              <a:t> que puedan retener contaminación.</a:t>
            </a:r>
            <a:endParaRPr>
              <a:solidFill>
                <a:srgbClr val="000000"/>
              </a:solidFill>
            </a:endParaRPr>
          </a:p>
          <a:p>
            <a:pPr marL="457200" lvl="0" indent="-311150" algn="just" rtl="0">
              <a:spcBef>
                <a:spcPts val="0"/>
              </a:spcBef>
              <a:spcAft>
                <a:spcPts val="0"/>
              </a:spcAft>
              <a:buClr>
                <a:srgbClr val="000000"/>
              </a:buClr>
              <a:buSzPts val="1300"/>
              <a:buChar char="●"/>
            </a:pPr>
            <a:r>
              <a:rPr lang="es">
                <a:solidFill>
                  <a:srgbClr val="000000"/>
                </a:solidFill>
              </a:rPr>
              <a:t>Acabado superficial </a:t>
            </a:r>
            <a:r>
              <a:rPr lang="es" b="1">
                <a:solidFill>
                  <a:srgbClr val="000000"/>
                </a:solidFill>
              </a:rPr>
              <a:t>liso</a:t>
            </a:r>
            <a:r>
              <a:rPr lang="es">
                <a:solidFill>
                  <a:srgbClr val="000000"/>
                </a:solidFill>
              </a:rPr>
              <a:t>.</a:t>
            </a:r>
            <a:endParaRPr>
              <a:solidFill>
                <a:srgbClr val="000000"/>
              </a:solidFill>
            </a:endParaRPr>
          </a:p>
          <a:p>
            <a:pPr marL="457200" lvl="0" indent="-311150" algn="just" rtl="0">
              <a:spcBef>
                <a:spcPts val="0"/>
              </a:spcBef>
              <a:spcAft>
                <a:spcPts val="0"/>
              </a:spcAft>
              <a:buClr>
                <a:srgbClr val="000000"/>
              </a:buClr>
              <a:buSzPts val="1300"/>
              <a:buChar char="●"/>
            </a:pPr>
            <a:r>
              <a:rPr lang="es">
                <a:solidFill>
                  <a:srgbClr val="000000"/>
                </a:solidFill>
              </a:rPr>
              <a:t>Hecho de </a:t>
            </a:r>
            <a:r>
              <a:rPr lang="es" b="1">
                <a:solidFill>
                  <a:srgbClr val="000000"/>
                </a:solidFill>
              </a:rPr>
              <a:t>materiales seguros</a:t>
            </a:r>
            <a:r>
              <a:rPr lang="es">
                <a:solidFill>
                  <a:srgbClr val="000000"/>
                </a:solidFill>
              </a:rPr>
              <a:t>.</a:t>
            </a:r>
            <a:endParaRPr>
              <a:solidFill>
                <a:srgbClr val="000000"/>
              </a:solidFill>
            </a:endParaRPr>
          </a:p>
          <a:p>
            <a:pPr marL="457200" lvl="0" indent="-311150" algn="just" rtl="0">
              <a:spcBef>
                <a:spcPts val="0"/>
              </a:spcBef>
              <a:spcAft>
                <a:spcPts val="0"/>
              </a:spcAft>
              <a:buClr>
                <a:srgbClr val="000000"/>
              </a:buClr>
              <a:buSzPts val="1300"/>
              <a:buChar char="●"/>
            </a:pPr>
            <a:r>
              <a:rPr lang="es" b="1">
                <a:solidFill>
                  <a:srgbClr val="000000"/>
                </a:solidFill>
              </a:rPr>
              <a:t>Sin poros</a:t>
            </a:r>
            <a:r>
              <a:rPr lang="es">
                <a:solidFill>
                  <a:srgbClr val="000000"/>
                </a:solidFill>
              </a:rPr>
              <a:t>, materiales espumados o pinturas.</a:t>
            </a:r>
            <a:endParaRPr>
              <a:solidFill>
                <a:srgbClr val="000000"/>
              </a:solidFill>
            </a:endParaRPr>
          </a:p>
          <a:p>
            <a:pPr marL="457200" lvl="0" indent="-311150" algn="just" rtl="0">
              <a:spcBef>
                <a:spcPts val="0"/>
              </a:spcBef>
              <a:spcAft>
                <a:spcPts val="0"/>
              </a:spcAft>
              <a:buClr>
                <a:srgbClr val="000000"/>
              </a:buClr>
              <a:buSzPts val="1300"/>
              <a:buChar char="●"/>
            </a:pPr>
            <a:r>
              <a:rPr lang="es">
                <a:solidFill>
                  <a:srgbClr val="000000"/>
                </a:solidFill>
              </a:rPr>
              <a:t>Resistente a la </a:t>
            </a:r>
            <a:r>
              <a:rPr lang="es" b="1">
                <a:solidFill>
                  <a:srgbClr val="000000"/>
                </a:solidFill>
              </a:rPr>
              <a:t>temperatura</a:t>
            </a:r>
            <a:r>
              <a:rPr lang="es">
                <a:solidFill>
                  <a:srgbClr val="000000"/>
                </a:solidFill>
              </a:rPr>
              <a:t> y los productos</a:t>
            </a:r>
            <a:r>
              <a:rPr lang="es" b="1">
                <a:solidFill>
                  <a:srgbClr val="000000"/>
                </a:solidFill>
              </a:rPr>
              <a:t> químicos.</a:t>
            </a:r>
            <a:endParaRPr b="1">
              <a:solidFill>
                <a:srgbClr val="000000"/>
              </a:solidFill>
            </a:endParaRPr>
          </a:p>
        </p:txBody>
      </p:sp>
      <p:pic>
        <p:nvPicPr>
          <p:cNvPr id="297" name="Google Shape;297;p16" descr="Cantonades: Radi ≥ 6mm (radi mínim 3 mm) i angle &gt; 90º"/>
          <p:cNvPicPr preferRelativeResize="0"/>
          <p:nvPr/>
        </p:nvPicPr>
        <p:blipFill>
          <a:blip r:embed="rId3">
            <a:alphaModFix/>
          </a:blip>
          <a:stretch>
            <a:fillRect/>
          </a:stretch>
        </p:blipFill>
        <p:spPr>
          <a:xfrm>
            <a:off x="2524225" y="3424325"/>
            <a:ext cx="3045400" cy="1626250"/>
          </a:xfrm>
          <a:prstGeom prst="rect">
            <a:avLst/>
          </a:prstGeom>
          <a:noFill/>
          <a:ln>
            <a:noFill/>
          </a:ln>
        </p:spPr>
      </p:pic>
      <p:pic>
        <p:nvPicPr>
          <p:cNvPr id="298" name="Google Shape;298;p16"/>
          <p:cNvPicPr preferRelativeResize="0"/>
          <p:nvPr/>
        </p:nvPicPr>
        <p:blipFill rotWithShape="1">
          <a:blip r:embed="rId4">
            <a:alphaModFix/>
          </a:blip>
          <a:srcRect r="56565"/>
          <a:stretch/>
        </p:blipFill>
        <p:spPr>
          <a:xfrm>
            <a:off x="6392375" y="3703363"/>
            <a:ext cx="2325625" cy="1068175"/>
          </a:xfrm>
          <a:prstGeom prst="rect">
            <a:avLst/>
          </a:prstGeom>
          <a:noFill/>
          <a:ln>
            <a:noFill/>
          </a:ln>
        </p:spPr>
      </p:pic>
      <p:pic>
        <p:nvPicPr>
          <p:cNvPr id="299" name="Google Shape;299;p16"/>
          <p:cNvPicPr preferRelativeResize="0"/>
          <p:nvPr/>
        </p:nvPicPr>
        <p:blipFill rotWithShape="1">
          <a:blip r:embed="rId4">
            <a:alphaModFix/>
          </a:blip>
          <a:srcRect l="57989" t="-5810" r="835" b="5809"/>
          <a:stretch/>
        </p:blipFill>
        <p:spPr>
          <a:xfrm>
            <a:off x="6373175" y="2674875"/>
            <a:ext cx="2059225" cy="9602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Requisitos funcionales</a:t>
            </a:r>
            <a:endParaRPr/>
          </a:p>
        </p:txBody>
      </p:sp>
      <p:sp>
        <p:nvSpPr>
          <p:cNvPr id="305" name="Google Shape;305;p17"/>
          <p:cNvSpPr txBox="1">
            <a:spLocks noGrp="1"/>
          </p:cNvSpPr>
          <p:nvPr>
            <p:ph type="body" idx="1"/>
          </p:nvPr>
        </p:nvSpPr>
        <p:spPr>
          <a:xfrm>
            <a:off x="1380000" y="1460100"/>
            <a:ext cx="6680400" cy="3271800"/>
          </a:xfrm>
          <a:prstGeom prst="rect">
            <a:avLst/>
          </a:prstGeom>
        </p:spPr>
        <p:txBody>
          <a:bodyPr spcFirstLastPara="1" wrap="square" lIns="91425" tIns="91425" rIns="91425" bIns="91425" anchor="t" anchorCtr="0">
            <a:normAutofit fontScale="92500" lnSpcReduction="20000"/>
          </a:bodyPr>
          <a:lstStyle/>
          <a:p>
            <a:pPr marL="457200" lvl="0" indent="-304958" algn="just" rtl="0">
              <a:lnSpc>
                <a:spcPct val="100000"/>
              </a:lnSpc>
              <a:spcBef>
                <a:spcPts val="0"/>
              </a:spcBef>
              <a:spcAft>
                <a:spcPts val="0"/>
              </a:spcAft>
              <a:buSzPct val="92322"/>
              <a:buAutoNum type="arabicParenR"/>
            </a:pPr>
            <a:r>
              <a:rPr lang="es" sz="1408" b="1" i="1"/>
              <a:t>FACILIDAD DE LIMPIEZA:</a:t>
            </a:r>
            <a:r>
              <a:rPr lang="es" sz="1408" i="1"/>
              <a:t> </a:t>
            </a:r>
            <a:r>
              <a:rPr lang="es" i="1"/>
              <a:t>Para una desinfección adecuada.</a:t>
            </a:r>
            <a:endParaRPr i="1"/>
          </a:p>
          <a:p>
            <a:pPr marL="457200" lvl="0" indent="0" algn="just" rtl="0">
              <a:lnSpc>
                <a:spcPct val="100000"/>
              </a:lnSpc>
              <a:spcBef>
                <a:spcPts val="1200"/>
              </a:spcBef>
              <a:spcAft>
                <a:spcPts val="0"/>
              </a:spcAft>
              <a:buNone/>
            </a:pPr>
            <a:endParaRPr i="1"/>
          </a:p>
          <a:p>
            <a:pPr marL="457200" lvl="0" indent="-304958" algn="just" rtl="0">
              <a:lnSpc>
                <a:spcPct val="100000"/>
              </a:lnSpc>
              <a:spcBef>
                <a:spcPts val="1200"/>
              </a:spcBef>
              <a:spcAft>
                <a:spcPts val="0"/>
              </a:spcAft>
              <a:buSzPct val="92322"/>
              <a:buAutoNum type="arabicParenR"/>
            </a:pPr>
            <a:r>
              <a:rPr lang="es" sz="1408" b="1" i="1"/>
              <a:t>CONTROL DE MICROORGANISMOS: </a:t>
            </a:r>
            <a:r>
              <a:rPr lang="es" i="1"/>
              <a:t>Para prevenir su ingreso a las instalaciones.</a:t>
            </a:r>
            <a:endParaRPr i="1"/>
          </a:p>
          <a:p>
            <a:pPr marL="457200" lvl="0" indent="0" algn="just" rtl="0">
              <a:lnSpc>
                <a:spcPct val="100000"/>
              </a:lnSpc>
              <a:spcBef>
                <a:spcPts val="1200"/>
              </a:spcBef>
              <a:spcAft>
                <a:spcPts val="0"/>
              </a:spcAft>
              <a:buNone/>
            </a:pPr>
            <a:endParaRPr b="1" i="1"/>
          </a:p>
          <a:p>
            <a:pPr marL="457200" lvl="0" indent="-304958" algn="just" rtl="0">
              <a:lnSpc>
                <a:spcPct val="100000"/>
              </a:lnSpc>
              <a:spcBef>
                <a:spcPts val="1200"/>
              </a:spcBef>
              <a:spcAft>
                <a:spcPts val="0"/>
              </a:spcAft>
              <a:buSzPct val="92322"/>
              <a:buAutoNum type="arabicParenR"/>
            </a:pPr>
            <a:r>
              <a:rPr lang="es" sz="1408" b="1" i="1"/>
              <a:t>CONTROL DE PLAGAS:</a:t>
            </a:r>
            <a:r>
              <a:rPr lang="es" b="1" i="1"/>
              <a:t> </a:t>
            </a:r>
            <a:r>
              <a:rPr lang="es" i="1"/>
              <a:t>Evitando la multiplicación de aves o roedores.</a:t>
            </a:r>
            <a:endParaRPr i="1"/>
          </a:p>
          <a:p>
            <a:pPr marL="457200" lvl="0" indent="0" algn="just" rtl="0">
              <a:lnSpc>
                <a:spcPct val="100000"/>
              </a:lnSpc>
              <a:spcBef>
                <a:spcPts val="1200"/>
              </a:spcBef>
              <a:spcAft>
                <a:spcPts val="0"/>
              </a:spcAft>
              <a:buNone/>
            </a:pPr>
            <a:endParaRPr sz="1408" i="1"/>
          </a:p>
          <a:p>
            <a:pPr marL="457200" lvl="0" indent="-304958" algn="just" rtl="0">
              <a:lnSpc>
                <a:spcPct val="100000"/>
              </a:lnSpc>
              <a:spcBef>
                <a:spcPts val="1200"/>
              </a:spcBef>
              <a:spcAft>
                <a:spcPts val="0"/>
              </a:spcAft>
              <a:buSzPct val="92322"/>
              <a:buAutoNum type="arabicParenR"/>
            </a:pPr>
            <a:r>
              <a:rPr lang="es" sz="1408" b="1" i="1"/>
              <a:t>PREVENIR LA CONTAMINACIÓN CON PARTÍCULAS EXTRAÑAS:</a:t>
            </a:r>
            <a:r>
              <a:rPr lang="es" i="1"/>
              <a:t> Revisando los materiales y equipos a utilizar.</a:t>
            </a:r>
            <a:endParaRPr i="1"/>
          </a:p>
          <a:p>
            <a:pPr marL="457200" lvl="0" indent="0" algn="just" rtl="0">
              <a:lnSpc>
                <a:spcPct val="100000"/>
              </a:lnSpc>
              <a:spcBef>
                <a:spcPts val="1200"/>
              </a:spcBef>
              <a:spcAft>
                <a:spcPts val="0"/>
              </a:spcAft>
              <a:buNone/>
            </a:pPr>
            <a:endParaRPr i="1"/>
          </a:p>
          <a:p>
            <a:pPr marL="457200" lvl="0" indent="-304958" algn="just" rtl="0">
              <a:lnSpc>
                <a:spcPct val="100000"/>
              </a:lnSpc>
              <a:spcBef>
                <a:spcPts val="1200"/>
              </a:spcBef>
              <a:spcAft>
                <a:spcPts val="0"/>
              </a:spcAft>
              <a:buSzPct val="92322"/>
              <a:buAutoNum type="arabicParenR"/>
            </a:pPr>
            <a:r>
              <a:rPr lang="es" sz="1408" b="1" i="1"/>
              <a:t>PREVENIR LA CONTAMINACIÓN QUÍMICA:</a:t>
            </a:r>
            <a:r>
              <a:rPr lang="es" i="1"/>
              <a:t> Evitando el derrame de líquidos potencialmente peligrosos.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Artículos relacionados</a:t>
            </a:r>
            <a:endParaRPr/>
          </a:p>
        </p:txBody>
      </p:sp>
      <p:sp>
        <p:nvSpPr>
          <p:cNvPr id="311" name="Google Shape;311;p18"/>
          <p:cNvSpPr txBox="1">
            <a:spLocks noGrp="1"/>
          </p:cNvSpPr>
          <p:nvPr>
            <p:ph type="body" idx="1"/>
          </p:nvPr>
        </p:nvSpPr>
        <p:spPr>
          <a:xfrm>
            <a:off x="1303800" y="1549325"/>
            <a:ext cx="6744900" cy="2742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b="1" i="1">
                <a:solidFill>
                  <a:schemeClr val="accent2"/>
                </a:solidFill>
              </a:rPr>
              <a:t>Artículo 52)</a:t>
            </a:r>
            <a:r>
              <a:rPr lang="es">
                <a:solidFill>
                  <a:schemeClr val="accent2"/>
                </a:solidFill>
              </a:rPr>
              <a:t> </a:t>
            </a:r>
            <a:r>
              <a:rPr lang="es">
                <a:solidFill>
                  <a:srgbClr val="000000"/>
                </a:solidFill>
              </a:rPr>
              <a:t>“Cuando la empresa destine un local para comedor deberá ubicarse lo </a:t>
            </a:r>
            <a:r>
              <a:rPr lang="es" b="1">
                <a:solidFill>
                  <a:srgbClr val="000000"/>
                </a:solidFill>
              </a:rPr>
              <a:t>más</a:t>
            </a:r>
            <a:r>
              <a:rPr lang="es">
                <a:solidFill>
                  <a:srgbClr val="000000"/>
                </a:solidFill>
              </a:rPr>
              <a:t> </a:t>
            </a:r>
            <a:r>
              <a:rPr lang="es" b="1">
                <a:solidFill>
                  <a:srgbClr val="000000"/>
                </a:solidFill>
              </a:rPr>
              <a:t>aisladamente posible del resto del establecimiento,</a:t>
            </a:r>
            <a:r>
              <a:rPr lang="es">
                <a:solidFill>
                  <a:srgbClr val="000000"/>
                </a:solidFill>
              </a:rPr>
              <a:t> preferiblemente en edificio independiente. Los pisos, paredes y techos serán lisos y susceptibles de fácil limpieza, tendrán iluminación, ventilación y temperatura adecuada.”</a:t>
            </a:r>
            <a:endParaRPr>
              <a:solidFill>
                <a:srgbClr val="000000"/>
              </a:solidFill>
            </a:endParaRPr>
          </a:p>
          <a:p>
            <a:pPr marL="0" lvl="0" indent="0" algn="just" rtl="0">
              <a:spcBef>
                <a:spcPts val="2200"/>
              </a:spcBef>
              <a:spcAft>
                <a:spcPts val="2200"/>
              </a:spcAft>
              <a:buNone/>
            </a:pPr>
            <a:r>
              <a:rPr lang="es" b="1" i="1">
                <a:solidFill>
                  <a:schemeClr val="accent2"/>
                </a:solidFill>
              </a:rPr>
              <a:t>Artículo 53)</a:t>
            </a:r>
            <a:r>
              <a:rPr lang="es">
                <a:solidFill>
                  <a:srgbClr val="000000"/>
                </a:solidFill>
              </a:rPr>
              <a:t> “Los establecimientos que posean local destinado a cocina, deberán tenerlo en </a:t>
            </a:r>
            <a:r>
              <a:rPr lang="es" b="1">
                <a:solidFill>
                  <a:srgbClr val="000000"/>
                </a:solidFill>
              </a:rPr>
              <a:t>condiciones higiénicas y en buen estado</a:t>
            </a:r>
            <a:r>
              <a:rPr lang="es">
                <a:solidFill>
                  <a:srgbClr val="000000"/>
                </a:solidFill>
              </a:rPr>
              <a:t> de conservación, efectuando captación de vapores y humos, mediante campanas con aspiración forzada, si fuera necesario.  Cuando se instalen artefactos para que los trabajadores puedan calentar sus comidas, los mismos deberán estar ubicados en lugares que reúnan </a:t>
            </a:r>
            <a:r>
              <a:rPr lang="es" b="1">
                <a:solidFill>
                  <a:srgbClr val="000000"/>
                </a:solidFill>
              </a:rPr>
              <a:t>condiciones adecuadas</a:t>
            </a:r>
            <a:r>
              <a:rPr lang="es">
                <a:solidFill>
                  <a:srgbClr val="000000"/>
                </a:solidFill>
              </a:rPr>
              <a:t> de higiene y seguridad” </a:t>
            </a:r>
            <a:endParaRPr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body" idx="1"/>
          </p:nvPr>
        </p:nvSpPr>
        <p:spPr>
          <a:xfrm>
            <a:off x="1170000" y="1048600"/>
            <a:ext cx="7110000" cy="4157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346" b="1">
                <a:solidFill>
                  <a:schemeClr val="accent2"/>
                </a:solidFill>
              </a:rPr>
              <a:t>Artículo 145)</a:t>
            </a:r>
            <a:r>
              <a:rPr lang="es" sz="1346" b="1"/>
              <a:t> </a:t>
            </a:r>
            <a:r>
              <a:rPr lang="es" sz="1346"/>
              <a:t>Los establecimientos en donde se fabriquen, manipulen o empleen sustancias infectantes o susceptibles de producir polvos, gases o nieblas tóxicas o corrosivas y que pongan en peligro la salud o vida de los trabajadores:</a:t>
            </a:r>
            <a:endParaRPr sz="1346"/>
          </a:p>
          <a:p>
            <a:pPr marL="457200" lvl="0" indent="-314114" algn="just" rtl="0">
              <a:lnSpc>
                <a:spcPct val="115000"/>
              </a:lnSpc>
              <a:spcBef>
                <a:spcPts val="1200"/>
              </a:spcBef>
              <a:spcAft>
                <a:spcPts val="0"/>
              </a:spcAft>
              <a:buSzPts val="1347"/>
              <a:buChar char="●"/>
            </a:pPr>
            <a:r>
              <a:rPr lang="es" sz="1346"/>
              <a:t>Efectuarán su almacenamiento </a:t>
            </a:r>
            <a:r>
              <a:rPr lang="es" sz="1346" b="1"/>
              <a:t>en lugares aislados</a:t>
            </a:r>
            <a:r>
              <a:rPr lang="es" sz="1346"/>
              <a:t>, destinando personal adiestrado y capacitado para su manejo y adoptando las máximas medidas de seguridad.</a:t>
            </a:r>
            <a:endParaRPr sz="1346"/>
          </a:p>
          <a:p>
            <a:pPr marL="457200" lvl="0" indent="-314114" algn="just" rtl="0">
              <a:lnSpc>
                <a:spcPct val="115000"/>
              </a:lnSpc>
              <a:spcBef>
                <a:spcPts val="0"/>
              </a:spcBef>
              <a:spcAft>
                <a:spcPts val="0"/>
              </a:spcAft>
              <a:buSzPts val="1347"/>
              <a:buChar char="●"/>
            </a:pPr>
            <a:r>
              <a:rPr lang="es" sz="1346"/>
              <a:t>Harán uso de estas sustancias en </a:t>
            </a:r>
            <a:r>
              <a:rPr lang="es" sz="1346" b="1"/>
              <a:t>circuitos cerrados</a:t>
            </a:r>
            <a:r>
              <a:rPr lang="es" sz="1346"/>
              <a:t> a fin de impedir su difusión al medio ambiente laboral.</a:t>
            </a:r>
            <a:endParaRPr sz="1346"/>
          </a:p>
          <a:p>
            <a:pPr marL="457200" lvl="0" indent="-314114" algn="just" rtl="0">
              <a:lnSpc>
                <a:spcPct val="115000"/>
              </a:lnSpc>
              <a:spcBef>
                <a:spcPts val="0"/>
              </a:spcBef>
              <a:spcAft>
                <a:spcPts val="0"/>
              </a:spcAft>
              <a:buSzPts val="1347"/>
              <a:buChar char="●"/>
            </a:pPr>
            <a:r>
              <a:rPr lang="es" sz="1346"/>
              <a:t>Pondrán en acción el </a:t>
            </a:r>
            <a:r>
              <a:rPr lang="es" sz="1346" b="1"/>
              <a:t>plan de seguridad</a:t>
            </a:r>
            <a:r>
              <a:rPr lang="es" sz="1346"/>
              <a:t> que corresponda en caso de pérdidas o escapes .</a:t>
            </a:r>
            <a:endParaRPr sz="1346"/>
          </a:p>
          <a:p>
            <a:pPr marL="457200" lvl="0" indent="-314114" algn="just" rtl="0">
              <a:lnSpc>
                <a:spcPct val="115000"/>
              </a:lnSpc>
              <a:spcBef>
                <a:spcPts val="0"/>
              </a:spcBef>
              <a:spcAft>
                <a:spcPts val="0"/>
              </a:spcAft>
              <a:buSzPts val="1347"/>
              <a:buChar char="●"/>
            </a:pPr>
            <a:r>
              <a:rPr lang="es" sz="1346"/>
              <a:t>Deberán poseer de personal </a:t>
            </a:r>
            <a:r>
              <a:rPr lang="es" sz="1346" b="1"/>
              <a:t>adiestrado, capacitado y provisto</a:t>
            </a:r>
            <a:r>
              <a:rPr lang="es" sz="1346"/>
              <a:t> de equipos y elementos de protección personal adecuados.</a:t>
            </a:r>
            <a:endParaRPr sz="1346"/>
          </a:p>
          <a:p>
            <a:pPr marL="457200" lvl="0" indent="-314114" algn="just" rtl="0">
              <a:lnSpc>
                <a:spcPct val="115000"/>
              </a:lnSpc>
              <a:spcBef>
                <a:spcPts val="0"/>
              </a:spcBef>
              <a:spcAft>
                <a:spcPts val="0"/>
              </a:spcAft>
              <a:buSzPts val="1347"/>
              <a:buChar char="●"/>
            </a:pPr>
            <a:r>
              <a:rPr lang="es" sz="1346"/>
              <a:t>Dispondrán de envases conteniendo sustancias o elementos explosivos, corrosivos, tóxicos, infecciosos, irritantes o cualquier otro,</a:t>
            </a:r>
            <a:r>
              <a:rPr lang="es" sz="1346" b="1"/>
              <a:t> seguros y rotulados </a:t>
            </a:r>
            <a:r>
              <a:rPr lang="es" sz="1346"/>
              <a:t>visiblemente indicando su </a:t>
            </a:r>
            <a:r>
              <a:rPr lang="es" sz="1346" b="1"/>
              <a:t>contenido</a:t>
            </a:r>
            <a:r>
              <a:rPr lang="es" sz="1346"/>
              <a:t>, como así también las precauciones para su empleo  y manipulación. </a:t>
            </a:r>
            <a:endParaRPr sz="1346"/>
          </a:p>
        </p:txBody>
      </p:sp>
      <p:sp>
        <p:nvSpPr>
          <p:cNvPr id="317" name="Google Shape;317;p19"/>
          <p:cNvSpPr txBox="1"/>
          <p:nvPr/>
        </p:nvSpPr>
        <p:spPr>
          <a:xfrm>
            <a:off x="1170000" y="486175"/>
            <a:ext cx="6530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300" b="1">
                <a:latin typeface="Maven Pro"/>
                <a:ea typeface="Maven Pro"/>
                <a:cs typeface="Maven Pro"/>
                <a:sym typeface="Maven Pro"/>
              </a:rPr>
              <a:t>TRABAJOS CON RIESGOS ESPECIALES</a:t>
            </a:r>
            <a:endParaRPr sz="2300" b="1">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body" idx="1"/>
          </p:nvPr>
        </p:nvSpPr>
        <p:spPr>
          <a:xfrm>
            <a:off x="1249500" y="978550"/>
            <a:ext cx="7030500" cy="388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400" b="1">
                <a:solidFill>
                  <a:schemeClr val="accent2"/>
                </a:solidFill>
              </a:rPr>
              <a:t>Artículo 146)</a:t>
            </a:r>
            <a:r>
              <a:rPr lang="es" sz="1400" b="1"/>
              <a:t> “</a:t>
            </a:r>
            <a:r>
              <a:rPr lang="es" sz="1400"/>
              <a:t>En los establecimientos en donde se fabriquen, depositen o manipulen sustancias explosivas se cumplirá lo reglamentado por </a:t>
            </a:r>
            <a:r>
              <a:rPr lang="es" sz="1400" b="1"/>
              <a:t>Fabricaciones Militares</a:t>
            </a:r>
            <a:r>
              <a:rPr lang="es" sz="1400"/>
              <a:t>.”</a:t>
            </a:r>
            <a:endParaRPr sz="1400"/>
          </a:p>
          <a:p>
            <a:pPr marL="0" lvl="0" indent="0" algn="just" rtl="0">
              <a:spcBef>
                <a:spcPts val="1200"/>
              </a:spcBef>
              <a:spcAft>
                <a:spcPts val="0"/>
              </a:spcAft>
              <a:buNone/>
            </a:pPr>
            <a:endParaRPr sz="1400"/>
          </a:p>
          <a:p>
            <a:pPr marL="0" lvl="0" indent="0" algn="just" rtl="0">
              <a:spcBef>
                <a:spcPts val="1200"/>
              </a:spcBef>
              <a:spcAft>
                <a:spcPts val="0"/>
              </a:spcAft>
              <a:buNone/>
            </a:pPr>
            <a:r>
              <a:rPr lang="es" sz="1400" b="1">
                <a:solidFill>
                  <a:schemeClr val="accent2"/>
                </a:solidFill>
              </a:rPr>
              <a:t>Artículo 147)</a:t>
            </a:r>
            <a:r>
              <a:rPr lang="es" sz="1400">
                <a:solidFill>
                  <a:schemeClr val="accent2"/>
                </a:solidFill>
              </a:rPr>
              <a:t> </a:t>
            </a:r>
            <a:r>
              <a:rPr lang="es" sz="1400"/>
              <a:t>“En los establecimientos en que se procesen sustancias perjudiciales para la salud de los trabajadores, en forma de polvos u otras capaces de generarlos y fibras de cualquier origen, </a:t>
            </a:r>
            <a:r>
              <a:rPr lang="es" sz="1400" b="1"/>
              <a:t>se captarán y eliminarán </a:t>
            </a:r>
            <a:r>
              <a:rPr lang="es" sz="1400"/>
              <a:t>por el procedimiento más eficaz.”</a:t>
            </a:r>
            <a:endParaRPr sz="1400"/>
          </a:p>
          <a:p>
            <a:pPr marL="0" lvl="0" indent="0" algn="just" rtl="0">
              <a:spcBef>
                <a:spcPts val="1200"/>
              </a:spcBef>
              <a:spcAft>
                <a:spcPts val="0"/>
              </a:spcAft>
              <a:buNone/>
            </a:pPr>
            <a:r>
              <a:rPr lang="es" sz="1400"/>
              <a:t> </a:t>
            </a:r>
            <a:endParaRPr sz="1400"/>
          </a:p>
          <a:p>
            <a:pPr marL="0" lvl="0" indent="0" algn="just" rtl="0">
              <a:spcBef>
                <a:spcPts val="1200"/>
              </a:spcBef>
              <a:spcAft>
                <a:spcPts val="0"/>
              </a:spcAft>
              <a:buNone/>
            </a:pPr>
            <a:r>
              <a:rPr lang="es" sz="1400" b="1">
                <a:solidFill>
                  <a:schemeClr val="accent2"/>
                </a:solidFill>
              </a:rPr>
              <a:t>Artículo 149)</a:t>
            </a:r>
            <a:r>
              <a:rPr lang="es" sz="1400" b="1"/>
              <a:t> “</a:t>
            </a:r>
            <a:r>
              <a:rPr lang="es" sz="1400"/>
              <a:t>En los establecimientos en donde se fabriquen, manipulen o empleen las sustancias enumeradas en el artículo 145, </a:t>
            </a:r>
            <a:r>
              <a:rPr lang="es" sz="1400" b="1"/>
              <a:t>se instalarán dispositivos de alarma acústicos y visuales</a:t>
            </a:r>
            <a:r>
              <a:rPr lang="es" sz="1400"/>
              <a:t> a fin de advertir a los trabajadores en caso de riesgo.”</a:t>
            </a:r>
            <a:endParaRPr sz="1400"/>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Sistema de tratamiento de efluentes</a:t>
            </a:r>
            <a:endParaRPr/>
          </a:p>
        </p:txBody>
      </p:sp>
      <p:sp>
        <p:nvSpPr>
          <p:cNvPr id="328" name="Google Shape;328;p21"/>
          <p:cNvSpPr txBox="1">
            <a:spLocks noGrp="1"/>
          </p:cNvSpPr>
          <p:nvPr>
            <p:ph type="body" idx="1"/>
          </p:nvPr>
        </p:nvSpPr>
        <p:spPr>
          <a:xfrm>
            <a:off x="1227600" y="1234675"/>
            <a:ext cx="7052400" cy="3531900"/>
          </a:xfrm>
          <a:prstGeom prst="rect">
            <a:avLst/>
          </a:prstGeom>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s" b="1">
                <a:solidFill>
                  <a:schemeClr val="accent2"/>
                </a:solidFill>
              </a:rPr>
              <a:t>Artículo 59) </a:t>
            </a:r>
            <a:r>
              <a:rPr lang="es" b="1"/>
              <a:t>“</a:t>
            </a:r>
            <a:r>
              <a:rPr lang="es"/>
              <a:t>Los establecimientos darán cumplimiento a lo siguiente:</a:t>
            </a:r>
            <a:endParaRPr/>
          </a:p>
          <a:p>
            <a:pPr marL="457200" lvl="0" indent="0" algn="just" rtl="0">
              <a:lnSpc>
                <a:spcPct val="115000"/>
              </a:lnSpc>
              <a:spcBef>
                <a:spcPts val="1200"/>
              </a:spcBef>
              <a:spcAft>
                <a:spcPts val="0"/>
              </a:spcAft>
              <a:buNone/>
            </a:pPr>
            <a:r>
              <a:rPr lang="es"/>
              <a:t>1. Los efluentes industriales deberán ser </a:t>
            </a:r>
            <a:r>
              <a:rPr lang="es" b="1"/>
              <a:t>recogidos y canalizados impidiendo su libre escurrimiento</a:t>
            </a:r>
            <a:r>
              <a:rPr lang="es"/>
              <a:t> por los pisos y conducidos a un lugar de captación y alejamiento para su posterior evacuación. Los desagües serán canalizados por</a:t>
            </a:r>
            <a:r>
              <a:rPr lang="es" b="1"/>
              <a:t> conductos cerrados</a:t>
            </a:r>
            <a:r>
              <a:rPr lang="es"/>
              <a:t> cuando exista riesgo de contaminación.</a:t>
            </a:r>
            <a:endParaRPr/>
          </a:p>
          <a:p>
            <a:pPr marL="457200" lvl="0" indent="0" algn="just" rtl="0">
              <a:lnSpc>
                <a:spcPct val="115000"/>
              </a:lnSpc>
              <a:spcBef>
                <a:spcPts val="1200"/>
              </a:spcBef>
              <a:spcAft>
                <a:spcPts val="0"/>
              </a:spcAft>
              <a:buNone/>
            </a:pPr>
            <a:r>
              <a:rPr lang="es"/>
              <a:t>2. Deberá </a:t>
            </a:r>
            <a:r>
              <a:rPr lang="es" b="1"/>
              <a:t>evitarse poner en contacto</a:t>
            </a:r>
            <a:r>
              <a:rPr lang="es"/>
              <a:t> líquidos que puedan reaccionar produciendo vapores, gases tóxicos o desprendimiento de calor, los que deberán canalizarse por separado.</a:t>
            </a:r>
            <a:endParaRPr/>
          </a:p>
          <a:p>
            <a:pPr marL="457200" lvl="0" indent="0" algn="just" rtl="0">
              <a:lnSpc>
                <a:spcPct val="115000"/>
              </a:lnSpc>
              <a:spcBef>
                <a:spcPts val="1200"/>
              </a:spcBef>
              <a:spcAft>
                <a:spcPts val="0"/>
              </a:spcAft>
              <a:buNone/>
            </a:pPr>
            <a:r>
              <a:rPr lang="es"/>
              <a:t>3. Los conductos o canalizaciones deberán ser</a:t>
            </a:r>
            <a:r>
              <a:rPr lang="es" b="1"/>
              <a:t> sólidamente construidos y de materiales acordes</a:t>
            </a:r>
            <a:r>
              <a:rPr lang="es"/>
              <a:t> con la naturaleza físico química de los líquidos conducidos.</a:t>
            </a:r>
            <a:endParaRPr/>
          </a:p>
          <a:p>
            <a:pPr marL="457200" lvl="0" indent="0" algn="just" rtl="0">
              <a:spcBef>
                <a:spcPts val="1200"/>
              </a:spcBef>
              <a:spcAft>
                <a:spcPts val="1200"/>
              </a:spcAft>
              <a:buNone/>
            </a:pPr>
            <a:r>
              <a:rPr lang="es"/>
              <a:t>4.   Los conductos </a:t>
            </a:r>
            <a:r>
              <a:rPr lang="es" b="1"/>
              <a:t>no deberán originar desniveles en el piso</a:t>
            </a:r>
            <a:r>
              <a:rPr lang="es"/>
              <a:t> de los lugares de trabajo, que obstaculicen el tránsito u originen riesgos de caída.</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984</Words>
  <Application>Microsoft Office PowerPoint</Application>
  <PresentationFormat>Presentación en pantalla (16:9)</PresentationFormat>
  <Paragraphs>62</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Maven Pro</vt:lpstr>
      <vt:lpstr>Nunito</vt:lpstr>
      <vt:lpstr>Momentum</vt:lpstr>
      <vt:lpstr>CARACTERÍSTICAS CONSTRUCTIVAS DE LOS ESTABLECIMIENTOS</vt:lpstr>
      <vt:lpstr>Presentación de PowerPoint</vt:lpstr>
      <vt:lpstr>¿Que es el diseño higiénico?</vt:lpstr>
      <vt:lpstr>Criterios de diseño</vt:lpstr>
      <vt:lpstr>Requisitos funcionales</vt:lpstr>
      <vt:lpstr>Artículos relacionados</vt:lpstr>
      <vt:lpstr>Presentación de PowerPoint</vt:lpstr>
      <vt:lpstr>Presentación de PowerPoint</vt:lpstr>
      <vt:lpstr>Sistema de tratamiento de efluentes</vt:lpstr>
      <vt:lpstr>Presentación de PowerPoint</vt:lpstr>
      <vt:lpstr>Efluentes y conducta ecológica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CARACTERÍSTICAS CONSTRUCTIVAS DE LOS ESTABLECIMIENTOS</dc:title>
  <dc:creator>César Iglesias Jimenez</dc:creator>
  <cp:lastModifiedBy>César Iglesias Jimenez</cp:lastModifiedBy>
  <cp:revision>1</cp:revision>
  <dcterms:modified xsi:type="dcterms:W3CDTF">2022-04-26T20:50:54Z</dcterms:modified>
</cp:coreProperties>
</file>