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5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67168f0cf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67168f0cf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67168f0cf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67168f0cf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67168f0cf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67168f0cf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267168f0cf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267168f0cf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267168f0cf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267168f0cf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67168f0cf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67168f0c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267168f0cf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267168f0cf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267168f0c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267168f0c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2671fe40f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2671fe40f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67168f0cf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67168f0cf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267168f0cf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267168f0cf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67168f0cf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67168f0c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67168f0cf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67168f0c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67168f0cf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67168f0cf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67168f0cf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67168f0cf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67168f0c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67168f0c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267168f0cf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267168f0cf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67168f0cf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67168f0c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19250" y="889900"/>
            <a:ext cx="8305500" cy="2354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
              <a:t>CONDICIONES DE HIGIENE DE LOS ESTABLECIMIENTOS INDUSTRIALES</a:t>
            </a:r>
            <a:endParaRPr/>
          </a:p>
        </p:txBody>
      </p:sp>
      <p:sp>
        <p:nvSpPr>
          <p:cNvPr id="73" name="Google Shape;73;p13"/>
          <p:cNvSpPr txBox="1">
            <a:spLocks noGrp="1"/>
          </p:cNvSpPr>
          <p:nvPr>
            <p:ph type="subTitle" idx="1"/>
          </p:nvPr>
        </p:nvSpPr>
        <p:spPr>
          <a:xfrm>
            <a:off x="2379650" y="3244300"/>
            <a:ext cx="2313300" cy="1391100"/>
          </a:xfrm>
          <a:prstGeom prst="rect">
            <a:avLst/>
          </a:prstGeom>
        </p:spPr>
        <p:txBody>
          <a:bodyPr spcFirstLastPara="1" wrap="square" lIns="91425" tIns="91425" rIns="91425" bIns="91425" anchor="b" anchorCtr="0">
            <a:normAutofit fontScale="77500" lnSpcReduction="20000"/>
          </a:bodyPr>
          <a:lstStyle/>
          <a:p>
            <a:pPr marL="0" lvl="0" indent="0" algn="l" rtl="0">
              <a:spcBef>
                <a:spcPts val="0"/>
              </a:spcBef>
              <a:spcAft>
                <a:spcPts val="0"/>
              </a:spcAft>
              <a:buClr>
                <a:schemeClr val="dk2"/>
              </a:buClr>
              <a:buSzPct val="61111"/>
              <a:buFont typeface="Arial"/>
              <a:buNone/>
            </a:pPr>
            <a:r>
              <a:rPr lang="es" b="1">
                <a:latin typeface="Raleway"/>
                <a:ea typeface="Raleway"/>
                <a:cs typeface="Raleway"/>
                <a:sym typeface="Raleway"/>
              </a:rPr>
              <a:t>Trabajo Práctico Nº4</a:t>
            </a:r>
            <a:endParaRPr b="1">
              <a:latin typeface="Raleway"/>
              <a:ea typeface="Raleway"/>
              <a:cs typeface="Raleway"/>
              <a:sym typeface="Raleway"/>
            </a:endParaRPr>
          </a:p>
          <a:p>
            <a:pPr marL="0" lvl="0" indent="0" algn="l" rtl="0">
              <a:spcBef>
                <a:spcPts val="0"/>
              </a:spcBef>
              <a:spcAft>
                <a:spcPts val="0"/>
              </a:spcAft>
              <a:buClr>
                <a:schemeClr val="dk2"/>
              </a:buClr>
              <a:buSzPct val="61111"/>
              <a:buFont typeface="Arial"/>
              <a:buNone/>
            </a:pPr>
            <a:endParaRPr>
              <a:latin typeface="Raleway"/>
              <a:ea typeface="Raleway"/>
              <a:cs typeface="Raleway"/>
              <a:sym typeface="Raleway"/>
            </a:endParaRPr>
          </a:p>
          <a:p>
            <a:pPr marL="0" lvl="0" indent="0" algn="l" rtl="0">
              <a:spcBef>
                <a:spcPts val="0"/>
              </a:spcBef>
              <a:spcAft>
                <a:spcPts val="0"/>
              </a:spcAft>
              <a:buClr>
                <a:schemeClr val="dk2"/>
              </a:buClr>
              <a:buSzPct val="61111"/>
              <a:buFont typeface="Arial"/>
              <a:buNone/>
            </a:pPr>
            <a:r>
              <a:rPr lang="es">
                <a:latin typeface="Raleway"/>
                <a:ea typeface="Raleway"/>
                <a:cs typeface="Raleway"/>
                <a:sym typeface="Raleway"/>
              </a:rPr>
              <a:t>GRUPO 4:</a:t>
            </a:r>
            <a:endParaRPr>
              <a:latin typeface="Raleway"/>
              <a:ea typeface="Raleway"/>
              <a:cs typeface="Raleway"/>
              <a:sym typeface="Raleway"/>
            </a:endParaRPr>
          </a:p>
          <a:p>
            <a:pPr marL="0" lvl="0" indent="457200" algn="l" rtl="0">
              <a:spcBef>
                <a:spcPts val="0"/>
              </a:spcBef>
              <a:spcAft>
                <a:spcPts val="0"/>
              </a:spcAft>
              <a:buClr>
                <a:schemeClr val="dk2"/>
              </a:buClr>
              <a:buSzPct val="61111"/>
              <a:buFont typeface="Arial"/>
              <a:buNone/>
            </a:pPr>
            <a:r>
              <a:rPr lang="es">
                <a:latin typeface="Raleway"/>
                <a:ea typeface="Raleway"/>
                <a:cs typeface="Raleway"/>
                <a:sym typeface="Raleway"/>
              </a:rPr>
              <a:t>Lautaro Mereles</a:t>
            </a:r>
            <a:endParaRPr>
              <a:latin typeface="Raleway"/>
              <a:ea typeface="Raleway"/>
              <a:cs typeface="Raleway"/>
              <a:sym typeface="Raleway"/>
            </a:endParaRPr>
          </a:p>
          <a:p>
            <a:pPr marL="0" lvl="0" indent="457200" algn="l" rtl="0">
              <a:spcBef>
                <a:spcPts val="0"/>
              </a:spcBef>
              <a:spcAft>
                <a:spcPts val="0"/>
              </a:spcAft>
              <a:buClr>
                <a:schemeClr val="dk2"/>
              </a:buClr>
              <a:buSzPct val="61111"/>
              <a:buFont typeface="Arial"/>
              <a:buNone/>
            </a:pPr>
            <a:r>
              <a:rPr lang="es">
                <a:latin typeface="Raleway"/>
                <a:ea typeface="Raleway"/>
                <a:cs typeface="Raleway"/>
                <a:sym typeface="Raleway"/>
              </a:rPr>
              <a:t>Ivo Starikuvich</a:t>
            </a:r>
            <a:endParaRPr>
              <a:latin typeface="Raleway"/>
              <a:ea typeface="Raleway"/>
              <a:cs typeface="Raleway"/>
              <a:sym typeface="Raleway"/>
            </a:endParaRPr>
          </a:p>
          <a:p>
            <a:pPr marL="0" lvl="0" indent="457200" algn="l" rtl="0">
              <a:spcBef>
                <a:spcPts val="0"/>
              </a:spcBef>
              <a:spcAft>
                <a:spcPts val="0"/>
              </a:spcAft>
              <a:buClr>
                <a:schemeClr val="dk2"/>
              </a:buClr>
              <a:buSzPct val="61111"/>
              <a:buFont typeface="Arial"/>
              <a:buNone/>
            </a:pPr>
            <a:r>
              <a:rPr lang="es">
                <a:latin typeface="Raleway"/>
                <a:ea typeface="Raleway"/>
                <a:cs typeface="Raleway"/>
                <a:sym typeface="Raleway"/>
              </a:rPr>
              <a:t>Ignacio Hernandez</a:t>
            </a:r>
            <a:endParaRPr>
              <a:latin typeface="Raleway"/>
              <a:ea typeface="Raleway"/>
              <a:cs typeface="Raleway"/>
              <a:sym typeface="Raleway"/>
            </a:endParaRPr>
          </a:p>
          <a:p>
            <a:pPr marL="0" lvl="0" indent="457200" algn="l" rtl="0">
              <a:spcBef>
                <a:spcPts val="0"/>
              </a:spcBef>
              <a:spcAft>
                <a:spcPts val="0"/>
              </a:spcAft>
              <a:buNone/>
            </a:pPr>
            <a:r>
              <a:rPr lang="es">
                <a:latin typeface="Raleway"/>
                <a:ea typeface="Raleway"/>
                <a:cs typeface="Raleway"/>
                <a:sym typeface="Raleway"/>
              </a:rPr>
              <a:t>Pablo Herrera</a:t>
            </a:r>
            <a:endParaRPr>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1427850" y="575950"/>
            <a:ext cx="72939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s"/>
              <a:t>Anexo IV, Capítulo XII, Iluminación y color</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30" name="Google Shape;130;p22"/>
          <p:cNvSpPr txBox="1">
            <a:spLocks noGrp="1"/>
          </p:cNvSpPr>
          <p:nvPr>
            <p:ph type="body" idx="1"/>
          </p:nvPr>
        </p:nvSpPr>
        <p:spPr>
          <a:xfrm>
            <a:off x="617200" y="1211350"/>
            <a:ext cx="8154300" cy="14832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s" sz="1600" i="1"/>
              <a:t>“La iluminancia media se determinará efectuando la media aritmética de la iluminancia general considerada en todo el local, y la iluminancia mínima será el menor valor de iluminancia en las superficies de trabajo o en un plano horizontal a 0,80 m. del suelo. Este procedimiento no se aplicará a lugares de tránsito, de ingreso o egreso de personal o iluminación de emergencia”</a:t>
            </a:r>
            <a:endParaRPr sz="1600" i="1"/>
          </a:p>
        </p:txBody>
      </p:sp>
      <p:pic>
        <p:nvPicPr>
          <p:cNvPr id="131" name="Google Shape;131;p22"/>
          <p:cNvPicPr preferRelativeResize="0"/>
          <p:nvPr/>
        </p:nvPicPr>
        <p:blipFill rotWithShape="1">
          <a:blip r:embed="rId3">
            <a:alphaModFix/>
          </a:blip>
          <a:srcRect t="13164" b="17660"/>
          <a:stretch/>
        </p:blipFill>
        <p:spPr>
          <a:xfrm>
            <a:off x="1890375" y="2647950"/>
            <a:ext cx="5409825" cy="1966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body" idx="1"/>
          </p:nvPr>
        </p:nvSpPr>
        <p:spPr>
          <a:xfrm>
            <a:off x="331850" y="776500"/>
            <a:ext cx="8400000" cy="3821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2"/>
              </a:buClr>
              <a:buSzPts val="1100"/>
              <a:buFont typeface="Arial"/>
              <a:buNone/>
            </a:pPr>
            <a:r>
              <a:rPr lang="es" sz="1300" u="sng"/>
              <a:t>TABLA 1-Intensidad media de iluminación para diversas Clases de tarea visual:</a:t>
            </a:r>
            <a:endParaRPr sz="1300" u="sng"/>
          </a:p>
          <a:p>
            <a:pPr marL="0" lvl="0" indent="0" algn="just" rtl="0">
              <a:spcBef>
                <a:spcPts val="0"/>
              </a:spcBef>
              <a:spcAft>
                <a:spcPts val="0"/>
              </a:spcAft>
              <a:buClr>
                <a:schemeClr val="dk2"/>
              </a:buClr>
              <a:buSzPts val="1100"/>
              <a:buFont typeface="Arial"/>
              <a:buNone/>
            </a:pPr>
            <a:endParaRPr sz="1300"/>
          </a:p>
          <a:p>
            <a:pPr marL="914400" lvl="0" indent="-311150" algn="just" rtl="0">
              <a:lnSpc>
                <a:spcPct val="150000"/>
              </a:lnSpc>
              <a:spcBef>
                <a:spcPts val="0"/>
              </a:spcBef>
              <a:spcAft>
                <a:spcPts val="0"/>
              </a:spcAft>
              <a:buSzPts val="1300"/>
              <a:buChar char="●"/>
            </a:pPr>
            <a:r>
              <a:rPr lang="es" sz="1300" b="1"/>
              <a:t>Visión ocasional solamente:</a:t>
            </a:r>
            <a:r>
              <a:rPr lang="es" sz="1300"/>
              <a:t> 100 lux (Para permitir movimientos seguros)</a:t>
            </a:r>
            <a:endParaRPr sz="1300"/>
          </a:p>
          <a:p>
            <a:pPr marL="914400" lvl="0" indent="-311150" algn="just" rtl="0">
              <a:lnSpc>
                <a:spcPct val="150000"/>
              </a:lnSpc>
              <a:spcBef>
                <a:spcPts val="0"/>
              </a:spcBef>
              <a:spcAft>
                <a:spcPts val="0"/>
              </a:spcAft>
              <a:buSzPts val="1300"/>
              <a:buChar char="●"/>
            </a:pPr>
            <a:r>
              <a:rPr lang="es" sz="1300" b="1"/>
              <a:t>Tareas intermitentes ordinarias y fáciles, con contrastes fuertes:</a:t>
            </a:r>
            <a:r>
              <a:rPr lang="es" sz="1300"/>
              <a:t> 100 a 300 lux </a:t>
            </a:r>
            <a:endParaRPr sz="1300"/>
          </a:p>
          <a:p>
            <a:pPr marL="914400" lvl="0" indent="-311150" algn="just" rtl="0">
              <a:lnSpc>
                <a:spcPct val="150000"/>
              </a:lnSpc>
              <a:spcBef>
                <a:spcPts val="0"/>
              </a:spcBef>
              <a:spcAft>
                <a:spcPts val="0"/>
              </a:spcAft>
              <a:buSzPts val="1300"/>
              <a:buChar char="●"/>
            </a:pPr>
            <a:r>
              <a:rPr lang="es" sz="1300" b="1"/>
              <a:t>Tareas moderadamente críticas y prolongadas, con detalles medianos:</a:t>
            </a:r>
            <a:r>
              <a:rPr lang="es" sz="1300"/>
              <a:t> 300 a 750 lux. </a:t>
            </a:r>
            <a:endParaRPr sz="1300"/>
          </a:p>
          <a:p>
            <a:pPr marL="914400" lvl="0" indent="-311150" algn="just" rtl="0">
              <a:lnSpc>
                <a:spcPct val="150000"/>
              </a:lnSpc>
              <a:spcBef>
                <a:spcPts val="0"/>
              </a:spcBef>
              <a:spcAft>
                <a:spcPts val="0"/>
              </a:spcAft>
              <a:buSzPts val="1300"/>
              <a:buChar char="●"/>
            </a:pPr>
            <a:r>
              <a:rPr lang="es" sz="1300" b="1"/>
              <a:t>Tareas severas y prolongadas y de poco contraste: </a:t>
            </a:r>
            <a:r>
              <a:rPr lang="es" sz="1300"/>
              <a:t>750 a 1500 lux. </a:t>
            </a:r>
            <a:endParaRPr sz="1300"/>
          </a:p>
          <a:p>
            <a:pPr marL="914400" lvl="0" indent="-311150" algn="just" rtl="0">
              <a:lnSpc>
                <a:spcPct val="150000"/>
              </a:lnSpc>
              <a:spcBef>
                <a:spcPts val="0"/>
              </a:spcBef>
              <a:spcAft>
                <a:spcPts val="0"/>
              </a:spcAft>
              <a:buSzPts val="1300"/>
              <a:buChar char="●"/>
            </a:pPr>
            <a:r>
              <a:rPr lang="es" sz="1300" b="1"/>
              <a:t>Tareas muy severas y prolongadas, con detalles minuciosos o muy poco contraste:</a:t>
            </a:r>
            <a:r>
              <a:rPr lang="es" sz="1300"/>
              <a:t> 1500 a 3000 lux. </a:t>
            </a:r>
            <a:endParaRPr sz="1300"/>
          </a:p>
          <a:p>
            <a:pPr marL="914400" lvl="0" indent="-311150" algn="just" rtl="0">
              <a:lnSpc>
                <a:spcPct val="150000"/>
              </a:lnSpc>
              <a:spcBef>
                <a:spcPts val="0"/>
              </a:spcBef>
              <a:spcAft>
                <a:spcPts val="0"/>
              </a:spcAft>
              <a:buSzPts val="1300"/>
              <a:buChar char="●"/>
            </a:pPr>
            <a:r>
              <a:rPr lang="es" sz="1300" b="1"/>
              <a:t>3000 lux</a:t>
            </a:r>
            <a:r>
              <a:rPr lang="es" sz="1300"/>
              <a:t> (Trabajo fino de relojería y reparación)</a:t>
            </a:r>
            <a:endParaRPr sz="1300"/>
          </a:p>
          <a:p>
            <a:pPr marL="914400" lvl="0" indent="-311150" algn="just" rtl="0">
              <a:lnSpc>
                <a:spcPct val="150000"/>
              </a:lnSpc>
              <a:spcBef>
                <a:spcPts val="0"/>
              </a:spcBef>
              <a:spcAft>
                <a:spcPts val="0"/>
              </a:spcAft>
              <a:buSzPts val="1300"/>
              <a:buChar char="●"/>
            </a:pPr>
            <a:r>
              <a:rPr lang="es" sz="1300" b="1"/>
              <a:t>Tareas excepcionales, difíciles o importantes: </a:t>
            </a:r>
            <a:r>
              <a:rPr lang="es" sz="1300"/>
              <a:t>5000 a 10000 lux.   </a:t>
            </a:r>
            <a:endParaRPr sz="1300"/>
          </a:p>
          <a:p>
            <a:pPr marL="0" lvl="0" indent="0" algn="just" rtl="0">
              <a:lnSpc>
                <a:spcPct val="150000"/>
              </a:lnSpc>
              <a:spcBef>
                <a:spcPts val="0"/>
              </a:spcBef>
              <a:spcAft>
                <a:spcPts val="0"/>
              </a:spcAft>
              <a:buNone/>
            </a:pPr>
            <a:r>
              <a:rPr lang="es" sz="1300" u="sng"/>
              <a:t>TABLA 2-Intensidad mínima de iluminación (Basada en norma IRAM-AADL J 20-06):</a:t>
            </a:r>
            <a:endParaRPr sz="1300" u="sng"/>
          </a:p>
          <a:p>
            <a:pPr marL="914400" lvl="0" indent="-311150" algn="just" rtl="0">
              <a:lnSpc>
                <a:spcPct val="150000"/>
              </a:lnSpc>
              <a:spcBef>
                <a:spcPts val="0"/>
              </a:spcBef>
              <a:spcAft>
                <a:spcPts val="0"/>
              </a:spcAft>
              <a:buSzPts val="1300"/>
              <a:buChar char="●"/>
            </a:pPr>
            <a:r>
              <a:rPr lang="es" sz="1300"/>
              <a:t>Moldeo de piezas de yeso en el sector de desmolde → 100 lux mínimo</a:t>
            </a:r>
            <a:endParaRPr sz="1300"/>
          </a:p>
          <a:p>
            <a:pPr marL="0" lvl="0" indent="0" algn="just" rtl="0">
              <a:lnSpc>
                <a:spcPct val="150000"/>
              </a:lnSpc>
              <a:spcBef>
                <a:spcPts val="0"/>
              </a:spcBef>
              <a:spcAft>
                <a:spcPts val="0"/>
              </a:spcAft>
              <a:buNone/>
            </a:pPr>
            <a:endParaRPr sz="1300"/>
          </a:p>
        </p:txBody>
      </p:sp>
      <p:pic>
        <p:nvPicPr>
          <p:cNvPr id="137" name="Google Shape;137;p23"/>
          <p:cNvPicPr preferRelativeResize="0"/>
          <p:nvPr/>
        </p:nvPicPr>
        <p:blipFill>
          <a:blip r:embed="rId3">
            <a:alphaModFix/>
          </a:blip>
          <a:stretch>
            <a:fillRect/>
          </a:stretch>
        </p:blipFill>
        <p:spPr>
          <a:xfrm>
            <a:off x="6537225" y="2788650"/>
            <a:ext cx="2341800" cy="175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283099" y="712150"/>
            <a:ext cx="8411100" cy="38355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es" sz="3000" i="1"/>
              <a:t>Pregunta Nro 3: </a:t>
            </a:r>
            <a:r>
              <a:rPr lang="es" sz="3000" b="0"/>
              <a:t>¿Cuál es el valor del calor metabólico de un operario que trabaja de pie y utiliza un solo brazo realizando tareas livianas de embalaje de frutas?</a:t>
            </a:r>
            <a:endParaRPr sz="30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Estrés Térmico </a:t>
            </a:r>
            <a:endParaRPr/>
          </a:p>
        </p:txBody>
      </p:sp>
      <p:sp>
        <p:nvSpPr>
          <p:cNvPr id="148" name="Google Shape;148;p25"/>
          <p:cNvSpPr txBox="1">
            <a:spLocks noGrp="1"/>
          </p:cNvSpPr>
          <p:nvPr>
            <p:ph type="body" idx="1"/>
          </p:nvPr>
        </p:nvSpPr>
        <p:spPr>
          <a:xfrm>
            <a:off x="598022" y="1211350"/>
            <a:ext cx="8052600" cy="30024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s" sz="1400"/>
              <a:t>El estrés térmico es la carga neta de calor a la que un trabajador puede estar expuesto como consecuencia de las contribuciones combinadas del gasto energético del trabajo, de los factores ambientales y de la vestimenta. </a:t>
            </a:r>
            <a:endParaRPr sz="1400"/>
          </a:p>
          <a:p>
            <a:pPr marL="0" lvl="0" indent="457200" algn="just" rtl="0">
              <a:spcBef>
                <a:spcPts val="1200"/>
              </a:spcBef>
              <a:spcAft>
                <a:spcPts val="1200"/>
              </a:spcAft>
              <a:buNone/>
            </a:pPr>
            <a:r>
              <a:rPr lang="es" sz="1400"/>
              <a:t>Con la información del valor del estrés térmico calculado se puede evaluar, corregir y garantizar la comodidad térmica del trabajador. </a:t>
            </a:r>
            <a:endParaRPr sz="1400"/>
          </a:p>
        </p:txBody>
      </p:sp>
      <p:pic>
        <p:nvPicPr>
          <p:cNvPr id="149" name="Google Shape;149;p25"/>
          <p:cNvPicPr preferRelativeResize="0"/>
          <p:nvPr/>
        </p:nvPicPr>
        <p:blipFill>
          <a:blip r:embed="rId3">
            <a:alphaModFix/>
          </a:blip>
          <a:stretch>
            <a:fillRect/>
          </a:stretch>
        </p:blipFill>
        <p:spPr>
          <a:xfrm>
            <a:off x="4224372" y="2555600"/>
            <a:ext cx="3693824" cy="21100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Consecuencias del Estrés Térmico </a:t>
            </a:r>
            <a:endParaRPr/>
          </a:p>
        </p:txBody>
      </p:sp>
      <p:sp>
        <p:nvSpPr>
          <p:cNvPr id="155" name="Google Shape;155;p26"/>
          <p:cNvSpPr txBox="1">
            <a:spLocks noGrp="1"/>
          </p:cNvSpPr>
          <p:nvPr>
            <p:ph type="body" idx="1"/>
          </p:nvPr>
        </p:nvSpPr>
        <p:spPr>
          <a:xfrm>
            <a:off x="321046" y="1211350"/>
            <a:ext cx="8255700" cy="30024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1200"/>
              </a:spcAft>
              <a:buNone/>
            </a:pPr>
            <a:r>
              <a:rPr lang="es" sz="1500"/>
              <a:t>Un estrés térmico medio o moderado puede </a:t>
            </a:r>
            <a:r>
              <a:rPr lang="es" sz="1500" b="1"/>
              <a:t>causar malestar</a:t>
            </a:r>
            <a:r>
              <a:rPr lang="es" sz="1500"/>
              <a:t> y puede afectar de forma adversa a la realización del trabajo y la seguridad. A medida que se aproxima a los límites de tolerancia humana, aumenta el riesgo de los trastornos relacionados con el calor. Si el organismo no puede eliminar calor, este se acumula y se eleva la temperatura corporal, debiendo adaptarse a las nuevas condiciones y afectando la fisiología general del organismo. </a:t>
            </a:r>
            <a:endParaRPr sz="1500"/>
          </a:p>
        </p:txBody>
      </p:sp>
      <p:sp>
        <p:nvSpPr>
          <p:cNvPr id="156" name="Google Shape;156;p26"/>
          <p:cNvSpPr txBox="1"/>
          <p:nvPr/>
        </p:nvSpPr>
        <p:spPr>
          <a:xfrm>
            <a:off x="363275" y="2734100"/>
            <a:ext cx="7414500" cy="1954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500">
                <a:solidFill>
                  <a:schemeClr val="dk2"/>
                </a:solidFill>
                <a:latin typeface="Lato"/>
                <a:ea typeface="Lato"/>
                <a:cs typeface="Lato"/>
                <a:sym typeface="Lato"/>
              </a:rPr>
              <a:t>Algunas de las consecuencias a las que lleva el calor son: </a:t>
            </a:r>
            <a:endParaRPr sz="1500">
              <a:solidFill>
                <a:schemeClr val="dk2"/>
              </a:solidFill>
              <a:latin typeface="Lato"/>
              <a:ea typeface="Lato"/>
              <a:cs typeface="Lato"/>
              <a:sym typeface="Lato"/>
            </a:endParaRPr>
          </a:p>
          <a:p>
            <a:pPr marL="4572000" lvl="0" indent="-311150" algn="l" rtl="0">
              <a:lnSpc>
                <a:spcPct val="115000"/>
              </a:lnSpc>
              <a:spcBef>
                <a:spcPts val="1200"/>
              </a:spcBef>
              <a:spcAft>
                <a:spcPts val="0"/>
              </a:spcAft>
              <a:buClr>
                <a:schemeClr val="dk2"/>
              </a:buClr>
              <a:buSzPts val="1300"/>
              <a:buFont typeface="Lato"/>
              <a:buChar char="●"/>
            </a:pPr>
            <a:r>
              <a:rPr lang="es" sz="1300">
                <a:solidFill>
                  <a:schemeClr val="dk2"/>
                </a:solidFill>
                <a:latin typeface="Lato"/>
                <a:ea typeface="Lato"/>
                <a:cs typeface="Lato"/>
                <a:sym typeface="Lato"/>
              </a:rPr>
              <a:t>Erupción Cutánea </a:t>
            </a:r>
            <a:endParaRPr sz="1300">
              <a:solidFill>
                <a:schemeClr val="dk2"/>
              </a:solidFill>
              <a:latin typeface="Lato"/>
              <a:ea typeface="Lato"/>
              <a:cs typeface="Lato"/>
              <a:sym typeface="Lato"/>
            </a:endParaRPr>
          </a:p>
          <a:p>
            <a:pPr marL="4572000" lvl="0" indent="-311150" algn="l" rtl="0">
              <a:lnSpc>
                <a:spcPct val="115000"/>
              </a:lnSpc>
              <a:spcBef>
                <a:spcPts val="0"/>
              </a:spcBef>
              <a:spcAft>
                <a:spcPts val="0"/>
              </a:spcAft>
              <a:buClr>
                <a:schemeClr val="dk2"/>
              </a:buClr>
              <a:buSzPts val="1300"/>
              <a:buFont typeface="Lato"/>
              <a:buChar char="●"/>
            </a:pPr>
            <a:r>
              <a:rPr lang="es" sz="1300">
                <a:solidFill>
                  <a:schemeClr val="dk2"/>
                </a:solidFill>
                <a:latin typeface="Lato"/>
                <a:ea typeface="Lato"/>
                <a:cs typeface="Lato"/>
                <a:sym typeface="Lato"/>
              </a:rPr>
              <a:t>Calambres</a:t>
            </a:r>
            <a:endParaRPr sz="1300">
              <a:solidFill>
                <a:schemeClr val="dk2"/>
              </a:solidFill>
              <a:latin typeface="Lato"/>
              <a:ea typeface="Lato"/>
              <a:cs typeface="Lato"/>
              <a:sym typeface="Lato"/>
            </a:endParaRPr>
          </a:p>
          <a:p>
            <a:pPr marL="4572000" lvl="0" indent="-311150" algn="l" rtl="0">
              <a:lnSpc>
                <a:spcPct val="115000"/>
              </a:lnSpc>
              <a:spcBef>
                <a:spcPts val="0"/>
              </a:spcBef>
              <a:spcAft>
                <a:spcPts val="0"/>
              </a:spcAft>
              <a:buClr>
                <a:schemeClr val="dk2"/>
              </a:buClr>
              <a:buSzPts val="1300"/>
              <a:buFont typeface="Lato"/>
              <a:buChar char="●"/>
            </a:pPr>
            <a:r>
              <a:rPr lang="es" sz="1300">
                <a:solidFill>
                  <a:schemeClr val="dk2"/>
                </a:solidFill>
                <a:latin typeface="Lato"/>
                <a:ea typeface="Lato"/>
                <a:cs typeface="Lato"/>
                <a:sym typeface="Lato"/>
              </a:rPr>
              <a:t>Síncope de Calor</a:t>
            </a:r>
            <a:endParaRPr sz="1300">
              <a:solidFill>
                <a:schemeClr val="dk2"/>
              </a:solidFill>
              <a:latin typeface="Lato"/>
              <a:ea typeface="Lato"/>
              <a:cs typeface="Lato"/>
              <a:sym typeface="Lato"/>
            </a:endParaRPr>
          </a:p>
          <a:p>
            <a:pPr marL="4572000" lvl="0" indent="-311150" algn="l" rtl="0">
              <a:lnSpc>
                <a:spcPct val="115000"/>
              </a:lnSpc>
              <a:spcBef>
                <a:spcPts val="0"/>
              </a:spcBef>
              <a:spcAft>
                <a:spcPts val="0"/>
              </a:spcAft>
              <a:buClr>
                <a:schemeClr val="dk2"/>
              </a:buClr>
              <a:buSzPts val="1300"/>
              <a:buFont typeface="Lato"/>
              <a:buChar char="●"/>
            </a:pPr>
            <a:r>
              <a:rPr lang="es" sz="1300">
                <a:solidFill>
                  <a:schemeClr val="dk2"/>
                </a:solidFill>
                <a:latin typeface="Lato"/>
                <a:ea typeface="Lato"/>
                <a:cs typeface="Lato"/>
                <a:sym typeface="Lato"/>
              </a:rPr>
              <a:t>Deshidratación</a:t>
            </a:r>
            <a:endParaRPr sz="1300">
              <a:solidFill>
                <a:schemeClr val="dk2"/>
              </a:solidFill>
              <a:latin typeface="Lato"/>
              <a:ea typeface="Lato"/>
              <a:cs typeface="Lato"/>
              <a:sym typeface="Lato"/>
            </a:endParaRPr>
          </a:p>
          <a:p>
            <a:pPr marL="4572000" lvl="0" indent="-311150" algn="l" rtl="0">
              <a:lnSpc>
                <a:spcPct val="115000"/>
              </a:lnSpc>
              <a:spcBef>
                <a:spcPts val="0"/>
              </a:spcBef>
              <a:spcAft>
                <a:spcPts val="0"/>
              </a:spcAft>
              <a:buClr>
                <a:schemeClr val="dk2"/>
              </a:buClr>
              <a:buSzPts val="1300"/>
              <a:buFont typeface="Lato"/>
              <a:buChar char="●"/>
            </a:pPr>
            <a:r>
              <a:rPr lang="es" sz="1300">
                <a:solidFill>
                  <a:schemeClr val="dk2"/>
                </a:solidFill>
                <a:latin typeface="Lato"/>
                <a:ea typeface="Lato"/>
                <a:cs typeface="Lato"/>
                <a:sym typeface="Lato"/>
              </a:rPr>
              <a:t>Agotamiento por Calor</a:t>
            </a:r>
            <a:endParaRPr sz="1300">
              <a:solidFill>
                <a:schemeClr val="dk2"/>
              </a:solidFill>
              <a:latin typeface="Lato"/>
              <a:ea typeface="Lato"/>
              <a:cs typeface="Lato"/>
              <a:sym typeface="Lato"/>
            </a:endParaRPr>
          </a:p>
          <a:p>
            <a:pPr marL="4572000" lvl="0" indent="-311150" algn="l" rtl="0">
              <a:lnSpc>
                <a:spcPct val="115000"/>
              </a:lnSpc>
              <a:spcBef>
                <a:spcPts val="0"/>
              </a:spcBef>
              <a:spcAft>
                <a:spcPts val="0"/>
              </a:spcAft>
              <a:buClr>
                <a:schemeClr val="dk2"/>
              </a:buClr>
              <a:buSzPts val="1300"/>
              <a:buFont typeface="Lato"/>
              <a:buChar char="●"/>
            </a:pPr>
            <a:r>
              <a:rPr lang="es" sz="1300">
                <a:solidFill>
                  <a:schemeClr val="dk2"/>
                </a:solidFill>
                <a:latin typeface="Lato"/>
                <a:ea typeface="Lato"/>
                <a:cs typeface="Lato"/>
                <a:sym typeface="Lato"/>
              </a:rPr>
              <a:t>Golpe de Calor</a:t>
            </a:r>
            <a:endParaRPr sz="1300">
              <a:solidFill>
                <a:schemeClr val="dk2"/>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p:nvPr>
        </p:nvSpPr>
        <p:spPr>
          <a:xfrm>
            <a:off x="1289100" y="575950"/>
            <a:ext cx="74325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s"/>
              <a:t>Factores de las condiciones higrotérmicas</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62" name="Google Shape;162;p27"/>
          <p:cNvSpPr txBox="1">
            <a:spLocks noGrp="1"/>
          </p:cNvSpPr>
          <p:nvPr>
            <p:ph type="body" idx="1"/>
          </p:nvPr>
        </p:nvSpPr>
        <p:spPr>
          <a:xfrm>
            <a:off x="459150" y="1078275"/>
            <a:ext cx="8225700" cy="3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t>Estas son las condiciones  determinadas por la temperatura, humedad, velocidad de aire y radiación térmica.</a:t>
            </a:r>
            <a:endParaRPr sz="1300"/>
          </a:p>
          <a:p>
            <a:pPr marL="914400" lvl="0" indent="-311150" algn="l" rtl="0">
              <a:spcBef>
                <a:spcPts val="0"/>
              </a:spcBef>
              <a:spcAft>
                <a:spcPts val="0"/>
              </a:spcAft>
              <a:buSzPts val="1300"/>
              <a:buChar char="●"/>
            </a:pPr>
            <a:r>
              <a:rPr lang="es" sz="1300"/>
              <a:t>Temperatura del aire.</a:t>
            </a:r>
            <a:endParaRPr sz="1300"/>
          </a:p>
          <a:p>
            <a:pPr marL="914400" lvl="0" indent="-311150" algn="l" rtl="0">
              <a:spcBef>
                <a:spcPts val="0"/>
              </a:spcBef>
              <a:spcAft>
                <a:spcPts val="0"/>
              </a:spcAft>
              <a:buSzPts val="1300"/>
              <a:buChar char="●"/>
            </a:pPr>
            <a:r>
              <a:rPr lang="es" sz="1300"/>
              <a:t>Humedad relativa.</a:t>
            </a:r>
            <a:endParaRPr sz="1300"/>
          </a:p>
          <a:p>
            <a:pPr marL="914400" lvl="0" indent="-311150" algn="l" rtl="0">
              <a:spcBef>
                <a:spcPts val="0"/>
              </a:spcBef>
              <a:spcAft>
                <a:spcPts val="0"/>
              </a:spcAft>
              <a:buSzPts val="1300"/>
              <a:buChar char="●"/>
            </a:pPr>
            <a:r>
              <a:rPr lang="es" sz="1300"/>
              <a:t>Intercambio calórico por radiación</a:t>
            </a:r>
            <a:endParaRPr sz="1300"/>
          </a:p>
          <a:p>
            <a:pPr marL="914400" lvl="0" indent="-311150" algn="l" rtl="0">
              <a:spcBef>
                <a:spcPts val="0"/>
              </a:spcBef>
              <a:spcAft>
                <a:spcPts val="0"/>
              </a:spcAft>
              <a:buSzPts val="1300"/>
              <a:buChar char="●"/>
            </a:pPr>
            <a:r>
              <a:rPr lang="es" sz="1300"/>
              <a:t>Velocidad del aire</a:t>
            </a:r>
            <a:endParaRPr sz="1300"/>
          </a:p>
          <a:p>
            <a:pPr marL="914400" lvl="0" indent="-311150" algn="l" rtl="0">
              <a:spcBef>
                <a:spcPts val="0"/>
              </a:spcBef>
              <a:spcAft>
                <a:spcPts val="0"/>
              </a:spcAft>
              <a:buSzPts val="1300"/>
              <a:buChar char="●"/>
            </a:pPr>
            <a:r>
              <a:rPr lang="es" sz="1300"/>
              <a:t>Intercambio calórico por convección</a:t>
            </a:r>
            <a:endParaRPr sz="1300"/>
          </a:p>
          <a:p>
            <a:pPr marL="914400" lvl="0" indent="-311150" algn="l" rtl="0">
              <a:spcBef>
                <a:spcPts val="0"/>
              </a:spcBef>
              <a:spcAft>
                <a:spcPts val="0"/>
              </a:spcAft>
              <a:buSzPts val="1300"/>
              <a:buChar char="●"/>
            </a:pPr>
            <a:r>
              <a:rPr lang="es" sz="1300"/>
              <a:t>Intercambio calórico por respiración</a:t>
            </a:r>
            <a:endParaRPr sz="1300"/>
          </a:p>
          <a:p>
            <a:pPr marL="914400" lvl="0" indent="-311150" algn="l" rtl="0">
              <a:spcBef>
                <a:spcPts val="0"/>
              </a:spcBef>
              <a:spcAft>
                <a:spcPts val="0"/>
              </a:spcAft>
              <a:buSzPts val="1300"/>
              <a:buChar char="●"/>
            </a:pPr>
            <a:r>
              <a:rPr lang="es" sz="1300"/>
              <a:t>Intercambio calórico por evaporación</a:t>
            </a:r>
            <a:endParaRPr sz="1300"/>
          </a:p>
          <a:p>
            <a:pPr marL="914400" lvl="0" indent="-311150" algn="l" rtl="0">
              <a:spcBef>
                <a:spcPts val="0"/>
              </a:spcBef>
              <a:spcAft>
                <a:spcPts val="0"/>
              </a:spcAft>
              <a:buSzPts val="1300"/>
              <a:buChar char="●"/>
            </a:pPr>
            <a:r>
              <a:rPr lang="es" sz="1300" b="1" i="1"/>
              <a:t>Calor metabólico:</a:t>
            </a:r>
            <a:r>
              <a:rPr lang="es" sz="1300"/>
              <a:t> Es una consecuencia de la actividad corporal y debe ser estimado en cada caso en particular </a:t>
            </a:r>
            <a:r>
              <a:rPr lang="es" sz="1300">
                <a:latin typeface="Arial"/>
                <a:ea typeface="Arial"/>
                <a:cs typeface="Arial"/>
                <a:sym typeface="Arial"/>
              </a:rPr>
              <a:t>M=Mb + MI + MII</a:t>
            </a:r>
            <a:endParaRPr sz="1300">
              <a:latin typeface="Arial"/>
              <a:ea typeface="Arial"/>
              <a:cs typeface="Arial"/>
              <a:sym typeface="Arial"/>
            </a:endParaRPr>
          </a:p>
          <a:p>
            <a:pPr marL="1828800" lvl="0" indent="0" algn="l" rtl="0">
              <a:spcBef>
                <a:spcPts val="0"/>
              </a:spcBef>
              <a:spcAft>
                <a:spcPts val="0"/>
              </a:spcAft>
              <a:buClr>
                <a:schemeClr val="dk2"/>
              </a:buClr>
              <a:buSzPts val="1100"/>
              <a:buFont typeface="Arial"/>
              <a:buNone/>
            </a:pPr>
            <a:r>
              <a:rPr lang="es" sz="1300" b="1"/>
              <a:t>M</a:t>
            </a:r>
            <a:r>
              <a:rPr lang="es" sz="1300"/>
              <a:t>: Calor metabólico </a:t>
            </a:r>
            <a:endParaRPr sz="1300"/>
          </a:p>
          <a:p>
            <a:pPr marL="1828800" lvl="0" indent="0" algn="l" rtl="0">
              <a:spcBef>
                <a:spcPts val="0"/>
              </a:spcBef>
              <a:spcAft>
                <a:spcPts val="0"/>
              </a:spcAft>
              <a:buClr>
                <a:schemeClr val="dk2"/>
              </a:buClr>
              <a:buSzPts val="1100"/>
              <a:buFont typeface="Arial"/>
              <a:buNone/>
            </a:pPr>
            <a:r>
              <a:rPr lang="es" sz="1300" b="1"/>
              <a:t>Mb: </a:t>
            </a:r>
            <a:r>
              <a:rPr lang="es" sz="1300"/>
              <a:t>Metabolismo basal (considerando 70 Kcal/hora o 70 W) </a:t>
            </a:r>
            <a:endParaRPr sz="1300"/>
          </a:p>
          <a:p>
            <a:pPr marL="1828800" lvl="0" indent="0" algn="l" rtl="0">
              <a:spcBef>
                <a:spcPts val="0"/>
              </a:spcBef>
              <a:spcAft>
                <a:spcPts val="0"/>
              </a:spcAft>
              <a:buClr>
                <a:schemeClr val="dk2"/>
              </a:buClr>
              <a:buSzPts val="1100"/>
              <a:buFont typeface="Arial"/>
              <a:buNone/>
            </a:pPr>
            <a:r>
              <a:rPr lang="es" sz="1300" b="1"/>
              <a:t>MI: </a:t>
            </a:r>
            <a:r>
              <a:rPr lang="es" sz="1300"/>
              <a:t>Depende de la posición del cuerpo </a:t>
            </a:r>
            <a:endParaRPr sz="1300"/>
          </a:p>
          <a:p>
            <a:pPr marL="1828800" lvl="0" indent="0" algn="l" rtl="0">
              <a:spcBef>
                <a:spcPts val="0"/>
              </a:spcBef>
              <a:spcAft>
                <a:spcPts val="0"/>
              </a:spcAft>
              <a:buClr>
                <a:schemeClr val="dk2"/>
              </a:buClr>
              <a:buSzPts val="1100"/>
              <a:buFont typeface="Arial"/>
              <a:buNone/>
            </a:pPr>
            <a:r>
              <a:rPr lang="es" sz="1300" b="1"/>
              <a:t>MII:</a:t>
            </a:r>
            <a:r>
              <a:rPr lang="es" sz="1300"/>
              <a:t> Depende del tipo de trabajo.</a:t>
            </a:r>
            <a:endParaRPr sz="1300"/>
          </a:p>
          <a:p>
            <a:pPr marL="0" lvl="0" indent="0" algn="l" rtl="0">
              <a:spcBef>
                <a:spcPts val="0"/>
              </a:spcBef>
              <a:spcAft>
                <a:spcPts val="1200"/>
              </a:spcAft>
              <a:buNone/>
            </a:pP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s"/>
              <a:t>Estimación del calor metabólico</a:t>
            </a:r>
            <a:endParaRPr/>
          </a:p>
          <a:p>
            <a:pPr marL="0" lvl="0" indent="0" algn="l" rtl="0">
              <a:spcBef>
                <a:spcPts val="0"/>
              </a:spcBef>
              <a:spcAft>
                <a:spcPts val="0"/>
              </a:spcAft>
              <a:buClr>
                <a:schemeClr val="dk2"/>
              </a:buClr>
              <a:buSzPct val="36666"/>
              <a:buFont typeface="Arial"/>
              <a:buNone/>
            </a:pPr>
            <a:endParaRPr/>
          </a:p>
          <a:p>
            <a:pPr marL="0" lvl="0" indent="0" algn="l" rtl="0">
              <a:spcBef>
                <a:spcPts val="0"/>
              </a:spcBef>
              <a:spcAft>
                <a:spcPts val="0"/>
              </a:spcAft>
              <a:buNone/>
            </a:pPr>
            <a:endParaRPr/>
          </a:p>
        </p:txBody>
      </p:sp>
      <p:sp>
        <p:nvSpPr>
          <p:cNvPr id="168" name="Google Shape;168;p28"/>
          <p:cNvSpPr txBox="1">
            <a:spLocks noGrp="1"/>
          </p:cNvSpPr>
          <p:nvPr>
            <p:ph type="body" idx="1"/>
          </p:nvPr>
        </p:nvSpPr>
        <p:spPr>
          <a:xfrm>
            <a:off x="470971" y="1595775"/>
            <a:ext cx="8260800" cy="3002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500"/>
              <a:t>Se considerará el calor metabólico (M) como la sumatoria del metabolismo basal (MB), y las adiciones derivadas de la posición (MI) y el tipo de trabajo (MII), por lo que: </a:t>
            </a:r>
            <a:endParaRPr sz="1500"/>
          </a:p>
          <a:p>
            <a:pPr marL="0" lvl="0" indent="0" algn="just" rtl="0">
              <a:spcBef>
                <a:spcPts val="0"/>
              </a:spcBef>
              <a:spcAft>
                <a:spcPts val="0"/>
              </a:spcAft>
              <a:buNone/>
            </a:pPr>
            <a:endParaRPr sz="1500"/>
          </a:p>
          <a:p>
            <a:pPr marL="0" lvl="0" indent="0" algn="just" rtl="0">
              <a:spcBef>
                <a:spcPts val="0"/>
              </a:spcBef>
              <a:spcAft>
                <a:spcPts val="0"/>
              </a:spcAft>
              <a:buClr>
                <a:schemeClr val="dk2"/>
              </a:buClr>
              <a:buSzPts val="1100"/>
              <a:buFont typeface="Arial"/>
              <a:buNone/>
            </a:pPr>
            <a:r>
              <a:rPr lang="es" sz="1500" b="1"/>
              <a:t>                                                                                 M=Mb + MI + MII</a:t>
            </a:r>
            <a:endParaRPr sz="1500" b="1"/>
          </a:p>
          <a:p>
            <a:pPr marL="457200" lvl="0" indent="-323850" algn="just" rtl="0">
              <a:spcBef>
                <a:spcPts val="0"/>
              </a:spcBef>
              <a:spcAft>
                <a:spcPts val="0"/>
              </a:spcAft>
              <a:buSzPts val="1500"/>
              <a:buChar char="❖"/>
            </a:pPr>
            <a:r>
              <a:rPr lang="es" sz="1500" b="1"/>
              <a:t>M: </a:t>
            </a:r>
            <a:r>
              <a:rPr lang="es" sz="1500"/>
              <a:t>Calor metabólico </a:t>
            </a:r>
            <a:endParaRPr sz="1500"/>
          </a:p>
          <a:p>
            <a:pPr marL="457200" lvl="0" indent="-323850" algn="just" rtl="0">
              <a:spcBef>
                <a:spcPts val="0"/>
              </a:spcBef>
              <a:spcAft>
                <a:spcPts val="0"/>
              </a:spcAft>
              <a:buSzPts val="1500"/>
              <a:buChar char="❖"/>
            </a:pPr>
            <a:r>
              <a:rPr lang="es" sz="1500" b="1"/>
              <a:t>Mb:</a:t>
            </a:r>
            <a:r>
              <a:rPr lang="es" sz="1500"/>
              <a:t> Metabolismo basal (considerando 70 Kcal/hora o 70 W) </a:t>
            </a:r>
            <a:endParaRPr sz="1500"/>
          </a:p>
          <a:p>
            <a:pPr marL="457200" lvl="0" indent="-323850" algn="just" rtl="0">
              <a:spcBef>
                <a:spcPts val="0"/>
              </a:spcBef>
              <a:spcAft>
                <a:spcPts val="0"/>
              </a:spcAft>
              <a:buSzPts val="1500"/>
              <a:buChar char="❖"/>
            </a:pPr>
            <a:r>
              <a:rPr lang="es" sz="1500" b="1"/>
              <a:t>MI: </a:t>
            </a:r>
            <a:r>
              <a:rPr lang="es" sz="1500"/>
              <a:t>Depende de la posición del cuerpo </a:t>
            </a:r>
            <a:endParaRPr sz="1500"/>
          </a:p>
          <a:p>
            <a:pPr marL="457200" lvl="0" indent="-323850" algn="just" rtl="0">
              <a:spcBef>
                <a:spcPts val="0"/>
              </a:spcBef>
              <a:spcAft>
                <a:spcPts val="0"/>
              </a:spcAft>
              <a:buSzPts val="1500"/>
              <a:buChar char="❖"/>
            </a:pPr>
            <a:r>
              <a:rPr lang="es" sz="1500" b="1"/>
              <a:t>MII:</a:t>
            </a:r>
            <a:r>
              <a:rPr lang="es" sz="1500"/>
              <a:t> Depende del tipo de trabajo</a:t>
            </a:r>
            <a:endParaRPr sz="1500"/>
          </a:p>
          <a:p>
            <a:pPr marL="0" lvl="0" indent="0" algn="l" rtl="0">
              <a:spcBef>
                <a:spcPts val="1200"/>
              </a:spcBef>
              <a:spcAft>
                <a:spcPts val="1200"/>
              </a:spcAft>
              <a:buNone/>
            </a:pP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2350675" y="427225"/>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Cálculo de Calor Metabólico</a:t>
            </a:r>
            <a:endParaRPr/>
          </a:p>
        </p:txBody>
      </p:sp>
      <p:pic>
        <p:nvPicPr>
          <p:cNvPr id="174" name="Google Shape;174;p29"/>
          <p:cNvPicPr preferRelativeResize="0"/>
          <p:nvPr/>
        </p:nvPicPr>
        <p:blipFill>
          <a:blip r:embed="rId3">
            <a:alphaModFix/>
          </a:blip>
          <a:stretch>
            <a:fillRect/>
          </a:stretch>
        </p:blipFill>
        <p:spPr>
          <a:xfrm>
            <a:off x="2401338" y="1255738"/>
            <a:ext cx="4341325" cy="2632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0"/>
          <p:cNvPicPr preferRelativeResize="0"/>
          <p:nvPr/>
        </p:nvPicPr>
        <p:blipFill>
          <a:blip r:embed="rId3">
            <a:alphaModFix/>
          </a:blip>
          <a:stretch>
            <a:fillRect/>
          </a:stretch>
        </p:blipFill>
        <p:spPr>
          <a:xfrm>
            <a:off x="2875399" y="527475"/>
            <a:ext cx="3119900" cy="4107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2"/>
              </a:buClr>
              <a:buSzPct val="36666"/>
              <a:buFont typeface="Arial"/>
              <a:buNone/>
            </a:pPr>
            <a:r>
              <a:rPr lang="es"/>
              <a:t>Cálculo de Calor Metabólico</a:t>
            </a:r>
            <a:endParaRPr/>
          </a:p>
          <a:p>
            <a:pPr marL="0" lvl="0" indent="0" algn="l" rtl="0">
              <a:spcBef>
                <a:spcPts val="0"/>
              </a:spcBef>
              <a:spcAft>
                <a:spcPts val="0"/>
              </a:spcAft>
              <a:buNone/>
            </a:pPr>
            <a:endParaRPr/>
          </a:p>
        </p:txBody>
      </p:sp>
      <p:sp>
        <p:nvSpPr>
          <p:cNvPr id="185" name="Google Shape;185;p3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Clr>
                <a:schemeClr val="dk2"/>
              </a:buClr>
              <a:buSzPts val="1100"/>
              <a:buFont typeface="Arial"/>
              <a:buNone/>
            </a:pPr>
            <a:r>
              <a:rPr lang="es"/>
              <a:t>Mb = 70W</a:t>
            </a:r>
            <a:endParaRPr/>
          </a:p>
          <a:p>
            <a:pPr marL="0" lvl="0" indent="0" algn="l" rtl="0">
              <a:spcBef>
                <a:spcPts val="1200"/>
              </a:spcBef>
              <a:spcAft>
                <a:spcPts val="0"/>
              </a:spcAft>
              <a:buClr>
                <a:schemeClr val="dk2"/>
              </a:buClr>
              <a:buSzPts val="1100"/>
              <a:buFont typeface="Arial"/>
              <a:buNone/>
            </a:pPr>
            <a:r>
              <a:rPr lang="es"/>
              <a:t>MI = 42W</a:t>
            </a:r>
            <a:endParaRPr/>
          </a:p>
          <a:p>
            <a:pPr marL="0" lvl="0" indent="0" algn="l" rtl="0">
              <a:spcBef>
                <a:spcPts val="1200"/>
              </a:spcBef>
              <a:spcAft>
                <a:spcPts val="0"/>
              </a:spcAft>
              <a:buClr>
                <a:schemeClr val="dk2"/>
              </a:buClr>
              <a:buSzPts val="1100"/>
              <a:buFont typeface="Arial"/>
              <a:buNone/>
            </a:pPr>
            <a:r>
              <a:rPr lang="es"/>
              <a:t>MII = 70W</a:t>
            </a:r>
            <a:endParaRPr/>
          </a:p>
          <a:p>
            <a:pPr marL="0" lvl="0" indent="0" algn="l" rtl="0">
              <a:spcBef>
                <a:spcPts val="1200"/>
              </a:spcBef>
              <a:spcAft>
                <a:spcPts val="0"/>
              </a:spcAft>
              <a:buClr>
                <a:schemeClr val="dk2"/>
              </a:buClr>
              <a:buSzPts val="1100"/>
              <a:buFont typeface="Arial"/>
              <a:buNone/>
            </a:pPr>
            <a:endParaRPr/>
          </a:p>
          <a:p>
            <a:pPr marL="0" lvl="0" indent="0" algn="l" rtl="0">
              <a:spcBef>
                <a:spcPts val="1200"/>
              </a:spcBef>
              <a:spcAft>
                <a:spcPts val="0"/>
              </a:spcAft>
              <a:buClr>
                <a:schemeClr val="dk2"/>
              </a:buClr>
              <a:buSzPts val="1100"/>
              <a:buFont typeface="Arial"/>
              <a:buNone/>
            </a:pPr>
            <a:r>
              <a:rPr lang="es"/>
              <a:t>Siendo la ecuación:  M=Mb + MI + MII   →  </a:t>
            </a:r>
            <a:r>
              <a:rPr lang="es" b="1"/>
              <a:t>M = 182W</a:t>
            </a:r>
            <a:endParaRPr b="1"/>
          </a:p>
          <a:p>
            <a:pPr marL="0" lvl="0" indent="0" algn="l" rtl="0">
              <a:spcBef>
                <a:spcPts val="1200"/>
              </a:spcBef>
              <a:spcAft>
                <a:spcPts val="0"/>
              </a:spcAft>
              <a:buClr>
                <a:schemeClr val="dk2"/>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83099" y="712150"/>
            <a:ext cx="8484000" cy="3835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SzPts val="990"/>
              <a:buNone/>
            </a:pPr>
            <a:r>
              <a:rPr lang="es" sz="3020" i="1"/>
              <a:t>Pregunta Nro 1:</a:t>
            </a:r>
            <a:r>
              <a:rPr lang="es" sz="3020"/>
              <a:t> </a:t>
            </a:r>
            <a:r>
              <a:rPr lang="es" sz="3020" b="0"/>
              <a:t>¿Cuál es la concentración máxima permisible de Malathion usado en una industria agrícola?¿Cuál es el uso principal de ese compuesto químico?</a:t>
            </a:r>
            <a:endParaRPr sz="302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¿Que es el Malathion?</a:t>
            </a:r>
            <a:endParaRPr/>
          </a:p>
        </p:txBody>
      </p:sp>
      <p:sp>
        <p:nvSpPr>
          <p:cNvPr id="84" name="Google Shape;84;p15"/>
          <p:cNvSpPr txBox="1">
            <a:spLocks noGrp="1"/>
          </p:cNvSpPr>
          <p:nvPr>
            <p:ph type="body" idx="1"/>
          </p:nvPr>
        </p:nvSpPr>
        <p:spPr>
          <a:xfrm>
            <a:off x="364150" y="1347175"/>
            <a:ext cx="8357700" cy="32577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s" sz="1600"/>
              <a:t>El malatión es un </a:t>
            </a:r>
            <a:r>
              <a:rPr lang="es" sz="1600" b="1"/>
              <a:t>plaguicida </a:t>
            </a:r>
            <a:r>
              <a:rPr lang="es" sz="1600"/>
              <a:t>usado para matar insectos en cosechas agrícolas, en productos almacenados, en campos de golf, jardines domésticos y en sitios donde crecen árboles y arbustos en el hogar. También se usa para matar mosquitos y la mosca de la fruta en extensas áreas al aire libre. </a:t>
            </a:r>
            <a:endParaRPr sz="1600"/>
          </a:p>
          <a:p>
            <a:pPr marL="0" lvl="0" indent="457200" algn="just" rtl="0">
              <a:spcBef>
                <a:spcPts val="1200"/>
              </a:spcBef>
              <a:spcAft>
                <a:spcPts val="1200"/>
              </a:spcAft>
              <a:buNone/>
            </a:pPr>
            <a:r>
              <a:rPr lang="es" sz="1600"/>
              <a:t>Actúa por contacto, inhalación e ingestión, sobre el sistema nervioso de los insectos.</a:t>
            </a:r>
            <a:endParaRPr sz="1600"/>
          </a:p>
        </p:txBody>
      </p:sp>
      <p:pic>
        <p:nvPicPr>
          <p:cNvPr id="85" name="Google Shape;85;p15"/>
          <p:cNvPicPr preferRelativeResize="0"/>
          <p:nvPr/>
        </p:nvPicPr>
        <p:blipFill>
          <a:blip r:embed="rId3">
            <a:alphaModFix/>
          </a:blip>
          <a:stretch>
            <a:fillRect/>
          </a:stretch>
        </p:blipFill>
        <p:spPr>
          <a:xfrm>
            <a:off x="364151" y="3019650"/>
            <a:ext cx="2072425" cy="1818550"/>
          </a:xfrm>
          <a:prstGeom prst="rect">
            <a:avLst/>
          </a:prstGeom>
          <a:noFill/>
          <a:ln>
            <a:noFill/>
          </a:ln>
        </p:spPr>
      </p:pic>
      <p:pic>
        <p:nvPicPr>
          <p:cNvPr id="86" name="Google Shape;86;p15"/>
          <p:cNvPicPr preferRelativeResize="0"/>
          <p:nvPr/>
        </p:nvPicPr>
        <p:blipFill>
          <a:blip r:embed="rId4">
            <a:alphaModFix/>
          </a:blip>
          <a:stretch>
            <a:fillRect/>
          </a:stretch>
        </p:blipFill>
        <p:spPr>
          <a:xfrm>
            <a:off x="3563975" y="3019650"/>
            <a:ext cx="3132324" cy="156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Artículo 61</a:t>
            </a:r>
            <a:endParaRPr/>
          </a:p>
        </p:txBody>
      </p:sp>
      <p:sp>
        <p:nvSpPr>
          <p:cNvPr id="92" name="Google Shape;92;p16"/>
          <p:cNvSpPr txBox="1">
            <a:spLocks noGrp="1"/>
          </p:cNvSpPr>
          <p:nvPr>
            <p:ph type="body" idx="1"/>
          </p:nvPr>
        </p:nvSpPr>
        <p:spPr>
          <a:xfrm>
            <a:off x="358375" y="1177650"/>
            <a:ext cx="8363400" cy="346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500" i="1"/>
              <a:t>“Todo lugar de trabajo en el que se efectúan procesos que produzcan la contaminación del ambiente con gases, vapores, humos, nieblas, polvos, fibras, aerosoles o emanaciones de cualquier tipo, deberá disponer de dispositivos destinados a evitar que dichos contaminantes alcancen niveles que puedan afectar la salud del trabajador. Estos dispositivos deberán ajustarse a lo reglamentado en el capítulo 11 del presente decreto. “</a:t>
            </a:r>
            <a:endParaRPr sz="1500" i="1"/>
          </a:p>
          <a:p>
            <a:pPr marL="0" lvl="0" indent="457200" algn="just" rtl="0">
              <a:spcBef>
                <a:spcPts val="1200"/>
              </a:spcBef>
              <a:spcAft>
                <a:spcPts val="0"/>
              </a:spcAft>
              <a:buNone/>
            </a:pPr>
            <a:r>
              <a:rPr lang="es" sz="1500" i="1"/>
              <a:t>1. La autoridad competente fijará concentraciones máximas permisibles para los ambientes de trabajo que figuran como</a:t>
            </a:r>
            <a:r>
              <a:rPr lang="es" sz="1500" b="1" i="1"/>
              <a:t> Anexo III</a:t>
            </a:r>
            <a:r>
              <a:rPr lang="es" sz="1500" i="1"/>
              <a:t> como tablas de concentraciones máximas permisibles, las que serán objeto de una revisión anual a fin de su actualización. Cada vez que sea necesario, podrán introducirse modificaciones, eliminaciones o agregados. </a:t>
            </a:r>
            <a:endParaRPr sz="1500" i="1"/>
          </a:p>
          <a:p>
            <a:pPr marL="0" lvl="0" indent="457200" algn="just" rtl="0">
              <a:spcBef>
                <a:spcPts val="1200"/>
              </a:spcBef>
              <a:spcAft>
                <a:spcPts val="1200"/>
              </a:spcAft>
              <a:buNone/>
            </a:pPr>
            <a:r>
              <a:rPr lang="es" sz="1500" i="1"/>
              <a:t>[...]</a:t>
            </a:r>
            <a:endParaRPr sz="15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Concentración máxima permisible</a:t>
            </a:r>
            <a:endParaRPr/>
          </a:p>
        </p:txBody>
      </p:sp>
      <p:sp>
        <p:nvSpPr>
          <p:cNvPr id="98" name="Google Shape;98;p17"/>
          <p:cNvSpPr txBox="1">
            <a:spLocks noGrp="1"/>
          </p:cNvSpPr>
          <p:nvPr>
            <p:ph type="body" idx="1"/>
          </p:nvPr>
        </p:nvSpPr>
        <p:spPr>
          <a:xfrm>
            <a:off x="371650" y="1327350"/>
            <a:ext cx="8393100" cy="326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Según lo establecido por el anexo III de Contaminación ambiental y contaminantes químicos, de la sustancia</a:t>
            </a:r>
            <a:r>
              <a:rPr lang="es" b="1"/>
              <a:t> Malathion </a:t>
            </a:r>
            <a:r>
              <a:rPr lang="es"/>
              <a:t>deberá haber</a:t>
            </a:r>
            <a:r>
              <a:rPr lang="es" b="1"/>
              <a:t>:</a:t>
            </a:r>
            <a:endParaRPr b="1"/>
          </a:p>
          <a:p>
            <a:pPr marL="457200" lvl="0" indent="-342900" algn="l" rtl="0">
              <a:spcBef>
                <a:spcPts val="1200"/>
              </a:spcBef>
              <a:spcAft>
                <a:spcPts val="0"/>
              </a:spcAft>
              <a:buSzPts val="1800"/>
              <a:buChar char="●"/>
            </a:pPr>
            <a:r>
              <a:rPr lang="es"/>
              <a:t>Concentración máxima permisible ponderada en el tiempo (CMP): </a:t>
            </a:r>
            <a:r>
              <a:rPr lang="es" b="1"/>
              <a:t>10  mg/m^3</a:t>
            </a:r>
            <a:endParaRPr b="1"/>
          </a:p>
          <a:p>
            <a:pPr marL="457200" lvl="0" indent="-342900" algn="l" rtl="0">
              <a:spcBef>
                <a:spcPts val="0"/>
              </a:spcBef>
              <a:spcAft>
                <a:spcPts val="0"/>
              </a:spcAft>
              <a:buSzPts val="1800"/>
              <a:buChar char="●"/>
            </a:pPr>
            <a:r>
              <a:rPr lang="es"/>
              <a:t>Concentración máxima permisible para cortos periodos de tiempo (CMP-CPT): </a:t>
            </a:r>
            <a:r>
              <a:rPr lang="es" b="1"/>
              <a:t>10 mg/m^3</a:t>
            </a:r>
            <a:endParaRPr b="1"/>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¿Cómo nos afecta?</a:t>
            </a:r>
            <a:endParaRPr/>
          </a:p>
        </p:txBody>
      </p:sp>
      <p:sp>
        <p:nvSpPr>
          <p:cNvPr id="104" name="Google Shape;104;p18"/>
          <p:cNvSpPr txBox="1">
            <a:spLocks noGrp="1"/>
          </p:cNvSpPr>
          <p:nvPr>
            <p:ph type="body" idx="1"/>
          </p:nvPr>
        </p:nvSpPr>
        <p:spPr>
          <a:xfrm>
            <a:off x="360571" y="1595775"/>
            <a:ext cx="8371200" cy="300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El malatión interfiere con el funcionamiento normal de los nervios y del cerebro.</a:t>
            </a:r>
            <a:endParaRPr/>
          </a:p>
          <a:p>
            <a:pPr marL="0" lvl="0" indent="0" algn="l" rtl="0">
              <a:spcBef>
                <a:spcPts val="1200"/>
              </a:spcBef>
              <a:spcAft>
                <a:spcPts val="0"/>
              </a:spcAft>
              <a:buNone/>
            </a:pPr>
            <a:r>
              <a:rPr lang="es"/>
              <a:t>Puede causar: </a:t>
            </a:r>
            <a:endParaRPr/>
          </a:p>
          <a:p>
            <a:pPr marL="457200" lvl="0" indent="-342900" algn="l" rtl="0">
              <a:spcBef>
                <a:spcPts val="1200"/>
              </a:spcBef>
              <a:spcAft>
                <a:spcPts val="0"/>
              </a:spcAft>
              <a:buSzPts val="1800"/>
              <a:buChar char="●"/>
            </a:pPr>
            <a:r>
              <a:rPr lang="es"/>
              <a:t>Dificultad para respirar</a:t>
            </a:r>
            <a:endParaRPr/>
          </a:p>
          <a:p>
            <a:pPr marL="457200" lvl="0" indent="-342900" algn="l" rtl="0">
              <a:spcBef>
                <a:spcPts val="0"/>
              </a:spcBef>
              <a:spcAft>
                <a:spcPts val="0"/>
              </a:spcAft>
              <a:buSzPts val="1800"/>
              <a:buChar char="●"/>
            </a:pPr>
            <a:r>
              <a:rPr lang="es"/>
              <a:t>Opresión del pecho</a:t>
            </a:r>
            <a:endParaRPr/>
          </a:p>
          <a:p>
            <a:pPr marL="457200" lvl="0" indent="-342900" algn="l" rtl="0">
              <a:spcBef>
                <a:spcPts val="0"/>
              </a:spcBef>
              <a:spcAft>
                <a:spcPts val="0"/>
              </a:spcAft>
              <a:buSzPts val="1800"/>
              <a:buChar char="●"/>
            </a:pPr>
            <a:r>
              <a:rPr lang="es"/>
              <a:t>Vómitos, calambres</a:t>
            </a:r>
            <a:endParaRPr/>
          </a:p>
          <a:p>
            <a:pPr marL="457200" lvl="0" indent="-342900" algn="l" rtl="0">
              <a:spcBef>
                <a:spcPts val="0"/>
              </a:spcBef>
              <a:spcAft>
                <a:spcPts val="0"/>
              </a:spcAft>
              <a:buSzPts val="1800"/>
              <a:buChar char="●"/>
            </a:pPr>
            <a:r>
              <a:rPr lang="es"/>
              <a:t>Diarrea</a:t>
            </a:r>
            <a:endParaRPr/>
          </a:p>
          <a:p>
            <a:pPr marL="0" lvl="0" indent="0" algn="l" rtl="0">
              <a:spcBef>
                <a:spcPts val="1200"/>
              </a:spcBef>
              <a:spcAft>
                <a:spcPts val="1200"/>
              </a:spcAft>
              <a:buNone/>
            </a:pPr>
            <a:endParaRPr/>
          </a:p>
        </p:txBody>
      </p:sp>
      <p:sp>
        <p:nvSpPr>
          <p:cNvPr id="105" name="Google Shape;105;p18"/>
          <p:cNvSpPr txBox="1"/>
          <p:nvPr/>
        </p:nvSpPr>
        <p:spPr>
          <a:xfrm>
            <a:off x="4194450" y="2455600"/>
            <a:ext cx="3769800" cy="1736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Visión borrosa</a:t>
            </a:r>
            <a:endParaRPr sz="1800">
              <a:solidFill>
                <a:schemeClr val="dk2"/>
              </a:solidFill>
              <a:latin typeface="Lato"/>
              <a:ea typeface="Lato"/>
              <a:cs typeface="Lato"/>
              <a:sym typeface="Lato"/>
            </a:endParaRPr>
          </a:p>
          <a:p>
            <a:pPr marL="457200" lvl="0" indent="-342900" algn="l" rtl="0">
              <a:lnSpc>
                <a:spcPct val="115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Sudor excesivo</a:t>
            </a:r>
            <a:endParaRPr sz="1800">
              <a:solidFill>
                <a:schemeClr val="dk2"/>
              </a:solidFill>
              <a:latin typeface="Lato"/>
              <a:ea typeface="Lato"/>
              <a:cs typeface="Lato"/>
              <a:sym typeface="Lato"/>
            </a:endParaRPr>
          </a:p>
          <a:p>
            <a:pPr marL="457200" lvl="0" indent="-342900" algn="l" rtl="0">
              <a:lnSpc>
                <a:spcPct val="115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Mareo</a:t>
            </a:r>
            <a:endParaRPr sz="1800">
              <a:solidFill>
                <a:schemeClr val="dk2"/>
              </a:solidFill>
              <a:latin typeface="Lato"/>
              <a:ea typeface="Lato"/>
              <a:cs typeface="Lato"/>
              <a:sym typeface="Lato"/>
            </a:endParaRPr>
          </a:p>
          <a:p>
            <a:pPr marL="457200" lvl="0" indent="-342900" algn="l" rtl="0">
              <a:lnSpc>
                <a:spcPct val="115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Pérdida del conocimiento</a:t>
            </a:r>
            <a:endParaRPr sz="1800">
              <a:solidFill>
                <a:schemeClr val="dk2"/>
              </a:solidFill>
              <a:latin typeface="Lato"/>
              <a:ea typeface="Lato"/>
              <a:cs typeface="Lato"/>
              <a:sym typeface="Lato"/>
            </a:endParaRPr>
          </a:p>
          <a:p>
            <a:pPr marL="457200" lvl="0" indent="-342900" algn="l" rtl="0">
              <a:lnSpc>
                <a:spcPct val="115000"/>
              </a:lnSpc>
              <a:spcBef>
                <a:spcPts val="0"/>
              </a:spcBef>
              <a:spcAft>
                <a:spcPts val="0"/>
              </a:spcAft>
              <a:buClr>
                <a:schemeClr val="dk2"/>
              </a:buClr>
              <a:buSzPts val="1800"/>
              <a:buFont typeface="Lato"/>
              <a:buChar char="●"/>
            </a:pPr>
            <a:r>
              <a:rPr lang="es" sz="1800">
                <a:solidFill>
                  <a:schemeClr val="dk2"/>
                </a:solidFill>
                <a:latin typeface="Lato"/>
                <a:ea typeface="Lato"/>
                <a:cs typeface="Lato"/>
                <a:sym typeface="Lato"/>
              </a:rPr>
              <a:t>Muerte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283099" y="712150"/>
            <a:ext cx="8470800" cy="38355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es" sz="3000" i="1"/>
              <a:t>Pregunta Nro 2:</a:t>
            </a:r>
            <a:r>
              <a:rPr lang="es" sz="3000"/>
              <a:t> </a:t>
            </a:r>
            <a:r>
              <a:rPr lang="es" sz="3000" b="0"/>
              <a:t>¿Cuál es la mínima intensidad de iluminación que se puede tener en un taller de moldeo de piezas de yeso en el sector de desmolde?</a:t>
            </a:r>
            <a:endParaRPr sz="30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4997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Iluminación </a:t>
            </a:r>
            <a:endParaRPr/>
          </a:p>
        </p:txBody>
      </p:sp>
      <p:sp>
        <p:nvSpPr>
          <p:cNvPr id="116" name="Google Shape;116;p20"/>
          <p:cNvSpPr txBox="1">
            <a:spLocks noGrp="1"/>
          </p:cNvSpPr>
          <p:nvPr>
            <p:ph type="body" idx="1"/>
          </p:nvPr>
        </p:nvSpPr>
        <p:spPr>
          <a:xfrm>
            <a:off x="418121" y="1062375"/>
            <a:ext cx="8313600" cy="3002400"/>
          </a:xfrm>
          <a:prstGeom prst="rect">
            <a:avLst/>
          </a:prstGeom>
        </p:spPr>
        <p:txBody>
          <a:bodyPr spcFirstLastPara="1" wrap="square" lIns="91425" tIns="91425" rIns="91425" bIns="91425" anchor="t" anchorCtr="0">
            <a:normAutofit/>
          </a:bodyPr>
          <a:lstStyle/>
          <a:p>
            <a:pPr marL="0" lvl="0" indent="457200" algn="just" rtl="0">
              <a:lnSpc>
                <a:spcPct val="150000"/>
              </a:lnSpc>
              <a:spcBef>
                <a:spcPts val="0"/>
              </a:spcBef>
              <a:spcAft>
                <a:spcPts val="0"/>
              </a:spcAft>
              <a:buNone/>
            </a:pPr>
            <a:r>
              <a:rPr lang="es" sz="1500"/>
              <a:t>Una correcta iluminación es esencial para ver, sin dificultades, las tareas que se realizan en el puesto de trabajo y, también, en las zonas de paso, las vías de circulación, las escaleras o los pasillos. </a:t>
            </a:r>
            <a:endParaRPr sz="1500"/>
          </a:p>
          <a:p>
            <a:pPr marL="0" lvl="0" indent="457200" algn="just" rtl="0">
              <a:lnSpc>
                <a:spcPct val="150000"/>
              </a:lnSpc>
              <a:spcBef>
                <a:spcPts val="1200"/>
              </a:spcBef>
              <a:spcAft>
                <a:spcPts val="1200"/>
              </a:spcAft>
              <a:buNone/>
            </a:pPr>
            <a:endParaRPr sz="1500" b="1"/>
          </a:p>
        </p:txBody>
      </p:sp>
      <p:pic>
        <p:nvPicPr>
          <p:cNvPr id="117" name="Google Shape;117;p20"/>
          <p:cNvPicPr preferRelativeResize="0"/>
          <p:nvPr/>
        </p:nvPicPr>
        <p:blipFill>
          <a:blip r:embed="rId3">
            <a:alphaModFix/>
          </a:blip>
          <a:stretch>
            <a:fillRect/>
          </a:stretch>
        </p:blipFill>
        <p:spPr>
          <a:xfrm>
            <a:off x="4748399" y="1924750"/>
            <a:ext cx="3849300" cy="2552250"/>
          </a:xfrm>
          <a:prstGeom prst="rect">
            <a:avLst/>
          </a:prstGeom>
          <a:noFill/>
          <a:ln>
            <a:noFill/>
          </a:ln>
        </p:spPr>
      </p:pic>
      <p:sp>
        <p:nvSpPr>
          <p:cNvPr id="118" name="Google Shape;118;p20"/>
          <p:cNvSpPr txBox="1"/>
          <p:nvPr/>
        </p:nvSpPr>
        <p:spPr>
          <a:xfrm>
            <a:off x="407150" y="2135800"/>
            <a:ext cx="4215900" cy="2493600"/>
          </a:xfrm>
          <a:prstGeom prst="rect">
            <a:avLst/>
          </a:prstGeom>
          <a:noFill/>
          <a:ln>
            <a:noFill/>
          </a:ln>
        </p:spPr>
        <p:txBody>
          <a:bodyPr spcFirstLastPara="1" wrap="square" lIns="91425" tIns="91425" rIns="91425" bIns="91425" anchor="t" anchorCtr="0">
            <a:spAutoFit/>
          </a:bodyPr>
          <a:lstStyle/>
          <a:p>
            <a:pPr marL="0" lvl="0" indent="457200" algn="just" rtl="0">
              <a:lnSpc>
                <a:spcPct val="150000"/>
              </a:lnSpc>
              <a:spcBef>
                <a:spcPts val="0"/>
              </a:spcBef>
              <a:spcAft>
                <a:spcPts val="1200"/>
              </a:spcAft>
              <a:buClr>
                <a:schemeClr val="dk2"/>
              </a:buClr>
              <a:buSzPts val="1100"/>
              <a:buFont typeface="Arial"/>
              <a:buNone/>
            </a:pPr>
            <a:r>
              <a:rPr lang="es" sz="1500">
                <a:solidFill>
                  <a:schemeClr val="dk2"/>
                </a:solidFill>
                <a:latin typeface="Lato"/>
                <a:ea typeface="Lato"/>
                <a:cs typeface="Lato"/>
                <a:sym typeface="Lato"/>
              </a:rPr>
              <a:t>Si la iluminación es deficiente, aumenta la posibilidad de que los trabajadores cometan</a:t>
            </a:r>
            <a:r>
              <a:rPr lang="es" sz="1500" b="1">
                <a:solidFill>
                  <a:schemeClr val="dk2"/>
                </a:solidFill>
                <a:latin typeface="Lato"/>
                <a:ea typeface="Lato"/>
                <a:cs typeface="Lato"/>
                <a:sym typeface="Lato"/>
              </a:rPr>
              <a:t> fallos</a:t>
            </a:r>
            <a:r>
              <a:rPr lang="es" sz="1500">
                <a:solidFill>
                  <a:schemeClr val="dk2"/>
                </a:solidFill>
                <a:latin typeface="Lato"/>
                <a:ea typeface="Lato"/>
                <a:cs typeface="Lato"/>
                <a:sym typeface="Lato"/>
              </a:rPr>
              <a:t> y como consecuencia puedan producirse </a:t>
            </a:r>
            <a:r>
              <a:rPr lang="es" sz="1500" b="1">
                <a:solidFill>
                  <a:schemeClr val="dk2"/>
                </a:solidFill>
                <a:latin typeface="Lato"/>
                <a:ea typeface="Lato"/>
                <a:cs typeface="Lato"/>
                <a:sym typeface="Lato"/>
              </a:rPr>
              <a:t>accidentes</a:t>
            </a:r>
            <a:r>
              <a:rPr lang="es" sz="1500">
                <a:solidFill>
                  <a:schemeClr val="dk2"/>
                </a:solidFill>
                <a:latin typeface="Lato"/>
                <a:ea typeface="Lato"/>
                <a:cs typeface="Lato"/>
                <a:sym typeface="Lato"/>
              </a:rPr>
              <a:t>. Y no sólo eso, también provoca</a:t>
            </a:r>
            <a:r>
              <a:rPr lang="es" sz="1500" b="1">
                <a:solidFill>
                  <a:schemeClr val="dk2"/>
                </a:solidFill>
                <a:latin typeface="Lato"/>
                <a:ea typeface="Lato"/>
                <a:cs typeface="Lato"/>
                <a:sym typeface="Lato"/>
              </a:rPr>
              <a:t> fatiga visual</a:t>
            </a:r>
            <a:r>
              <a:rPr lang="es" sz="1500">
                <a:solidFill>
                  <a:schemeClr val="dk2"/>
                </a:solidFill>
                <a:latin typeface="Lato"/>
                <a:ea typeface="Lato"/>
                <a:cs typeface="Lato"/>
                <a:sym typeface="Lato"/>
              </a:rPr>
              <a:t> que deriva en otros problemas como </a:t>
            </a:r>
            <a:r>
              <a:rPr lang="es" sz="1500" b="1">
                <a:solidFill>
                  <a:schemeClr val="dk2"/>
                </a:solidFill>
                <a:latin typeface="Lato"/>
                <a:ea typeface="Lato"/>
                <a:cs typeface="Lato"/>
                <a:sym typeface="Lato"/>
              </a:rPr>
              <a:t>dolor de cabeza, cansancio, irritabilidad, mal humor.</a:t>
            </a:r>
            <a:endParaRPr sz="1500" b="1">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Artículo 71</a:t>
            </a:r>
            <a:endParaRPr/>
          </a:p>
        </p:txBody>
      </p:sp>
      <p:sp>
        <p:nvSpPr>
          <p:cNvPr id="124" name="Google Shape;124;p21"/>
          <p:cNvSpPr txBox="1">
            <a:spLocks noGrp="1"/>
          </p:cNvSpPr>
          <p:nvPr>
            <p:ph type="body" idx="1"/>
          </p:nvPr>
        </p:nvSpPr>
        <p:spPr>
          <a:xfrm>
            <a:off x="607300" y="1148150"/>
            <a:ext cx="8124300" cy="34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a:t>La iluminación en los lugares de trabajo deberá cumplimentar lo siguiente:</a:t>
            </a:r>
            <a:endParaRPr/>
          </a:p>
          <a:p>
            <a:pPr marL="0" lvl="0" indent="457200" algn="just" rtl="0">
              <a:spcBef>
                <a:spcPts val="1200"/>
              </a:spcBef>
              <a:spcAft>
                <a:spcPts val="0"/>
              </a:spcAft>
              <a:buClr>
                <a:schemeClr val="dk2"/>
              </a:buClr>
              <a:buSzPts val="1100"/>
              <a:buFont typeface="Arial"/>
              <a:buNone/>
            </a:pPr>
            <a:r>
              <a:rPr lang="es" sz="1300" b="1">
                <a:solidFill>
                  <a:schemeClr val="dk1"/>
                </a:solidFill>
              </a:rPr>
              <a:t>1</a:t>
            </a:r>
            <a:r>
              <a:rPr lang="es" sz="1300">
                <a:solidFill>
                  <a:schemeClr val="dk1"/>
                </a:solidFill>
              </a:rPr>
              <a:t>. </a:t>
            </a:r>
            <a:r>
              <a:rPr lang="es" sz="1300"/>
              <a:t>La </a:t>
            </a:r>
            <a:r>
              <a:rPr lang="es" sz="1300" b="1"/>
              <a:t>composición espectral de la luz</a:t>
            </a:r>
            <a:r>
              <a:rPr lang="es" sz="1300"/>
              <a:t> deberá ser adecuada a la tarea a realizar, de modo que permita observar o reproducir los colores en la medida que sea necesario.</a:t>
            </a:r>
            <a:endParaRPr sz="1300"/>
          </a:p>
          <a:p>
            <a:pPr marL="0" lvl="0" indent="457200" algn="just" rtl="0">
              <a:spcBef>
                <a:spcPts val="1200"/>
              </a:spcBef>
              <a:spcAft>
                <a:spcPts val="0"/>
              </a:spcAft>
              <a:buClr>
                <a:schemeClr val="dk2"/>
              </a:buClr>
              <a:buSzPts val="1100"/>
              <a:buFont typeface="Arial"/>
              <a:buNone/>
            </a:pPr>
            <a:r>
              <a:rPr lang="es" sz="1300" b="1">
                <a:solidFill>
                  <a:schemeClr val="dk1"/>
                </a:solidFill>
              </a:rPr>
              <a:t>2.</a:t>
            </a:r>
            <a:r>
              <a:rPr lang="es" sz="1300">
                <a:solidFill>
                  <a:schemeClr val="dk1"/>
                </a:solidFill>
              </a:rPr>
              <a:t> </a:t>
            </a:r>
            <a:r>
              <a:rPr lang="es" sz="1300"/>
              <a:t>El </a:t>
            </a:r>
            <a:r>
              <a:rPr lang="es" sz="1300" b="1"/>
              <a:t>efecto estroboscópico</a:t>
            </a:r>
            <a:r>
              <a:rPr lang="es" sz="1300"/>
              <a:t>, será evitado.</a:t>
            </a:r>
            <a:endParaRPr sz="1300"/>
          </a:p>
          <a:p>
            <a:pPr marL="0" lvl="0" indent="457200" algn="just" rtl="0">
              <a:spcBef>
                <a:spcPts val="1200"/>
              </a:spcBef>
              <a:spcAft>
                <a:spcPts val="0"/>
              </a:spcAft>
              <a:buClr>
                <a:schemeClr val="dk2"/>
              </a:buClr>
              <a:buSzPts val="1100"/>
              <a:buFont typeface="Arial"/>
              <a:buNone/>
            </a:pPr>
            <a:r>
              <a:rPr lang="es" sz="1300" b="1">
                <a:solidFill>
                  <a:schemeClr val="dk1"/>
                </a:solidFill>
              </a:rPr>
              <a:t>3.</a:t>
            </a:r>
            <a:r>
              <a:rPr lang="es" sz="1300"/>
              <a:t> La iluminación será adecuada a la tarea a efectuar, teniendo en cuenta el </a:t>
            </a:r>
            <a:r>
              <a:rPr lang="es" sz="1300" b="1"/>
              <a:t>mínimo tamaño a percibir</a:t>
            </a:r>
            <a:r>
              <a:rPr lang="es" sz="1300"/>
              <a:t>, la reflexión de los elementos, el contraste y el movimiento.</a:t>
            </a:r>
            <a:endParaRPr sz="1300"/>
          </a:p>
          <a:p>
            <a:pPr marL="0" lvl="0" indent="457200" algn="just" rtl="0">
              <a:spcBef>
                <a:spcPts val="1200"/>
              </a:spcBef>
              <a:spcAft>
                <a:spcPts val="0"/>
              </a:spcAft>
              <a:buClr>
                <a:schemeClr val="dk2"/>
              </a:buClr>
              <a:buSzPts val="1100"/>
              <a:buFont typeface="Arial"/>
              <a:buNone/>
            </a:pPr>
            <a:r>
              <a:rPr lang="es" sz="1300" b="1">
                <a:solidFill>
                  <a:schemeClr val="dk1"/>
                </a:solidFill>
              </a:rPr>
              <a:t>4</a:t>
            </a:r>
            <a:r>
              <a:rPr lang="es" sz="1300">
                <a:solidFill>
                  <a:schemeClr val="dk1"/>
                </a:solidFill>
              </a:rPr>
              <a:t>.</a:t>
            </a:r>
            <a:r>
              <a:rPr lang="es" sz="1300"/>
              <a:t> Las fuentes de iluminación no deberán producir </a:t>
            </a:r>
            <a:r>
              <a:rPr lang="es" sz="1300" b="1"/>
              <a:t>deslumbramientos, directo o reflejado</a:t>
            </a:r>
            <a:r>
              <a:rPr lang="es" sz="1300"/>
              <a:t>, para lo que se distribuirán y orientarán convenientemente las luminarias y superficies reflectantes existentes en el local.</a:t>
            </a:r>
            <a:endParaRPr sz="1300"/>
          </a:p>
          <a:p>
            <a:pPr marL="0" lvl="0" indent="457200" algn="just" rtl="0">
              <a:spcBef>
                <a:spcPts val="1200"/>
              </a:spcBef>
              <a:spcAft>
                <a:spcPts val="1200"/>
              </a:spcAft>
              <a:buNone/>
            </a:pPr>
            <a:r>
              <a:rPr lang="es" sz="1300" b="1">
                <a:solidFill>
                  <a:schemeClr val="dk1"/>
                </a:solidFill>
              </a:rPr>
              <a:t>5.</a:t>
            </a:r>
            <a:r>
              <a:rPr lang="es" sz="1300"/>
              <a:t> La </a:t>
            </a:r>
            <a:r>
              <a:rPr lang="es" sz="1300" b="1"/>
              <a:t>uniformidad de la iluminación</a:t>
            </a:r>
            <a:r>
              <a:rPr lang="es" sz="1300"/>
              <a:t>, así como las sombras y contrastes serán adecuados a la tarea que se realice. </a:t>
            </a:r>
            <a:endParaRPr sz="130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Presentación en pantalla (16:9)</PresentationFormat>
  <Paragraphs>98</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Raleway</vt:lpstr>
      <vt:lpstr>Lato</vt:lpstr>
      <vt:lpstr>Swiss</vt:lpstr>
      <vt:lpstr>CONDICIONES DE HIGIENE DE LOS ESTABLECIMIENTOS INDUSTRIALES</vt:lpstr>
      <vt:lpstr>Pregunta Nro 1: ¿Cuál es la concentración máxima permisible de Malathion usado en una industria agrícola?¿Cuál es el uso principal de ese compuesto químico?</vt:lpstr>
      <vt:lpstr>¿Que es el Malathion?</vt:lpstr>
      <vt:lpstr>Artículo 61</vt:lpstr>
      <vt:lpstr>Concentración máxima permisible</vt:lpstr>
      <vt:lpstr>¿Cómo nos afecta?</vt:lpstr>
      <vt:lpstr>Pregunta Nro 2: ¿Cuál es la mínima intensidad de iluminación que se puede tener en un taller de moldeo de piezas de yeso en el sector de desmolde?</vt:lpstr>
      <vt:lpstr>Iluminación </vt:lpstr>
      <vt:lpstr>Artículo 71</vt:lpstr>
      <vt:lpstr>Anexo IV, Capítulo XII, Iluminación y color  </vt:lpstr>
      <vt:lpstr>Presentación de PowerPoint</vt:lpstr>
      <vt:lpstr>Pregunta Nro 3: ¿Cuál es el valor del calor metabólico de un operario que trabaja de pie y utiliza un solo brazo realizando tareas livianas de embalaje de frutas?</vt:lpstr>
      <vt:lpstr>Estrés Térmico </vt:lpstr>
      <vt:lpstr>Consecuencias del Estrés Térmico </vt:lpstr>
      <vt:lpstr>Factores de las condiciones higrotérmicas  </vt:lpstr>
      <vt:lpstr>Estimación del calor metabólico  </vt:lpstr>
      <vt:lpstr>Cálculo de Calor Metabólico</vt:lpstr>
      <vt:lpstr>Presentación de PowerPoint</vt:lpstr>
      <vt:lpstr>Cálculo de Calor Metabólico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CONDICIONES DE HIGIENE DE LOS ESTABLECIMIENTOS INDUSTRIALES</dc:title>
  <dc:creator>César Iglesias Jimenez</dc:creator>
  <cp:lastModifiedBy>César Iglesias Jimenez</cp:lastModifiedBy>
  <cp:revision>1</cp:revision>
  <dcterms:modified xsi:type="dcterms:W3CDTF">2022-05-01T13:55:38Z</dcterms:modified>
</cp:coreProperties>
</file>