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Raleway"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259"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257056c910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257056c91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257056c910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257056c910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57056c910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257056c91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57056c910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57056c91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57056c910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57056c91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57056c910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57056c91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57056c910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57056c91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57056c910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57056c910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57056c910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57056c91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257056c910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57056c910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57056c910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57056c91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Características Constructivas de los Establecimientos</a:t>
            </a:r>
            <a:endParaRPr/>
          </a:p>
        </p:txBody>
      </p:sp>
      <p:sp>
        <p:nvSpPr>
          <p:cNvPr id="87" name="Google Shape;87;p13"/>
          <p:cNvSpPr txBox="1">
            <a:spLocks noGrp="1"/>
          </p:cNvSpPr>
          <p:nvPr>
            <p:ph type="subTitle" idx="1"/>
          </p:nvPr>
        </p:nvSpPr>
        <p:spPr>
          <a:xfrm>
            <a:off x="729452" y="339535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Trabajo Práctico Nº3, Higiene y Seguridad Industrial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727650" y="656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Industria Metalúrgica</a:t>
            </a:r>
            <a:endParaRPr/>
          </a:p>
        </p:txBody>
      </p:sp>
      <p:sp>
        <p:nvSpPr>
          <p:cNvPr id="142" name="Google Shape;142;p22"/>
          <p:cNvSpPr txBox="1">
            <a:spLocks noGrp="1"/>
          </p:cNvSpPr>
          <p:nvPr>
            <p:ph type="body" idx="1"/>
          </p:nvPr>
        </p:nvSpPr>
        <p:spPr>
          <a:xfrm>
            <a:off x="4648200" y="1655125"/>
            <a:ext cx="4312500" cy="3033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800"/>
              <a:t>La Industria metalúrgica es de alto impacto ambiental  por ser una de las industrias más energéticamente demandantes. La excesiva contaminación es debido a que pocas o ninguna de las fuentes energéticas que utilizan, es renovable. Incluso se siguen usando combustibles fósiles como el carbón.</a:t>
            </a:r>
            <a:endParaRPr sz="1800"/>
          </a:p>
        </p:txBody>
      </p:sp>
      <p:pic>
        <p:nvPicPr>
          <p:cNvPr id="143" name="Google Shape;143;p22"/>
          <p:cNvPicPr preferRelativeResize="0"/>
          <p:nvPr/>
        </p:nvPicPr>
        <p:blipFill>
          <a:blip r:embed="rId3">
            <a:alphaModFix/>
          </a:blip>
          <a:stretch>
            <a:fillRect/>
          </a:stretch>
        </p:blipFill>
        <p:spPr>
          <a:xfrm>
            <a:off x="259500" y="2082975"/>
            <a:ext cx="3924360" cy="2711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727650" y="656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Industria Naviera</a:t>
            </a:r>
            <a:endParaRPr/>
          </a:p>
        </p:txBody>
      </p:sp>
      <p:sp>
        <p:nvSpPr>
          <p:cNvPr id="149" name="Google Shape;149;p23"/>
          <p:cNvSpPr txBox="1">
            <a:spLocks noGrp="1"/>
          </p:cNvSpPr>
          <p:nvPr>
            <p:ph type="body" idx="1"/>
          </p:nvPr>
        </p:nvSpPr>
        <p:spPr>
          <a:xfrm>
            <a:off x="3715450" y="1290400"/>
            <a:ext cx="5428500" cy="41382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s" sz="2000"/>
              <a:t>La industria naviera es altamente contaminante, tanto por sus emisiones a la atmósfera por la combustión generada en los motores de los navíos, como por los desechos líquidos que resultan de los sistemas de refrigeración, lubricación y alimentación de los motores y sistemas de las embarcaciones. Es práctica común el descartar éstos en el mar, y son incluso peores que los derrames de petróleo.</a:t>
            </a:r>
            <a:endParaRPr sz="2000"/>
          </a:p>
          <a:p>
            <a:pPr marL="0" lvl="0" indent="0" algn="l" rtl="0">
              <a:spcBef>
                <a:spcPts val="1200"/>
              </a:spcBef>
              <a:spcAft>
                <a:spcPts val="1200"/>
              </a:spcAft>
              <a:buNone/>
            </a:pPr>
            <a:endParaRPr sz="1800"/>
          </a:p>
        </p:txBody>
      </p:sp>
      <p:pic>
        <p:nvPicPr>
          <p:cNvPr id="150" name="Google Shape;150;p23"/>
          <p:cNvPicPr preferRelativeResize="0"/>
          <p:nvPr/>
        </p:nvPicPr>
        <p:blipFill>
          <a:blip r:embed="rId3">
            <a:alphaModFix/>
          </a:blip>
          <a:stretch>
            <a:fillRect/>
          </a:stretch>
        </p:blipFill>
        <p:spPr>
          <a:xfrm>
            <a:off x="133475" y="1947812"/>
            <a:ext cx="3946001" cy="2823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Control de la Contaminación</a:t>
            </a:r>
            <a:endParaRPr/>
          </a:p>
        </p:txBody>
      </p:sp>
      <p:sp>
        <p:nvSpPr>
          <p:cNvPr id="156" name="Google Shape;156;p24"/>
          <p:cNvSpPr txBox="1">
            <a:spLocks noGrp="1"/>
          </p:cNvSpPr>
          <p:nvPr>
            <p:ph type="body" idx="1"/>
          </p:nvPr>
        </p:nvSpPr>
        <p:spPr>
          <a:xfrm>
            <a:off x="259500" y="1793250"/>
            <a:ext cx="8625000" cy="3414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 sz="2000"/>
              <a:t>Creemos que la forma de controlar o combatir esta contaminación es exclusivamente a través de regulaciones estrictas sobre las emisiones y sanciones monetarias graves y efectivas a los ofensores, ya que éstas industrias poseen mucho capital y poco interés por hacer más que lo mínimo requerido por ley, incluso a veces optando por cometer delitos, evadiendo las actuales regulaciones, con tal de hacer más dinero a costa del medio ambiente.</a:t>
            </a:r>
            <a:endParaRPr sz="2000"/>
          </a:p>
          <a:p>
            <a:pPr marL="0" lvl="0" indent="0" algn="l" rtl="0">
              <a:spcBef>
                <a:spcPts val="1200"/>
              </a:spcBef>
              <a:spcAft>
                <a:spcPts val="1200"/>
              </a:spcAft>
              <a:buNone/>
            </a:pPr>
            <a:r>
              <a:rPr lang="es" sz="2000"/>
              <a:t>La innovación tecnológica obviamente juega un rol grande en este tema, pero en caso de no empujar a las industrias a hacer algo por bajar su polución, está más que claro que las cosas no van a cambiar.</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Primer Apartado</a:t>
            </a:r>
            <a:endParaRPr/>
          </a:p>
        </p:txBody>
      </p:sp>
      <p:sp>
        <p:nvSpPr>
          <p:cNvPr id="93" name="Google Shape;93;p14"/>
          <p:cNvSpPr txBox="1">
            <a:spLocks noGrp="1"/>
          </p:cNvSpPr>
          <p:nvPr>
            <p:ph type="body" idx="1"/>
          </p:nvPr>
        </p:nvSpPr>
        <p:spPr>
          <a:xfrm>
            <a:off x="284200" y="2051225"/>
            <a:ext cx="8600400" cy="2767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2700">
                <a:latin typeface="Arial"/>
                <a:ea typeface="Arial"/>
                <a:cs typeface="Arial"/>
                <a:sym typeface="Arial"/>
              </a:rPr>
              <a:t>¿Cómo debe diseñarse un sistema Higiénico de comedor y de vestuario para el personal de la industria que fabrica solventes industriales (tolueno y xileno), tóxicos, combustibles y explosivos?</a:t>
            </a:r>
            <a:endParaRPr sz="27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body" idx="1"/>
          </p:nvPr>
        </p:nvSpPr>
        <p:spPr>
          <a:xfrm>
            <a:off x="259500" y="1191450"/>
            <a:ext cx="8625000" cy="3702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sz="1800"/>
              <a:t>Los equipos, depósitos y procesos riesgosos deberán quedar aislados o adecuadamente protegidos.</a:t>
            </a:r>
            <a:endParaRPr sz="1800"/>
          </a:p>
          <a:p>
            <a:pPr marL="457200" lvl="0" indent="-342900" algn="l" rtl="0">
              <a:spcBef>
                <a:spcPts val="0"/>
              </a:spcBef>
              <a:spcAft>
                <a:spcPts val="0"/>
              </a:spcAft>
              <a:buSzPts val="1800"/>
              <a:buChar char="-"/>
            </a:pPr>
            <a:r>
              <a:rPr lang="es" sz="1800"/>
              <a:t>Si el establecimiento ocupase más de 10 obreros de cada sexo, deberá disponer de locales destinados a vestuarios, idealmente junto a los sanitarios.</a:t>
            </a:r>
            <a:endParaRPr sz="1800"/>
          </a:p>
          <a:p>
            <a:pPr marL="457200" lvl="0" indent="-342900" algn="l" rtl="0">
              <a:spcBef>
                <a:spcPts val="0"/>
              </a:spcBef>
              <a:spcAft>
                <a:spcPts val="0"/>
              </a:spcAft>
              <a:buSzPts val="1800"/>
              <a:buChar char="-"/>
            </a:pPr>
            <a:r>
              <a:rPr lang="es" sz="1800"/>
              <a:t>Si el establecimiento ocupase hasta 10 obreros de cada sexo, se podrán reemplazar los vestuarios por un tabique de material opaco de 2,50m de altura ubicado dentro de un ambiente cubierto, por apartado para cada sexo.</a:t>
            </a:r>
            <a:endParaRPr sz="1800"/>
          </a:p>
          <a:p>
            <a:pPr marL="457200" lvl="0" indent="-342900" algn="l" rtl="0">
              <a:spcBef>
                <a:spcPts val="0"/>
              </a:spcBef>
              <a:spcAft>
                <a:spcPts val="0"/>
              </a:spcAft>
              <a:buSzPts val="1800"/>
              <a:buChar char="-"/>
            </a:pPr>
            <a:r>
              <a:rPr lang="es" sz="1800"/>
              <a:t>Todo vestuario debe estar equipado con </a:t>
            </a:r>
            <a:r>
              <a:rPr lang="es" sz="1800" b="1"/>
              <a:t>armarios individuales</a:t>
            </a:r>
            <a:r>
              <a:rPr lang="es" sz="1800"/>
              <a:t> para cada uno de los obreros del establecimiento. Éstos armarios, en este caso, deben ser </a:t>
            </a:r>
            <a:r>
              <a:rPr lang="es" sz="1800" b="1"/>
              <a:t>dobles</a:t>
            </a:r>
            <a:r>
              <a:rPr lang="es" sz="1800"/>
              <a:t>, uno destinado a la ropa de calle y el otro a la de trabajo.</a:t>
            </a:r>
            <a:br>
              <a:rPr lang="es" sz="1800"/>
            </a:br>
            <a:r>
              <a:rPr lang="es" sz="1800"/>
              <a:t>Los armarios deben ser de fácil limpieza e ignífugos, además de no porosos.</a:t>
            </a:r>
            <a:endParaRPr sz="1800"/>
          </a:p>
        </p:txBody>
      </p:sp>
      <p:sp>
        <p:nvSpPr>
          <p:cNvPr id="99" name="Google Shape;99;p15"/>
          <p:cNvSpPr txBox="1">
            <a:spLocks noGrp="1"/>
          </p:cNvSpPr>
          <p:nvPr>
            <p:ph type="title"/>
          </p:nvPr>
        </p:nvSpPr>
        <p:spPr>
          <a:xfrm>
            <a:off x="727650" y="656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Vestuarios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259500" y="1600750"/>
            <a:ext cx="8625000" cy="3029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sz="1800"/>
              <a:t>El local del comedor deberá ubicarse lo más aisladamente posible del resto del establecimiento, preferentemente en edificio independiente. </a:t>
            </a:r>
            <a:br>
              <a:rPr lang="es" sz="1800"/>
            </a:br>
            <a:r>
              <a:rPr lang="es" sz="1800"/>
              <a:t>Los pisos, paredes y techos serán lisos y de fácil limpieza, con iluminación, ventilación y temperatura adecuada.</a:t>
            </a:r>
            <a:endParaRPr sz="1800"/>
          </a:p>
          <a:p>
            <a:pPr marL="457200" lvl="0" indent="-342900" algn="l" rtl="0">
              <a:spcBef>
                <a:spcPts val="0"/>
              </a:spcBef>
              <a:spcAft>
                <a:spcPts val="0"/>
              </a:spcAft>
              <a:buSzPts val="1800"/>
              <a:buChar char="-"/>
            </a:pPr>
            <a:r>
              <a:rPr lang="es" sz="1800"/>
              <a:t>La cocina deberá estar en buenas condiciones higiénicas y de conservación. Se debe efectuar la captación de vapores y humos mediante campanas con aspiración forzada, de ser necesario.</a:t>
            </a:r>
            <a:br>
              <a:rPr lang="es" sz="1800"/>
            </a:br>
            <a:r>
              <a:rPr lang="es" sz="1800"/>
              <a:t>Si hubieran artefactos para que los trabajadores calienten sus comidas, los mismos deberán estar ubicados en lugares con condiciones adecuadas de HyS.</a:t>
            </a:r>
            <a:endParaRPr sz="1800"/>
          </a:p>
        </p:txBody>
      </p:sp>
      <p:sp>
        <p:nvSpPr>
          <p:cNvPr id="105" name="Google Shape;105;p16"/>
          <p:cNvSpPr txBox="1">
            <a:spLocks noGrp="1"/>
          </p:cNvSpPr>
          <p:nvPr>
            <p:ph type="title"/>
          </p:nvPr>
        </p:nvSpPr>
        <p:spPr>
          <a:xfrm>
            <a:off x="727650" y="656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Comedores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Segundo Apartado</a:t>
            </a:r>
            <a:endParaRPr/>
          </a:p>
        </p:txBody>
      </p:sp>
      <p:sp>
        <p:nvSpPr>
          <p:cNvPr id="111" name="Google Shape;111;p17"/>
          <p:cNvSpPr txBox="1">
            <a:spLocks noGrp="1"/>
          </p:cNvSpPr>
          <p:nvPr>
            <p:ph type="body" idx="1"/>
          </p:nvPr>
        </p:nvSpPr>
        <p:spPr>
          <a:xfrm>
            <a:off x="284200" y="2051225"/>
            <a:ext cx="8600400" cy="2767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2700">
                <a:latin typeface="Arial"/>
                <a:ea typeface="Arial"/>
                <a:cs typeface="Arial"/>
                <a:sym typeface="Arial"/>
              </a:rPr>
              <a:t>¿Qué previsiones deben considerarse en el diseño del sistema de tratamientos de efluentes de la industria mencionada en el punto anterior?</a:t>
            </a:r>
            <a:endParaRPr sz="27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7650" y="656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Previsiones para el Tratamiento de Efluentes</a:t>
            </a:r>
            <a:endParaRPr/>
          </a:p>
        </p:txBody>
      </p:sp>
      <p:sp>
        <p:nvSpPr>
          <p:cNvPr id="117" name="Google Shape;117;p18"/>
          <p:cNvSpPr txBox="1">
            <a:spLocks noGrp="1"/>
          </p:cNvSpPr>
          <p:nvPr>
            <p:ph type="body" idx="1"/>
          </p:nvPr>
        </p:nvSpPr>
        <p:spPr>
          <a:xfrm>
            <a:off x="259500" y="1359550"/>
            <a:ext cx="8625000" cy="3596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sz="1800"/>
              <a:t>Se debe considerar que las aguas residuales resultantes del proceso industrial de la producción de solventes, tales como el Tolueno y el Xileno, van a estar contaminadas con estos productos y otros necesarios para la producción de los mismos, por lo que contendrán agentes irritantes y desecantes para los tejidos de los seres vivos. Además, producen predominantemente depresión del sistema nervioso central.</a:t>
            </a:r>
            <a:endParaRPr sz="1800"/>
          </a:p>
          <a:p>
            <a:pPr marL="457200" lvl="0" indent="-342900" algn="l" rtl="0">
              <a:spcBef>
                <a:spcPts val="0"/>
              </a:spcBef>
              <a:spcAft>
                <a:spcPts val="0"/>
              </a:spcAft>
              <a:buSzPts val="1800"/>
              <a:buChar char="-"/>
            </a:pPr>
            <a:r>
              <a:rPr lang="es" sz="1800"/>
              <a:t>Debido a esto, el sistema de tratamiento de efluentes debe estar pensado para poder filtrar estos agentes contaminantes del agua residual, para así poder llevarla a un grado de pureza suficiente para poder utilizarla con fines de limpieza, riego, refrigeración o calefacción, etc.</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Tercer Apartado</a:t>
            </a:r>
            <a:endParaRPr/>
          </a:p>
        </p:txBody>
      </p:sp>
      <p:sp>
        <p:nvSpPr>
          <p:cNvPr id="123" name="Google Shape;123;p19"/>
          <p:cNvSpPr txBox="1">
            <a:spLocks noGrp="1"/>
          </p:cNvSpPr>
          <p:nvPr>
            <p:ph type="body" idx="1"/>
          </p:nvPr>
        </p:nvSpPr>
        <p:spPr>
          <a:xfrm>
            <a:off x="284200" y="2051225"/>
            <a:ext cx="8600400" cy="276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700">
                <a:latin typeface="Arial"/>
                <a:ea typeface="Arial"/>
                <a:cs typeface="Arial"/>
                <a:sym typeface="Arial"/>
              </a:rPr>
              <a:t>¿Cuáles industrias considera más contaminantes? (3)</a:t>
            </a:r>
            <a:endParaRPr sz="2700">
              <a:latin typeface="Arial"/>
              <a:ea typeface="Arial"/>
              <a:cs typeface="Arial"/>
              <a:sym typeface="Arial"/>
            </a:endParaRPr>
          </a:p>
          <a:p>
            <a:pPr marL="0" lvl="0" indent="0" algn="l" rtl="0">
              <a:spcBef>
                <a:spcPts val="1200"/>
              </a:spcBef>
              <a:spcAft>
                <a:spcPts val="1200"/>
              </a:spcAft>
              <a:buNone/>
            </a:pPr>
            <a:r>
              <a:rPr lang="es" sz="2700">
                <a:latin typeface="Arial"/>
                <a:ea typeface="Arial"/>
                <a:cs typeface="Arial"/>
                <a:sym typeface="Arial"/>
              </a:rPr>
              <a:t>¿Cómo cree que puede controlarse esa contaminación?</a:t>
            </a:r>
            <a:endParaRPr sz="27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7650" y="656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Industria Petrolera</a:t>
            </a:r>
            <a:endParaRPr/>
          </a:p>
        </p:txBody>
      </p:sp>
      <p:pic>
        <p:nvPicPr>
          <p:cNvPr id="129" name="Google Shape;129;p20"/>
          <p:cNvPicPr preferRelativeResize="0"/>
          <p:nvPr/>
        </p:nvPicPr>
        <p:blipFill>
          <a:blip r:embed="rId3">
            <a:alphaModFix/>
          </a:blip>
          <a:stretch>
            <a:fillRect/>
          </a:stretch>
        </p:blipFill>
        <p:spPr>
          <a:xfrm>
            <a:off x="240125" y="2412100"/>
            <a:ext cx="4184025" cy="2404075"/>
          </a:xfrm>
          <a:prstGeom prst="rect">
            <a:avLst/>
          </a:prstGeom>
          <a:noFill/>
          <a:ln>
            <a:noFill/>
          </a:ln>
        </p:spPr>
      </p:pic>
      <p:pic>
        <p:nvPicPr>
          <p:cNvPr id="130" name="Google Shape;130;p20"/>
          <p:cNvPicPr preferRelativeResize="0"/>
          <p:nvPr/>
        </p:nvPicPr>
        <p:blipFill>
          <a:blip r:embed="rId4">
            <a:alphaModFix/>
          </a:blip>
          <a:stretch>
            <a:fillRect/>
          </a:stretch>
        </p:blipFill>
        <p:spPr>
          <a:xfrm>
            <a:off x="4731125" y="1396451"/>
            <a:ext cx="4184025" cy="23505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27650" y="656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Industria Petrolera</a:t>
            </a:r>
            <a:endParaRPr/>
          </a:p>
        </p:txBody>
      </p:sp>
      <p:sp>
        <p:nvSpPr>
          <p:cNvPr id="136" name="Google Shape;136;p21"/>
          <p:cNvSpPr txBox="1">
            <a:spLocks noGrp="1"/>
          </p:cNvSpPr>
          <p:nvPr>
            <p:ph type="body" idx="1"/>
          </p:nvPr>
        </p:nvSpPr>
        <p:spPr>
          <a:xfrm>
            <a:off x="259500" y="1922100"/>
            <a:ext cx="8625000" cy="30336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s" sz="2000"/>
              <a:t>El petróleo y sus derivados, por ejemplo, gasolina, polietileno, fertilizantes y detergentes emiten un total de 8,4 millones de toneladas de dióxido de carbono al año, según el informe de la agencia Thomson Reuters. Estas cifras son insostenibles y sitúan al sector energético y la industria del petróleo como los más contaminantes del planeta.</a:t>
            </a:r>
            <a:endParaRPr sz="2000"/>
          </a:p>
          <a:p>
            <a:pPr marL="0" lvl="0" indent="0" algn="l" rtl="0">
              <a:spcBef>
                <a:spcPts val="1200"/>
              </a:spcBef>
              <a:spcAft>
                <a:spcPts val="1200"/>
              </a:spcAft>
              <a:buNone/>
            </a:pPr>
            <a:endParaRPr sz="18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762</Words>
  <Application>Microsoft Office PowerPoint</Application>
  <PresentationFormat>Presentación en pantalla (16:9)</PresentationFormat>
  <Paragraphs>30</Paragraphs>
  <Slides>12</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Raleway</vt:lpstr>
      <vt:lpstr>Arial</vt:lpstr>
      <vt:lpstr>Lato</vt:lpstr>
      <vt:lpstr>Streamline</vt:lpstr>
      <vt:lpstr>Características Constructivas de los Establecimientos</vt:lpstr>
      <vt:lpstr>Primer Apartado</vt:lpstr>
      <vt:lpstr>Vestuarios</vt:lpstr>
      <vt:lpstr>Comedores</vt:lpstr>
      <vt:lpstr>Segundo Apartado</vt:lpstr>
      <vt:lpstr>Previsiones para el Tratamiento de Efluentes</vt:lpstr>
      <vt:lpstr>Tercer Apartado</vt:lpstr>
      <vt:lpstr>Industria Petrolera</vt:lpstr>
      <vt:lpstr>Industria Petrolera</vt:lpstr>
      <vt:lpstr>Industria Metalúrgica</vt:lpstr>
      <vt:lpstr>Industria Naviera</vt:lpstr>
      <vt:lpstr>Control de la Contaminación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Características Constructivas de los Establecimientos</dc:title>
  <dc:creator>César Iglesias Jimenez</dc:creator>
  <cp:lastModifiedBy>César Iglesias Jimenez</cp:lastModifiedBy>
  <cp:revision>1</cp:revision>
  <dcterms:modified xsi:type="dcterms:W3CDTF">2022-04-26T21:02:58Z</dcterms:modified>
</cp:coreProperties>
</file>