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Roboto Slab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259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3983608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3983608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3983608b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3983608b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ae211bf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ae211bf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98360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98360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3983608b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23983608b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983608b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983608b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3983608b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3983608b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435300" y="1491900"/>
            <a:ext cx="85167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lphaLcPeriod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romanLcPeriod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lphaLcPeriod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romanLcPeriod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lphaLcPeriod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romanLcPeriod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435300" y="1491900"/>
            <a:ext cx="85167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137"/>
              <a:buFont typeface="Arial"/>
              <a:buNone/>
            </a:pPr>
            <a:r>
              <a:rPr lang="es" sz="3222" b="0">
                <a:latin typeface="Roboto Slab"/>
                <a:ea typeface="Roboto Slab"/>
                <a:cs typeface="Roboto Slab"/>
                <a:sym typeface="Roboto Slab"/>
              </a:rPr>
              <a:t>Higiene y Seguridad del Trabajo</a:t>
            </a:r>
            <a:endParaRPr sz="3222" b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4137"/>
              <a:buFont typeface="Arial"/>
              <a:buNone/>
            </a:pPr>
            <a:endParaRPr sz="3222" b="0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9919"/>
              <a:buFont typeface="Arial"/>
              <a:buNone/>
            </a:pPr>
            <a:r>
              <a:rPr lang="es" sz="2755" b="0">
                <a:latin typeface="Roboto Slab"/>
                <a:ea typeface="Roboto Slab"/>
                <a:cs typeface="Roboto Slab"/>
                <a:sym typeface="Roboto Slab"/>
              </a:rPr>
              <a:t>Trabajo Práctico N°2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r>
              <a:rPr lang="es" sz="1556">
                <a:latin typeface="Roboto Slab"/>
                <a:ea typeface="Roboto Slab"/>
                <a:cs typeface="Roboto Slab"/>
                <a:sym typeface="Roboto Slab"/>
              </a:rPr>
              <a:t>Grupo N°1:</a:t>
            </a:r>
            <a:endParaRPr sz="1556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274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6"/>
              <a:buFont typeface="Roboto Slab"/>
              <a:buChar char="●"/>
            </a:pPr>
            <a:r>
              <a:rPr lang="es" sz="1556">
                <a:latin typeface="Roboto Slab"/>
                <a:ea typeface="Roboto Slab"/>
                <a:cs typeface="Roboto Slab"/>
                <a:sym typeface="Roboto Slab"/>
              </a:rPr>
              <a:t>Carrillo, Ignacio</a:t>
            </a:r>
            <a:endParaRPr sz="1556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274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6"/>
              <a:buFont typeface="Roboto Slab"/>
              <a:buChar char="●"/>
            </a:pPr>
            <a:r>
              <a:rPr lang="es" sz="1556">
                <a:latin typeface="Roboto Slab"/>
                <a:ea typeface="Roboto Slab"/>
                <a:cs typeface="Roboto Slab"/>
                <a:sym typeface="Roboto Slab"/>
              </a:rPr>
              <a:t>Colman, Mariano</a:t>
            </a:r>
            <a:endParaRPr sz="1556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274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6"/>
              <a:buFont typeface="Roboto Slab"/>
              <a:buChar char="●"/>
            </a:pPr>
            <a:r>
              <a:rPr lang="es" sz="1556">
                <a:latin typeface="Roboto Slab"/>
                <a:ea typeface="Roboto Slab"/>
                <a:cs typeface="Roboto Slab"/>
                <a:sym typeface="Roboto Slab"/>
              </a:rPr>
              <a:t>Hernández, Joaquín</a:t>
            </a:r>
            <a:endParaRPr sz="1556">
              <a:latin typeface="Roboto Slab"/>
              <a:ea typeface="Roboto Slab"/>
              <a:cs typeface="Roboto Slab"/>
              <a:sym typeface="Roboto Slab"/>
            </a:endParaRPr>
          </a:p>
          <a:p>
            <a:pPr marL="457200" lvl="0" indent="-32740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56"/>
              <a:buFont typeface="Roboto Slab"/>
              <a:buChar char="●"/>
            </a:pPr>
            <a:r>
              <a:rPr lang="es" sz="1556">
                <a:latin typeface="Roboto Slab"/>
                <a:ea typeface="Roboto Slab"/>
                <a:cs typeface="Roboto Slab"/>
                <a:sym typeface="Roboto Slab"/>
              </a:rPr>
              <a:t>Von Kesselstatt, Philippe</a:t>
            </a:r>
            <a:endParaRPr sz="1556"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35"/>
              <a:buFont typeface="Arial"/>
              <a:buNone/>
            </a:pPr>
            <a:endParaRPr sz="1556">
              <a:solidFill>
                <a:srgbClr val="8BC34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endParaRPr sz="153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411300" y="1191150"/>
            <a:ext cx="83214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s" sz="3000"/>
              <a:t>Generar servicio de Higiene y Seguridad para una industria petrolera nacional que tiene cuatro dependencias industriales (sucursales) en distintas provincias del país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47350" y="1129050"/>
            <a:ext cx="8813700" cy="3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Plan anual de actividades, capacitación y promoción de la salud. ( Ej: RIG-PASS para contratistas de perforación ).</a:t>
            </a:r>
            <a:endParaRPr sz="1200">
              <a:solidFill>
                <a:schemeClr val="lt1"/>
              </a:solidFill>
            </a:endParaRPr>
          </a:p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Relevamiento general de riesgos laborales del establecimiento (Ej: Sustancias inflamables, maquinarias de carga).</a:t>
            </a:r>
            <a:endParaRPr sz="1200">
              <a:solidFill>
                <a:schemeClr val="lt1"/>
              </a:solidFill>
            </a:endParaRPr>
          </a:p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Relevamiento, registro y seguimiento de Agentes de Riesgos (Físicos, Químicos, Psicosociales, etc).</a:t>
            </a:r>
            <a:endParaRPr sz="1200">
              <a:solidFill>
                <a:schemeClr val="lt1"/>
              </a:solidFill>
            </a:endParaRPr>
          </a:p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Evaluación de Riesgos por </a:t>
            </a:r>
            <a:r>
              <a:rPr lang="es" sz="1200" b="1">
                <a:solidFill>
                  <a:schemeClr val="lt1"/>
                </a:solidFill>
              </a:rPr>
              <a:t>puestos de trabajo y zona</a:t>
            </a:r>
            <a:r>
              <a:rPr lang="es" sz="1200">
                <a:solidFill>
                  <a:schemeClr val="lt1"/>
                </a:solidFill>
              </a:rPr>
              <a:t>. (Diferencia entre una oficina y maquina perforadora )</a:t>
            </a:r>
            <a:endParaRPr sz="1200">
              <a:solidFill>
                <a:schemeClr val="lt1"/>
              </a:solidFill>
            </a:endParaRPr>
          </a:p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Llevar estadísticas de siniestralidad e investigación de accidentes y enfermedades laborales ( Ley Nº 19.587 G-5).</a:t>
            </a:r>
            <a:endParaRPr sz="1200">
              <a:solidFill>
                <a:schemeClr val="lt1"/>
              </a:solidFill>
            </a:endParaRPr>
          </a:p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Estudios de Elementos de protección personal por puestos de trabajo (EPP) y constancia de entrega de los mismos (Tapones auditivos, Lentes, Ropa térmica).</a:t>
            </a:r>
            <a:endParaRPr sz="1200">
              <a:solidFill>
                <a:schemeClr val="lt1"/>
              </a:solidFill>
            </a:endParaRPr>
          </a:p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Estudios Ergonómicos de Puestos de Trabajo (Resolución 886/15 Superintendencia Riesgos de Trabajo).</a:t>
            </a:r>
            <a:endParaRPr sz="1200">
              <a:solidFill>
                <a:schemeClr val="lt1"/>
              </a:solidFill>
            </a:endParaRPr>
          </a:p>
          <a:p>
            <a:pPr marL="269999" lvl="0" indent="-76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 Manual de Procedimientos de Higiene y Seguridad que contendrá los siguientes aspectos: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</a:rPr>
              <a:t>Norma General y específicas de Higiene y Seguridad del Establecimiento;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</a:rPr>
              <a:t>Plan de Contingencias y Evacuación;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</a:rPr>
              <a:t>Requerimientos de Higiene y Seguridad para trabajos tercerizados y/o contratistas;</a:t>
            </a:r>
            <a:endParaRPr sz="1200">
              <a:solidFill>
                <a:schemeClr val="lt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</a:pPr>
            <a:r>
              <a:rPr lang="es" sz="1200">
                <a:solidFill>
                  <a:schemeClr val="lt1"/>
                </a:solidFill>
              </a:rPr>
              <a:t>Legajo Técnico (Planos de Evacuación, Identificación de Instalaciones y Riesgos,Estudio de Carga de Fuego, Estudio de Señalética general, Sistemas de Incendio, ventilación, etc.)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478325" y="473550"/>
            <a:ext cx="82971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highlight>
                  <a:schemeClr val="dk2"/>
                </a:highlight>
              </a:rPr>
              <a:t>Programa de Higiene y Seguridad en el Trabajo:</a:t>
            </a:r>
            <a:endParaRPr sz="3000"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224" y="521363"/>
            <a:ext cx="3273951" cy="2182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0010" y="521375"/>
            <a:ext cx="3417441" cy="218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0000" y="2910587"/>
            <a:ext cx="3092650" cy="17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6525" y="2910988"/>
            <a:ext cx="3092649" cy="1737942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/>
          <p:nvPr/>
        </p:nvSpPr>
        <p:spPr>
          <a:xfrm>
            <a:off x="5966900" y="884650"/>
            <a:ext cx="560775" cy="471875"/>
          </a:xfrm>
          <a:custGeom>
            <a:avLst/>
            <a:gdLst/>
            <a:ahLst/>
            <a:cxnLst/>
            <a:rect l="l" t="t" r="r" b="b"/>
            <a:pathLst>
              <a:path w="22431" h="18875" extrusionOk="0">
                <a:moveTo>
                  <a:pt x="22431" y="17789"/>
                </a:moveTo>
                <a:cubicBezTo>
                  <a:pt x="19208" y="17725"/>
                  <a:pt x="6833" y="20368"/>
                  <a:pt x="3094" y="17403"/>
                </a:cubicBezTo>
                <a:cubicBezTo>
                  <a:pt x="-644" y="14438"/>
                  <a:pt x="516" y="2901"/>
                  <a:pt x="0" y="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sp>
      <p:sp>
        <p:nvSpPr>
          <p:cNvPr id="94" name="Google Shape;94;p16"/>
          <p:cNvSpPr txBox="1"/>
          <p:nvPr/>
        </p:nvSpPr>
        <p:spPr>
          <a:xfrm>
            <a:off x="5560875" y="681625"/>
            <a:ext cx="8895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 Protector auditivo</a:t>
            </a:r>
            <a:endParaRPr sz="600"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 rot="10800000">
            <a:off x="6663025" y="797650"/>
            <a:ext cx="0" cy="174000"/>
          </a:xfrm>
          <a:prstGeom prst="straightConnector1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6" name="Google Shape;96;p16"/>
          <p:cNvSpPr txBox="1"/>
          <p:nvPr/>
        </p:nvSpPr>
        <p:spPr>
          <a:xfrm>
            <a:off x="6440650" y="633275"/>
            <a:ext cx="512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 Casco</a:t>
            </a:r>
            <a:endParaRPr sz="700"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7" name="Google Shape;97;p16"/>
          <p:cNvCxnSpPr/>
          <p:nvPr/>
        </p:nvCxnSpPr>
        <p:spPr>
          <a:xfrm rot="10800000">
            <a:off x="7359200" y="981350"/>
            <a:ext cx="9600" cy="599400"/>
          </a:xfrm>
          <a:prstGeom prst="straightConnector1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8" name="Google Shape;98;p16"/>
          <p:cNvSpPr txBox="1"/>
          <p:nvPr/>
        </p:nvSpPr>
        <p:spPr>
          <a:xfrm>
            <a:off x="7107775" y="720275"/>
            <a:ext cx="6672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 Guantes</a:t>
            </a:r>
            <a:endParaRPr sz="700"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9" name="Google Shape;99;p16"/>
          <p:cNvCxnSpPr>
            <a:endCxn id="100" idx="2"/>
          </p:cNvCxnSpPr>
          <p:nvPr/>
        </p:nvCxnSpPr>
        <p:spPr>
          <a:xfrm rot="10800000">
            <a:off x="2254450" y="966325"/>
            <a:ext cx="1101900" cy="672300"/>
          </a:xfrm>
          <a:prstGeom prst="curvedConnector2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0" name="Google Shape;100;p16"/>
          <p:cNvSpPr txBox="1"/>
          <p:nvPr/>
        </p:nvSpPr>
        <p:spPr>
          <a:xfrm>
            <a:off x="1635700" y="673825"/>
            <a:ext cx="12375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solidFill>
                  <a:schemeClr val="dk2"/>
                </a:solidFill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 Protección respiratoria </a:t>
            </a:r>
            <a:endParaRPr sz="700">
              <a:solidFill>
                <a:schemeClr val="dk2"/>
              </a:solidFill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873200" y="633275"/>
            <a:ext cx="5124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 Lentes</a:t>
            </a:r>
            <a:endParaRPr sz="700"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2" name="Google Shape;102;p16"/>
          <p:cNvCxnSpPr/>
          <p:nvPr/>
        </p:nvCxnSpPr>
        <p:spPr>
          <a:xfrm rot="5400000" flipH="1">
            <a:off x="2936050" y="966925"/>
            <a:ext cx="589500" cy="289800"/>
          </a:xfrm>
          <a:prstGeom prst="curvedConnector3">
            <a:avLst>
              <a:gd name="adj1" fmla="val 19656"/>
            </a:avLst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03" name="Google Shape;103;p16"/>
          <p:cNvCxnSpPr/>
          <p:nvPr/>
        </p:nvCxnSpPr>
        <p:spPr>
          <a:xfrm flipH="1">
            <a:off x="552525" y="1126350"/>
            <a:ext cx="996000" cy="442200"/>
          </a:xfrm>
          <a:prstGeom prst="curvedConnector3">
            <a:avLst>
              <a:gd name="adj1" fmla="val 88333"/>
            </a:avLst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04" name="Google Shape;104;p16"/>
          <p:cNvSpPr txBox="1"/>
          <p:nvPr/>
        </p:nvSpPr>
        <p:spPr>
          <a:xfrm>
            <a:off x="136975" y="1638775"/>
            <a:ext cx="1101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 Riesgos Químicos</a:t>
            </a:r>
            <a:endParaRPr sz="800"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5" name="Google Shape;105;p16"/>
          <p:cNvCxnSpPr>
            <a:endCxn id="106" idx="0"/>
          </p:cNvCxnSpPr>
          <p:nvPr/>
        </p:nvCxnSpPr>
        <p:spPr>
          <a:xfrm flipH="1">
            <a:off x="808975" y="3707800"/>
            <a:ext cx="1310100" cy="174000"/>
          </a:xfrm>
          <a:prstGeom prst="curvedConnector2">
            <a:avLst/>
          </a:prstGeom>
          <a:noFill/>
          <a:ln w="19050" cap="flat" cmpd="sng">
            <a:solidFill>
              <a:srgbClr val="00FF00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06" name="Google Shape;106;p16"/>
          <p:cNvSpPr txBox="1"/>
          <p:nvPr/>
        </p:nvSpPr>
        <p:spPr>
          <a:xfrm>
            <a:off x="136975" y="3881800"/>
            <a:ext cx="1344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highlight>
                  <a:srgbClr val="00FF00"/>
                </a:highlight>
                <a:latin typeface="Lato"/>
                <a:ea typeface="Lato"/>
                <a:cs typeface="Lato"/>
                <a:sym typeface="Lato"/>
              </a:rPr>
              <a:t>Riesgos Físicos (Altura)</a:t>
            </a:r>
            <a:endParaRPr sz="800">
              <a:highlight>
                <a:srgbClr val="00FF00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ctrTitle"/>
          </p:nvPr>
        </p:nvSpPr>
        <p:spPr>
          <a:xfrm>
            <a:off x="435300" y="1491900"/>
            <a:ext cx="85167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 startAt="2"/>
            </a:pPr>
            <a:r>
              <a:rPr lang="es"/>
              <a:t>¿Qué funciones tiene el servicio de medicina del trabajo?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470850" y="576900"/>
            <a:ext cx="8717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dk2"/>
                </a:highlight>
              </a:rPr>
              <a:t>Funciones del servicio de medicina del trabajo</a:t>
            </a:r>
            <a:endParaRPr sz="2700">
              <a:highlight>
                <a:schemeClr val="dk2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highlight>
                <a:schemeClr val="dk2"/>
              </a:highlight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533000" y="1535500"/>
            <a:ext cx="8945700" cy="24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Su función es esencialmente de carácter preventivo, y algunas de sus acciones básicas son: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Atención a la salud de los trabajadores.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Prevención de los riesgos laborales para la salud de los trabajadores.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Organización de los primeros auxilios.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Atención médica de primer contacto.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Control de la atención médica a los trabajadores.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Rehabilitación para el trabajo.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Compensación de los daños a la salud de los trabajadores.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Organización de la respuesta médica a emergencias.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Educación en Medicina del Trabajo y capacitación en Salud en el Trabajo.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Investigación en Medicina del Trabajo.</a:t>
            </a: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s" sz="1100">
                <a:solidFill>
                  <a:schemeClr val="lt1"/>
                </a:solidFill>
              </a:rPr>
              <a:t>Administración de servicios de salud.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533000" y="1181500"/>
            <a:ext cx="6120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>
                <a:solidFill>
                  <a:schemeClr val="dk2"/>
                </a:solidFill>
              </a:rPr>
              <a:t>Misión</a:t>
            </a:r>
            <a:r>
              <a:rPr lang="es" sz="1100" i="1">
                <a:solidFill>
                  <a:schemeClr val="dk2"/>
                </a:solidFill>
              </a:rPr>
              <a:t>: promover y mantener el más alto nivel de salud de los trabajadores</a:t>
            </a:r>
            <a:endParaRPr sz="1100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/>
        </p:nvSpPr>
        <p:spPr>
          <a:xfrm>
            <a:off x="266500" y="1752600"/>
            <a:ext cx="86793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aleway"/>
              <a:buAutoNum type="arabicPeriod" startAt="3"/>
            </a:pPr>
            <a:r>
              <a:rPr lang="es" sz="3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¿Cómo se complementan los dos servicios, el de Higiene y Seguridad y el de Medicina del trabajo?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xfrm>
            <a:off x="470850" y="576900"/>
            <a:ext cx="87177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highlight>
                  <a:schemeClr val="dk2"/>
                </a:highlight>
              </a:rPr>
              <a:t>Complementación entre los servicios de Higiene y Seguridad, y Medicina del trabajo</a:t>
            </a:r>
            <a:endParaRPr sz="2700">
              <a:highlight>
                <a:schemeClr val="dk2"/>
              </a:highlight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700">
              <a:highlight>
                <a:schemeClr val="dk2"/>
              </a:highlight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200200" y="2765950"/>
            <a:ext cx="89457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</a:rPr>
              <a:t>La medicina del trabajo estudia los accidentes o enfermedades relacionadas con el trabajo, y procura tener un control del estado de salud de los trabajadores. Mientras que la higiene y seguridad se enfoca en crear protocolos y estándares para la prevención de los riesgos determinados por la medicina.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33400" y="1600200"/>
            <a:ext cx="8234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b="1" i="1">
                <a:solidFill>
                  <a:schemeClr val="dk2"/>
                </a:solidFill>
              </a:rPr>
              <a:t>Ocurre mediante la ley 19.587 - Artículo 5-A. El cual regula la creación de ambos servicios.</a:t>
            </a:r>
            <a:endParaRPr sz="1100" b="1" i="1">
              <a:solidFill>
                <a:schemeClr val="dk2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20900" y="2065500"/>
            <a:ext cx="8034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 i="1">
                <a:solidFill>
                  <a:schemeClr val="dk2"/>
                </a:solidFill>
              </a:rPr>
              <a:t>La medicina es un recurso importante en la determinación de la capacidad de una organización para mantener los estándares de seguridad e higiene para sus trabajadores</a:t>
            </a:r>
            <a:r>
              <a:rPr lang="es" sz="1100">
                <a:solidFill>
                  <a:schemeClr val="dk2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Microsoft Office PowerPoint</Application>
  <PresentationFormat>Presentación en pantalla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Lato</vt:lpstr>
      <vt:lpstr>Arial</vt:lpstr>
      <vt:lpstr>Raleway</vt:lpstr>
      <vt:lpstr>Roboto Slab</vt:lpstr>
      <vt:lpstr>Swiss</vt:lpstr>
      <vt:lpstr>Higiene y Seguridad del Trabajo  Trabajo Práctico N°2</vt:lpstr>
      <vt:lpstr>Generar servicio de Higiene y Seguridad para una industria petrolera nacional que tiene cuatro dependencias industriales (sucursales) en distintas provincias del país</vt:lpstr>
      <vt:lpstr>Programa de Higiene y Seguridad en el Trabajo: </vt:lpstr>
      <vt:lpstr>Presentación de PowerPoint</vt:lpstr>
      <vt:lpstr>¿Qué funciones tiene el servicio de medicina del trabajo? </vt:lpstr>
      <vt:lpstr>Funciones del servicio de medicina del trabajo </vt:lpstr>
      <vt:lpstr>Presentación de PowerPoint</vt:lpstr>
      <vt:lpstr>Complementación entre los servicios de Higiene y Seguridad, y Medicina del trabajo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Higiene y Seguridad del Trabajo  Trabajo Práctico N°2</dc:title>
  <dc:creator>César Iglesias Jimenez</dc:creator>
  <cp:lastModifiedBy>César Iglesias Jimenez</cp:lastModifiedBy>
  <cp:revision>1</cp:revision>
  <dcterms:modified xsi:type="dcterms:W3CDTF">2022-04-27T13:39:45Z</dcterms:modified>
</cp:coreProperties>
</file>