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798EE2-9893-4665-A563-C47518541F2B}">
  <a:tblStyle styleId="{82798EE2-9893-4665-A563-C47518541F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67935a176_6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67935a176_6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67935a176_6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67935a176_6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67935a176_6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67935a176_6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67935a176_6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67935a176_6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67935a17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67935a17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67935a17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67935a17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67935a176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67935a176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67935a176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67935a176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67935a176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67935a176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67935a176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67935a176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67935a176_6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67935a176_6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67935a176_6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67935a176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3606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Higiene y Seguridad del Trabajo</a:t>
            </a:r>
            <a:endParaRPr dirty="0">
              <a:latin typeface="Arial" panose="020B0604020202020204" pitchFamily="34" charset="0"/>
              <a:cs typeface="Arial" panose="020B0604020202020204" pitchFamily="34" charset="0"/>
            </a:endParaRPr>
          </a:p>
        </p:txBody>
      </p:sp>
      <p:sp>
        <p:nvSpPr>
          <p:cNvPr id="60" name="Google Shape;60;p13"/>
          <p:cNvSpPr txBox="1">
            <a:spLocks noGrp="1"/>
          </p:cNvSpPr>
          <p:nvPr>
            <p:ph type="subTitle" idx="1"/>
          </p:nvPr>
        </p:nvSpPr>
        <p:spPr>
          <a:xfrm>
            <a:off x="510450" y="2027363"/>
            <a:ext cx="8123100" cy="630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dirty="0">
                <a:latin typeface="+mj-lt"/>
              </a:rPr>
              <a:t>Trabajo Práctico N°4: Condiciones de los establecimientos industriales</a:t>
            </a:r>
            <a:endParaRPr dirty="0">
              <a:latin typeface="+mj-lt"/>
            </a:endParaRPr>
          </a:p>
        </p:txBody>
      </p:sp>
      <p:sp>
        <p:nvSpPr>
          <p:cNvPr id="61" name="Google Shape;61;p13"/>
          <p:cNvSpPr txBox="1"/>
          <p:nvPr/>
        </p:nvSpPr>
        <p:spPr>
          <a:xfrm>
            <a:off x="510442" y="3693750"/>
            <a:ext cx="6331500" cy="12417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None/>
            </a:pPr>
            <a:r>
              <a:rPr lang="es" sz="2100" dirty="0">
                <a:solidFill>
                  <a:schemeClr val="lt1"/>
                </a:solidFill>
                <a:latin typeface="+mj-lt"/>
                <a:ea typeface="Proxima Nova"/>
                <a:cs typeface="Proxima Nova"/>
                <a:sym typeface="Proxima Nova"/>
              </a:rPr>
              <a:t>Grupo N°1:</a:t>
            </a:r>
            <a:endParaRPr sz="2100" dirty="0">
              <a:solidFill>
                <a:schemeClr val="lt1"/>
              </a:solidFill>
              <a:latin typeface="+mj-lt"/>
              <a:ea typeface="Proxima Nova"/>
              <a:cs typeface="Proxima Nova"/>
              <a:sym typeface="Proxima Nova"/>
            </a:endParaRPr>
          </a:p>
          <a:p>
            <a:pPr marL="457200" lvl="0" indent="-361950" algn="l" rtl="0">
              <a:lnSpc>
                <a:spcPct val="80000"/>
              </a:lnSpc>
              <a:spcBef>
                <a:spcPts val="1000"/>
              </a:spcBef>
              <a:spcAft>
                <a:spcPts val="0"/>
              </a:spcAft>
              <a:buClr>
                <a:srgbClr val="FFFFFF"/>
              </a:buClr>
              <a:buSzPts val="2100"/>
              <a:buFont typeface="Roboto Slab"/>
              <a:buChar char="●"/>
            </a:pPr>
            <a:r>
              <a:rPr lang="es" sz="2100" dirty="0">
                <a:solidFill>
                  <a:schemeClr val="lt1"/>
                </a:solidFill>
                <a:latin typeface="+mj-lt"/>
                <a:ea typeface="Proxima Nova"/>
                <a:cs typeface="Proxima Nova"/>
                <a:sym typeface="Proxima Nova"/>
              </a:rPr>
              <a:t>Carrillo, Ignacio</a:t>
            </a:r>
            <a:endParaRPr sz="2100" dirty="0">
              <a:solidFill>
                <a:schemeClr val="lt1"/>
              </a:solidFill>
              <a:latin typeface="+mj-lt"/>
              <a:ea typeface="Proxima Nova"/>
              <a:cs typeface="Proxima Nova"/>
              <a:sym typeface="Proxima Nova"/>
            </a:endParaRPr>
          </a:p>
          <a:p>
            <a:pPr marL="457200" lvl="0" indent="-361950" algn="l" rtl="0">
              <a:lnSpc>
                <a:spcPct val="80000"/>
              </a:lnSpc>
              <a:spcBef>
                <a:spcPts val="0"/>
              </a:spcBef>
              <a:spcAft>
                <a:spcPts val="0"/>
              </a:spcAft>
              <a:buClr>
                <a:srgbClr val="FFFFFF"/>
              </a:buClr>
              <a:buSzPts val="2100"/>
              <a:buFont typeface="Roboto Slab"/>
              <a:buChar char="●"/>
            </a:pPr>
            <a:r>
              <a:rPr lang="es" sz="2100" dirty="0">
                <a:solidFill>
                  <a:schemeClr val="lt1"/>
                </a:solidFill>
                <a:latin typeface="+mj-lt"/>
                <a:ea typeface="Proxima Nova"/>
                <a:cs typeface="Proxima Nova"/>
                <a:sym typeface="Proxima Nova"/>
              </a:rPr>
              <a:t>Colman, Mariano</a:t>
            </a:r>
            <a:endParaRPr sz="2100" dirty="0">
              <a:solidFill>
                <a:schemeClr val="lt1"/>
              </a:solidFill>
              <a:latin typeface="+mj-lt"/>
              <a:ea typeface="Proxima Nova"/>
              <a:cs typeface="Proxima Nova"/>
              <a:sym typeface="Proxima Nova"/>
            </a:endParaRPr>
          </a:p>
          <a:p>
            <a:pPr marL="457200" lvl="0" indent="-361950" algn="l" rtl="0">
              <a:lnSpc>
                <a:spcPct val="80000"/>
              </a:lnSpc>
              <a:spcBef>
                <a:spcPts val="0"/>
              </a:spcBef>
              <a:spcAft>
                <a:spcPts val="0"/>
              </a:spcAft>
              <a:buClr>
                <a:srgbClr val="FFFFFF"/>
              </a:buClr>
              <a:buSzPts val="2100"/>
              <a:buFont typeface="Roboto Slab"/>
              <a:buChar char="●"/>
            </a:pPr>
            <a:r>
              <a:rPr lang="es" sz="2100" dirty="0">
                <a:solidFill>
                  <a:schemeClr val="lt1"/>
                </a:solidFill>
                <a:latin typeface="+mj-lt"/>
                <a:ea typeface="Proxima Nova"/>
                <a:cs typeface="Proxima Nova"/>
                <a:sym typeface="Proxima Nova"/>
              </a:rPr>
              <a:t>Hernández, Joaquín</a:t>
            </a:r>
            <a:endParaRPr sz="2100" dirty="0">
              <a:solidFill>
                <a:schemeClr val="lt1"/>
              </a:solidFill>
              <a:latin typeface="+mj-lt"/>
              <a:ea typeface="Proxima Nova"/>
              <a:cs typeface="Proxima Nova"/>
              <a:sym typeface="Proxima Nova"/>
            </a:endParaRPr>
          </a:p>
          <a:p>
            <a:pPr marL="457200" lvl="0" indent="-361950" algn="l" rtl="0">
              <a:lnSpc>
                <a:spcPct val="80000"/>
              </a:lnSpc>
              <a:spcBef>
                <a:spcPts val="0"/>
              </a:spcBef>
              <a:spcAft>
                <a:spcPts val="0"/>
              </a:spcAft>
              <a:buClr>
                <a:srgbClr val="FFFFFF"/>
              </a:buClr>
              <a:buSzPts val="2100"/>
              <a:buFont typeface="Roboto Slab"/>
              <a:buChar char="●"/>
            </a:pPr>
            <a:r>
              <a:rPr lang="es" sz="2100" dirty="0">
                <a:solidFill>
                  <a:schemeClr val="lt1"/>
                </a:solidFill>
                <a:latin typeface="+mj-lt"/>
                <a:ea typeface="Proxima Nova"/>
                <a:cs typeface="Proxima Nova"/>
                <a:sym typeface="Proxima Nova"/>
              </a:rPr>
              <a:t>von Kesselstatt, Philippe</a:t>
            </a:r>
            <a:endParaRPr sz="2100" dirty="0">
              <a:solidFill>
                <a:schemeClr val="lt1"/>
              </a:solidFill>
              <a:latin typeface="+mj-lt"/>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¿Cual es la Tasa de Morbilidad de una industria conservera que tuvo 2234 días perdidos por enfermedades profesionales y 3 incapacidades totales permanentes?</a:t>
            </a:r>
            <a:endParaRPr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Decreto Nº1338 - Articulo 5º</a:t>
            </a:r>
            <a:endParaRPr dirty="0">
              <a:latin typeface="Arial" panose="020B0604020202020204" pitchFamily="34" charset="0"/>
              <a:cs typeface="Arial" panose="020B0604020202020204" pitchFamily="34" charset="0"/>
            </a:endParaRPr>
          </a:p>
        </p:txBody>
      </p:sp>
      <p:sp>
        <p:nvSpPr>
          <p:cNvPr id="129" name="Google Shape;129;p23"/>
          <p:cNvSpPr txBox="1">
            <a:spLocks noGrp="1"/>
          </p:cNvSpPr>
          <p:nvPr>
            <p:ph type="body" idx="1"/>
          </p:nvPr>
        </p:nvSpPr>
        <p:spPr>
          <a:xfrm>
            <a:off x="311700" y="1410475"/>
            <a:ext cx="7694400" cy="3416400"/>
          </a:xfrm>
          <a:prstGeom prst="rect">
            <a:avLst/>
          </a:prstGeom>
        </p:spPr>
        <p:txBody>
          <a:bodyPr spcFirstLastPara="1" wrap="square" lIns="91425" tIns="91425" rIns="91425" bIns="91425" anchor="t" anchorCtr="0">
            <a:normAutofit/>
          </a:bodyPr>
          <a:lstStyle/>
          <a:p>
            <a:pPr marL="457200" lvl="0" indent="457200" algn="just" rtl="0">
              <a:spcBef>
                <a:spcPts val="0"/>
              </a:spcBef>
              <a:spcAft>
                <a:spcPts val="1200"/>
              </a:spcAft>
              <a:buNone/>
            </a:pPr>
            <a:r>
              <a:rPr lang="es" sz="1600" i="1" dirty="0">
                <a:latin typeface="Arial" panose="020B0604020202020204" pitchFamily="34" charset="0"/>
                <a:cs typeface="Arial" panose="020B0604020202020204" pitchFamily="34" charset="0"/>
              </a:rPr>
              <a:t>“El Servicio de Medicina del Trabajo tiene como misión fundamental promover y mantener el más alto nivel de salud de los trabajadores, debiendo ejecutar, entre otras, acciones de educación sanitaria, socorro, vacunación y </a:t>
            </a:r>
            <a:r>
              <a:rPr lang="es" sz="1600" b="1" i="1" dirty="0">
                <a:latin typeface="Arial" panose="020B0604020202020204" pitchFamily="34" charset="0"/>
                <a:cs typeface="Arial" panose="020B0604020202020204" pitchFamily="34" charset="0"/>
              </a:rPr>
              <a:t>estudios de ausentismo por morbilidad</a:t>
            </a:r>
            <a:r>
              <a:rPr lang="es" sz="1600" i="1" dirty="0">
                <a:latin typeface="Arial" panose="020B0604020202020204" pitchFamily="34" charset="0"/>
                <a:cs typeface="Arial" panose="020B0604020202020204" pitchFamily="34" charset="0"/>
              </a:rPr>
              <a:t>. Su función es esencialmente de carácter preventivo, sin perjuicio de la prestación de la asistencia inicial de las enfermedades presentadas durante el trabajo y de las emergencias médicas ocurridas en el establecimiento, hasta tanto se encuentre en condiciones de hacerse cargo el servicio médico que corresponda.”</a:t>
            </a:r>
            <a:endParaRPr sz="1600" i="1"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Tasa de absentismo</a:t>
            </a:r>
            <a:endParaRPr dirty="0">
              <a:latin typeface="Arial" panose="020B0604020202020204" pitchFamily="34" charset="0"/>
              <a:cs typeface="Arial" panose="020B0604020202020204" pitchFamily="34" charset="0"/>
            </a:endParaRPr>
          </a:p>
        </p:txBody>
      </p:sp>
      <p:sp>
        <p:nvSpPr>
          <p:cNvPr id="135" name="Google Shape;13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Se refiere al número real de días perdidos por absentismo, según se ha definido anteriormente, expresado como porcentaje respecto al número de días totales previstos de trabajo para la totalidad del colectivo de trabajadores durante el período objeto del informe.</a:t>
            </a:r>
            <a:endParaRPr dirty="0">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s" dirty="0">
                <a:latin typeface="Arial" panose="020B0604020202020204" pitchFamily="34" charset="0"/>
                <a:cs typeface="Arial" panose="020B0604020202020204" pitchFamily="34" charset="0"/>
              </a:rPr>
              <a:t>Asumiendo que se tienen 500 empleados y el periodo a analizar es de 180 días laborales:</a:t>
            </a:r>
            <a:endParaRPr dirty="0">
              <a:latin typeface="Arial" panose="020B0604020202020204" pitchFamily="34" charset="0"/>
              <a:cs typeface="Arial" panose="020B0604020202020204" pitchFamily="34" charset="0"/>
            </a:endParaRPr>
          </a:p>
          <a:p>
            <a:pPr marL="0" lvl="0" indent="0" algn="ctr" rtl="0">
              <a:spcBef>
                <a:spcPts val="1200"/>
              </a:spcBef>
              <a:spcAft>
                <a:spcPts val="1200"/>
              </a:spcAft>
              <a:buNone/>
            </a:pPr>
            <a:r>
              <a:rPr lang="es" b="1" dirty="0">
                <a:latin typeface="Arial" panose="020B0604020202020204" pitchFamily="34" charset="0"/>
                <a:cs typeface="Arial" panose="020B0604020202020204" pitchFamily="34" charset="0"/>
              </a:rPr>
              <a:t>2234 / (500*180) = 0.025</a:t>
            </a:r>
            <a:endParaRPr b="1"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574625"/>
            <a:ext cx="8600428"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Cálculo de Morbilidad</a:t>
            </a:r>
            <a:endParaRPr dirty="0">
              <a:latin typeface="Arial" panose="020B0604020202020204" pitchFamily="34" charset="0"/>
              <a:cs typeface="Arial" panose="020B0604020202020204" pitchFamily="34" charset="0"/>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La morbilidad se calcula como:</a:t>
            </a:r>
            <a:endParaRPr dirty="0">
              <a:latin typeface="Arial" panose="020B0604020202020204" pitchFamily="34" charset="0"/>
              <a:cs typeface="Arial" panose="020B0604020202020204" pitchFamily="34" charset="0"/>
            </a:endParaRPr>
          </a:p>
          <a:p>
            <a:pPr marL="0" lvl="0" indent="0" algn="l" rtl="0">
              <a:spcBef>
                <a:spcPts val="1200"/>
              </a:spcBef>
              <a:spcAft>
                <a:spcPts val="0"/>
              </a:spcAft>
              <a:buNone/>
            </a:pPr>
            <a:endParaRPr dirty="0">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s" dirty="0">
                <a:latin typeface="Arial" panose="020B0604020202020204" pitchFamily="34" charset="0"/>
                <a:cs typeface="Arial" panose="020B0604020202020204" pitchFamily="34" charset="0"/>
              </a:rPr>
              <a:t>				Nº Personas Afectadas / Nº Personas en la Población</a:t>
            </a:r>
            <a:endParaRPr dirty="0">
              <a:latin typeface="Arial" panose="020B0604020202020204" pitchFamily="34" charset="0"/>
              <a:cs typeface="Arial" panose="020B0604020202020204" pitchFamily="34" charset="0"/>
            </a:endParaRPr>
          </a:p>
          <a:p>
            <a:pPr marL="0" lvl="0" indent="0" algn="l" rtl="0">
              <a:spcBef>
                <a:spcPts val="1200"/>
              </a:spcBef>
              <a:spcAft>
                <a:spcPts val="0"/>
              </a:spcAft>
              <a:buNone/>
            </a:pPr>
            <a:endParaRPr dirty="0">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s" dirty="0">
                <a:latin typeface="Arial" panose="020B0604020202020204" pitchFamily="34" charset="0"/>
                <a:cs typeface="Arial" panose="020B0604020202020204" pitchFamily="34" charset="0"/>
              </a:rPr>
              <a:t>Asumiendo que se tienen 500 empleados y el periodo a analizar es de 180 días laborales:</a:t>
            </a:r>
            <a:endParaRPr dirty="0">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s" dirty="0">
                <a:latin typeface="Arial" panose="020B0604020202020204" pitchFamily="34" charset="0"/>
                <a:cs typeface="Arial" panose="020B0604020202020204" pitchFamily="34" charset="0"/>
              </a:rPr>
              <a:t>Los 3 incapacitados permanentemente tendrán 540 días de ausentismo</a:t>
            </a:r>
            <a:endParaRPr dirty="0">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s" dirty="0">
                <a:latin typeface="Arial" panose="020B0604020202020204" pitchFamily="34" charset="0"/>
                <a:cs typeface="Arial" panose="020B0604020202020204" pitchFamily="34" charset="0"/>
              </a:rPr>
              <a:t>Los 497 restantes se ausentaron 1694 días</a:t>
            </a:r>
            <a:endParaRPr dirty="0">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s" dirty="0">
                <a:latin typeface="Arial" panose="020B0604020202020204" pitchFamily="34" charset="0"/>
                <a:cs typeface="Arial" panose="020B0604020202020204" pitchFamily="34" charset="0"/>
              </a:rPr>
              <a:t>Asumiendo que de ellos sólo 154 empleados se enfermaron y faltaron 11 días cada uno:</a:t>
            </a:r>
            <a:endParaRPr dirty="0">
              <a:latin typeface="Arial" panose="020B0604020202020204" pitchFamily="34" charset="0"/>
              <a:cs typeface="Arial" panose="020B0604020202020204" pitchFamily="34" charset="0"/>
            </a:endParaRPr>
          </a:p>
          <a:p>
            <a:pPr marL="0" lvl="0" indent="0" algn="ctr" rtl="0">
              <a:spcBef>
                <a:spcPts val="1200"/>
              </a:spcBef>
              <a:spcAft>
                <a:spcPts val="1200"/>
              </a:spcAft>
              <a:buNone/>
            </a:pPr>
            <a:r>
              <a:rPr lang="es" b="1" dirty="0">
                <a:latin typeface="Arial" panose="020B0604020202020204" pitchFamily="34" charset="0"/>
                <a:cs typeface="Arial" panose="020B0604020202020204" pitchFamily="34" charset="0"/>
              </a:rPr>
              <a:t>La tasa de morbilidad es: 157/500 = 0.31</a:t>
            </a:r>
            <a:endParaRPr b="1"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dirty="0">
                <a:latin typeface="+mj-lt"/>
              </a:rPr>
              <a:t>¿Cuál es el valor de iluminación sobre el plano de trabajo de un joyero?</a:t>
            </a:r>
            <a:endParaRPr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mj-lt"/>
              </a:rPr>
              <a:t>TABLA 1 - </a:t>
            </a:r>
            <a:r>
              <a:rPr lang="es" sz="1911" dirty="0">
                <a:latin typeface="+mj-lt"/>
              </a:rPr>
              <a:t>Intensidad Media de Iluminación para Diversas Clases de Tarea Visual</a:t>
            </a:r>
            <a:endParaRPr sz="1911" dirty="0">
              <a:latin typeface="+mj-lt"/>
            </a:endParaRPr>
          </a:p>
          <a:p>
            <a:pPr marL="0" lvl="0" indent="0" algn="l" rtl="0">
              <a:spcBef>
                <a:spcPts val="0"/>
              </a:spcBef>
              <a:spcAft>
                <a:spcPts val="0"/>
              </a:spcAft>
              <a:buNone/>
            </a:pPr>
            <a:endParaRPr dirty="0">
              <a:latin typeface="+mj-lt"/>
            </a:endParaRPr>
          </a:p>
          <a:p>
            <a:pPr marL="0" lvl="0" indent="0" algn="l" rtl="0">
              <a:spcBef>
                <a:spcPts val="0"/>
              </a:spcBef>
              <a:spcAft>
                <a:spcPts val="0"/>
              </a:spcAft>
              <a:buNone/>
            </a:pPr>
            <a:endParaRPr dirty="0"/>
          </a:p>
        </p:txBody>
      </p:sp>
      <p:graphicFrame>
        <p:nvGraphicFramePr>
          <p:cNvPr id="72" name="Google Shape;72;p15"/>
          <p:cNvGraphicFramePr/>
          <p:nvPr>
            <p:extLst>
              <p:ext uri="{D42A27DB-BD31-4B8C-83A1-F6EECF244321}">
                <p14:modId xmlns:p14="http://schemas.microsoft.com/office/powerpoint/2010/main" val="2324061482"/>
              </p:ext>
            </p:extLst>
          </p:nvPr>
        </p:nvGraphicFramePr>
        <p:xfrm>
          <a:off x="952500" y="1527125"/>
          <a:ext cx="7239000" cy="3466786"/>
        </p:xfrm>
        <a:graphic>
          <a:graphicData uri="http://schemas.openxmlformats.org/drawingml/2006/table">
            <a:tbl>
              <a:tblPr>
                <a:noFill/>
                <a:tableStyleId>{82798EE2-9893-4665-A563-C47518541F2B}</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marR="0" lvl="0" indent="0" algn="ctr" rtl="0">
                        <a:lnSpc>
                          <a:spcPct val="115000"/>
                        </a:lnSpc>
                        <a:spcBef>
                          <a:spcPts val="0"/>
                        </a:spcBef>
                        <a:spcAft>
                          <a:spcPts val="1200"/>
                        </a:spcAft>
                        <a:buNone/>
                      </a:pPr>
                      <a:r>
                        <a:rPr lang="es" sz="1800" baseline="0" dirty="0">
                          <a:solidFill>
                            <a:schemeClr val="accent1"/>
                          </a:solidFill>
                          <a:latin typeface="Arial" panose="020B0604020202020204" pitchFamily="34" charset="0"/>
                          <a:ea typeface="Proxima Nova"/>
                          <a:cs typeface="Proxima Nova"/>
                          <a:sym typeface="Proxima Nova"/>
                        </a:rPr>
                        <a:t>Clase de tarea visual</a:t>
                      </a:r>
                      <a:endParaRPr sz="1800" baseline="0" dirty="0">
                        <a:solidFill>
                          <a:schemeClr val="accent1"/>
                        </a:solidFill>
                        <a:latin typeface="Arial" panose="020B0604020202020204" pitchFamily="34" charset="0"/>
                        <a:ea typeface="Proxima Nova"/>
                        <a:cs typeface="Proxima Nova"/>
                        <a:sym typeface="Proxima Nov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r>
                        <a:rPr lang="es" sz="1800" baseline="0" dirty="0">
                          <a:solidFill>
                            <a:schemeClr val="accent1"/>
                          </a:solidFill>
                          <a:latin typeface="Arial" panose="020B0604020202020204" pitchFamily="34" charset="0"/>
                          <a:ea typeface="Proxima Nova"/>
                          <a:cs typeface="Proxima Nova"/>
                          <a:sym typeface="Proxima Nova"/>
                        </a:rPr>
                        <a:t>Iluminación sobre el plano de trabajo (lux)</a:t>
                      </a:r>
                      <a:endParaRPr sz="1800" baseline="0" dirty="0">
                        <a:solidFill>
                          <a:schemeClr val="accent1"/>
                        </a:solidFill>
                        <a:latin typeface="Arial" panose="020B0604020202020204" pitchFamily="34" charset="0"/>
                        <a:ea typeface="Proxima Nova"/>
                        <a:cs typeface="Proxima Nova"/>
                        <a:sym typeface="Proxima Nov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r>
                        <a:rPr lang="es" sz="1800" baseline="0" dirty="0">
                          <a:solidFill>
                            <a:schemeClr val="accent1"/>
                          </a:solidFill>
                          <a:latin typeface="Arial" panose="020B0604020202020204" pitchFamily="34" charset="0"/>
                          <a:ea typeface="Proxima Nova"/>
                          <a:cs typeface="Proxima Nova"/>
                          <a:sym typeface="Proxima Nova"/>
                        </a:rPr>
                        <a:t>Ejemplos de tareas visuales</a:t>
                      </a:r>
                      <a:endParaRPr sz="1800" baseline="0" dirty="0">
                        <a:solidFill>
                          <a:schemeClr val="accent1"/>
                        </a:solidFill>
                        <a:latin typeface="Arial" panose="020B0604020202020204" pitchFamily="34" charset="0"/>
                        <a:ea typeface="Proxima Nova"/>
                        <a:cs typeface="Proxima Nova"/>
                        <a:sym typeface="Proxima Nov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ctr" rtl="0">
                        <a:lnSpc>
                          <a:spcPct val="115000"/>
                        </a:lnSpc>
                        <a:spcBef>
                          <a:spcPts val="0"/>
                        </a:spcBef>
                        <a:spcAft>
                          <a:spcPts val="1200"/>
                        </a:spcAft>
                        <a:buNone/>
                      </a:pPr>
                      <a:r>
                        <a:rPr lang="es" sz="1800" baseline="0">
                          <a:solidFill>
                            <a:schemeClr val="accent1"/>
                          </a:solidFill>
                          <a:latin typeface="Arial" panose="020B0604020202020204" pitchFamily="34" charset="0"/>
                          <a:ea typeface="Proxima Nova"/>
                          <a:cs typeface="Proxima Nova"/>
                          <a:sym typeface="Proxima Nova"/>
                        </a:rPr>
                        <a:t>Tareas muy severas y prolongadas, con detalles minuciosos o muy poco contraste</a:t>
                      </a:r>
                      <a:endParaRPr sz="1800" baseline="0">
                        <a:solidFill>
                          <a:schemeClr val="accent1"/>
                        </a:solidFill>
                        <a:latin typeface="Arial" panose="020B0604020202020204" pitchFamily="34" charset="0"/>
                        <a:ea typeface="Proxima Nova"/>
                        <a:cs typeface="Proxima Nova"/>
                        <a:sym typeface="Proxima Nov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r>
                        <a:rPr lang="es" sz="1800" baseline="0" dirty="0">
                          <a:solidFill>
                            <a:schemeClr val="accent1"/>
                          </a:solidFill>
                          <a:latin typeface="Arial" panose="020B0604020202020204" pitchFamily="34" charset="0"/>
                          <a:ea typeface="Proxima Nova"/>
                          <a:cs typeface="Proxima Nova"/>
                          <a:sym typeface="Proxima Nova"/>
                        </a:rPr>
                        <a:t>1500 a 3000</a:t>
                      </a:r>
                      <a:endParaRPr sz="1800" baseline="0" dirty="0">
                        <a:solidFill>
                          <a:schemeClr val="accent1"/>
                        </a:solidFill>
                        <a:latin typeface="Arial" panose="020B0604020202020204" pitchFamily="34" charset="0"/>
                        <a:ea typeface="Proxima Nova"/>
                        <a:cs typeface="Proxima Nova"/>
                        <a:sym typeface="Proxima Nov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1200"/>
                        </a:spcAft>
                        <a:buNone/>
                      </a:pPr>
                      <a:r>
                        <a:rPr lang="es" sz="1800" baseline="0" dirty="0">
                          <a:solidFill>
                            <a:schemeClr val="accent1"/>
                          </a:solidFill>
                          <a:latin typeface="Arial" panose="020B0604020202020204" pitchFamily="34" charset="0"/>
                          <a:ea typeface="Proxima Nova"/>
                          <a:cs typeface="Proxima Nova"/>
                          <a:sym typeface="Proxima Nova"/>
                        </a:rPr>
                        <a:t>Montaje e inspección de mecanismos delicados, fabricación de herramientas y matrices; inspección con calibrador, trabajo de molienda fina.</a:t>
                      </a:r>
                      <a:endParaRPr sz="1800" baseline="0" dirty="0">
                        <a:solidFill>
                          <a:schemeClr val="accent1"/>
                        </a:solidFill>
                        <a:latin typeface="Arial" panose="020B0604020202020204" pitchFamily="34" charset="0"/>
                        <a:ea typeface="Proxima Nova"/>
                        <a:cs typeface="Proxima Nova"/>
                        <a:sym typeface="Proxima Nov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TABLA 2 - Intensidad mínima de iluminación</a:t>
            </a:r>
            <a:endParaRPr dirty="0">
              <a:latin typeface="Arial" panose="020B0604020202020204" pitchFamily="34" charset="0"/>
              <a:cs typeface="Arial" panose="020B0604020202020204" pitchFamily="34" charset="0"/>
            </a:endParaRPr>
          </a:p>
        </p:txBody>
      </p:sp>
      <p:graphicFrame>
        <p:nvGraphicFramePr>
          <p:cNvPr id="78" name="Google Shape;78;p16"/>
          <p:cNvGraphicFramePr/>
          <p:nvPr>
            <p:extLst>
              <p:ext uri="{D42A27DB-BD31-4B8C-83A1-F6EECF244321}">
                <p14:modId xmlns:p14="http://schemas.microsoft.com/office/powerpoint/2010/main" val="1473222832"/>
              </p:ext>
            </p:extLst>
          </p:nvPr>
        </p:nvGraphicFramePr>
        <p:xfrm>
          <a:off x="952500" y="1238250"/>
          <a:ext cx="7239000" cy="3474510"/>
        </p:xfrm>
        <a:graphic>
          <a:graphicData uri="http://schemas.openxmlformats.org/drawingml/2006/table">
            <a:tbl>
              <a:tblPr>
                <a:noFill/>
                <a:tableStyleId>{82798EE2-9893-4665-A563-C47518541F2B}</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s" sz="1800" baseline="0" dirty="0">
                          <a:solidFill>
                            <a:schemeClr val="dk1"/>
                          </a:solidFill>
                          <a:latin typeface="Arial" panose="020B0604020202020204" pitchFamily="34" charset="0"/>
                          <a:ea typeface="Proxima Nova"/>
                          <a:cs typeface="Proxima Nova"/>
                          <a:sym typeface="Proxima Nova"/>
                        </a:rPr>
                        <a:t>Tipo de edificio, local y tarea visual</a:t>
                      </a:r>
                      <a:endParaRPr sz="1800" baseline="0" dirty="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1800" baseline="0" dirty="0">
                          <a:solidFill>
                            <a:schemeClr val="dk1"/>
                          </a:solidFill>
                          <a:latin typeface="Arial" panose="020B0604020202020204" pitchFamily="34" charset="0"/>
                          <a:ea typeface="Proxima Nova"/>
                          <a:cs typeface="Proxima Nova"/>
                          <a:sym typeface="Proxima Nova"/>
                        </a:rPr>
                        <a:t>Valor mínimo de servicio de iluminación (lux)</a:t>
                      </a:r>
                      <a:endParaRPr sz="1800" baseline="0" dirty="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sz="1800" baseline="0">
                          <a:solidFill>
                            <a:schemeClr val="dk1"/>
                          </a:solidFill>
                          <a:latin typeface="Arial" panose="020B0604020202020204" pitchFamily="34" charset="0"/>
                          <a:ea typeface="Proxima Nova"/>
                          <a:cs typeface="Proxima Nova"/>
                          <a:sym typeface="Proxima Nova"/>
                        </a:rPr>
                        <a:t>Joyería y Relojería</a:t>
                      </a:r>
                      <a:endParaRPr sz="1800" baseline="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baseline="0" dirty="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sz="1800" baseline="0">
                          <a:solidFill>
                            <a:schemeClr val="dk1"/>
                          </a:solidFill>
                          <a:latin typeface="Arial" panose="020B0604020202020204" pitchFamily="34" charset="0"/>
                          <a:ea typeface="Proxima Nova"/>
                          <a:cs typeface="Proxima Nova"/>
                          <a:sym typeface="Proxima Nova"/>
                        </a:rPr>
                        <a:t>Zona de trabajo:</a:t>
                      </a:r>
                      <a:endParaRPr sz="1800" baseline="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baseline="0" dirty="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sz="1800" baseline="0">
                          <a:solidFill>
                            <a:schemeClr val="dk1"/>
                          </a:solidFill>
                          <a:latin typeface="Arial" panose="020B0604020202020204" pitchFamily="34" charset="0"/>
                          <a:ea typeface="Proxima Nova"/>
                          <a:cs typeface="Proxima Nova"/>
                          <a:sym typeface="Proxima Nova"/>
                        </a:rPr>
                        <a:t>Iluminación general</a:t>
                      </a:r>
                      <a:endParaRPr sz="1800" baseline="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1800" baseline="0" dirty="0">
                          <a:solidFill>
                            <a:schemeClr val="dk1"/>
                          </a:solidFill>
                          <a:latin typeface="Arial" panose="020B0604020202020204" pitchFamily="34" charset="0"/>
                          <a:ea typeface="Proxima Nova"/>
                          <a:cs typeface="Proxima Nova"/>
                          <a:sym typeface="Proxima Nova"/>
                        </a:rPr>
                        <a:t>400</a:t>
                      </a:r>
                      <a:endParaRPr sz="1800" baseline="0" dirty="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sz="1800" baseline="0">
                          <a:solidFill>
                            <a:schemeClr val="dk1"/>
                          </a:solidFill>
                          <a:latin typeface="Arial" panose="020B0604020202020204" pitchFamily="34" charset="0"/>
                          <a:ea typeface="Proxima Nova"/>
                          <a:cs typeface="Proxima Nova"/>
                          <a:sym typeface="Proxima Nova"/>
                        </a:rPr>
                        <a:t>Trabajos finos</a:t>
                      </a:r>
                      <a:endParaRPr sz="1800" baseline="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1800" baseline="0" dirty="0">
                          <a:solidFill>
                            <a:schemeClr val="dk1"/>
                          </a:solidFill>
                          <a:latin typeface="Arial" panose="020B0604020202020204" pitchFamily="34" charset="0"/>
                          <a:ea typeface="Proxima Nova"/>
                          <a:cs typeface="Proxima Nova"/>
                          <a:sym typeface="Proxima Nova"/>
                        </a:rPr>
                        <a:t>900</a:t>
                      </a:r>
                      <a:endParaRPr sz="1800" baseline="0" dirty="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s" sz="1800" baseline="0">
                          <a:solidFill>
                            <a:schemeClr val="dk1"/>
                          </a:solidFill>
                          <a:latin typeface="Arial" panose="020B0604020202020204" pitchFamily="34" charset="0"/>
                          <a:ea typeface="Proxima Nova"/>
                          <a:cs typeface="Proxima Nova"/>
                          <a:sym typeface="Proxima Nova"/>
                        </a:rPr>
                        <a:t>Trabajos minuciosos</a:t>
                      </a:r>
                      <a:endParaRPr sz="1800" baseline="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1800" baseline="0" dirty="0">
                          <a:solidFill>
                            <a:schemeClr val="dk1"/>
                          </a:solidFill>
                          <a:latin typeface="Arial" panose="020B0604020202020204" pitchFamily="34" charset="0"/>
                          <a:ea typeface="Proxima Nova"/>
                          <a:cs typeface="Proxima Nova"/>
                          <a:sym typeface="Proxima Nova"/>
                        </a:rPr>
                        <a:t>2000</a:t>
                      </a:r>
                      <a:endParaRPr sz="1800" baseline="0" dirty="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s" sz="1800" baseline="0">
                          <a:solidFill>
                            <a:schemeClr val="dk1"/>
                          </a:solidFill>
                          <a:latin typeface="Arial" panose="020B0604020202020204" pitchFamily="34" charset="0"/>
                          <a:ea typeface="Proxima Nova"/>
                          <a:cs typeface="Proxima Nova"/>
                          <a:sym typeface="Proxima Nova"/>
                        </a:rPr>
                        <a:t>Corte de gemas, pulido y engarce</a:t>
                      </a:r>
                      <a:endParaRPr sz="1800" baseline="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1800" baseline="0" dirty="0">
                          <a:solidFill>
                            <a:schemeClr val="dk1"/>
                          </a:solidFill>
                          <a:latin typeface="Arial" panose="020B0604020202020204" pitchFamily="34" charset="0"/>
                          <a:ea typeface="Proxima Nova"/>
                          <a:cs typeface="Proxima Nova"/>
                          <a:sym typeface="Proxima Nova"/>
                        </a:rPr>
                        <a:t>1300</a:t>
                      </a:r>
                      <a:endParaRPr sz="1800" baseline="0" dirty="0">
                        <a:solidFill>
                          <a:schemeClr val="dk1"/>
                        </a:solidFill>
                        <a:latin typeface="Arial" panose="020B0604020202020204" pitchFamily="34" charset="0"/>
                        <a:ea typeface="Proxima Nova"/>
                        <a:cs typeface="Proxima Nova"/>
                        <a:sym typeface="Proxima Nova"/>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525251" y="45953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Plano de trabajo</a:t>
            </a:r>
            <a:endParaRPr dirty="0">
              <a:latin typeface="Arial" panose="020B0604020202020204" pitchFamily="34" charset="0"/>
              <a:cs typeface="Arial" panose="020B0604020202020204" pitchFamily="34" charset="0"/>
            </a:endParaRPr>
          </a:p>
        </p:txBody>
      </p:sp>
      <p:pic>
        <p:nvPicPr>
          <p:cNvPr id="84" name="Google Shape;84;p17" descr="Joyero está trabajando en su mesa de trabajo, produce ..."/>
          <p:cNvPicPr preferRelativeResize="0"/>
          <p:nvPr/>
        </p:nvPicPr>
        <p:blipFill>
          <a:blip r:embed="rId3">
            <a:alphaModFix/>
          </a:blip>
          <a:stretch>
            <a:fillRect/>
          </a:stretch>
        </p:blipFill>
        <p:spPr>
          <a:xfrm>
            <a:off x="760425" y="1324275"/>
            <a:ext cx="2402359" cy="1700225"/>
          </a:xfrm>
          <a:prstGeom prst="rect">
            <a:avLst/>
          </a:prstGeom>
          <a:noFill/>
          <a:ln w="38100" cap="flat" cmpd="sng">
            <a:solidFill>
              <a:schemeClr val="lt2"/>
            </a:solidFill>
            <a:prstDash val="solid"/>
            <a:round/>
            <a:headEnd type="none" w="sm" len="sm"/>
            <a:tailEnd type="none" w="sm" len="sm"/>
          </a:ln>
        </p:spPr>
      </p:pic>
      <p:pic>
        <p:nvPicPr>
          <p:cNvPr id="85" name="Google Shape;85;p17"/>
          <p:cNvPicPr preferRelativeResize="0"/>
          <p:nvPr/>
        </p:nvPicPr>
        <p:blipFill>
          <a:blip r:embed="rId4">
            <a:alphaModFix/>
          </a:blip>
          <a:stretch>
            <a:fillRect/>
          </a:stretch>
        </p:blipFill>
        <p:spPr>
          <a:xfrm>
            <a:off x="3316600" y="1671888"/>
            <a:ext cx="1855703" cy="2495551"/>
          </a:xfrm>
          <a:prstGeom prst="rect">
            <a:avLst/>
          </a:prstGeom>
          <a:noFill/>
          <a:ln w="38100" cap="flat" cmpd="sng">
            <a:solidFill>
              <a:schemeClr val="lt2"/>
            </a:solidFill>
            <a:prstDash val="solid"/>
            <a:round/>
            <a:headEnd type="none" w="sm" len="sm"/>
            <a:tailEnd type="none" w="sm" len="sm"/>
          </a:ln>
        </p:spPr>
      </p:pic>
      <p:pic>
        <p:nvPicPr>
          <p:cNvPr id="86" name="Google Shape;86;p17"/>
          <p:cNvPicPr preferRelativeResize="0"/>
          <p:nvPr/>
        </p:nvPicPr>
        <p:blipFill>
          <a:blip r:embed="rId5">
            <a:alphaModFix/>
          </a:blip>
          <a:stretch>
            <a:fillRect/>
          </a:stretch>
        </p:blipFill>
        <p:spPr>
          <a:xfrm>
            <a:off x="5326127" y="1872338"/>
            <a:ext cx="3719724" cy="2094675"/>
          </a:xfrm>
          <a:prstGeom prst="rect">
            <a:avLst/>
          </a:prstGeom>
          <a:noFill/>
          <a:ln w="38100" cap="flat" cmpd="sng">
            <a:solidFill>
              <a:schemeClr val="lt2"/>
            </a:solidFill>
            <a:prstDash val="solid"/>
            <a:round/>
            <a:headEnd type="none" w="sm" len="sm"/>
            <a:tailEnd type="none" w="sm" len="sm"/>
          </a:ln>
        </p:spPr>
      </p:pic>
      <p:pic>
        <p:nvPicPr>
          <p:cNvPr id="87" name="Google Shape;87;p17"/>
          <p:cNvPicPr preferRelativeResize="0"/>
          <p:nvPr/>
        </p:nvPicPr>
        <p:blipFill>
          <a:blip r:embed="rId6">
            <a:alphaModFix/>
          </a:blip>
          <a:stretch>
            <a:fillRect/>
          </a:stretch>
        </p:blipFill>
        <p:spPr>
          <a:xfrm>
            <a:off x="760425" y="3187633"/>
            <a:ext cx="2402350" cy="1600289"/>
          </a:xfrm>
          <a:prstGeom prst="rect">
            <a:avLst/>
          </a:prstGeom>
          <a:noFill/>
          <a:ln w="38100" cap="flat" cmpd="sng">
            <a:solidFill>
              <a:schemeClr val="lt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dirty="0">
                <a:latin typeface="Arial" panose="020B0604020202020204" pitchFamily="34" charset="0"/>
              </a:rPr>
              <a:t>¿Cuál es la concentración mínima permitida de Plomo Tetraetilo (CMP y CMP-CPT)?</a:t>
            </a:r>
            <a:endParaRPr dirty="0">
              <a:latin typeface="Arial" panose="020B0604020202020204" pitchFamily="34" charset="0"/>
            </a:endParaRPr>
          </a:p>
          <a:p>
            <a:pPr marL="0" lvl="0" indent="0" algn="l" rtl="0">
              <a:spcBef>
                <a:spcPts val="0"/>
              </a:spcBef>
              <a:spcAft>
                <a:spcPts val="0"/>
              </a:spcAft>
              <a:buNone/>
            </a:pPr>
            <a:r>
              <a:rPr lang="es" dirty="0">
                <a:latin typeface="Arial" panose="020B0604020202020204" pitchFamily="34" charset="0"/>
              </a:rPr>
              <a:t>¿Qué uso tuvo y aún tiene en algunos casos este compuesto?</a:t>
            </a:r>
            <a:endParaRPr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Concentración máxima permisible ponderada en el tiempo</a:t>
            </a:r>
            <a:endParaRPr dirty="0">
              <a:latin typeface="Arial" panose="020B0604020202020204" pitchFamily="34" charset="0"/>
              <a:cs typeface="Arial" panose="020B0604020202020204" pitchFamily="34" charset="0"/>
            </a:endParaRPr>
          </a:p>
        </p:txBody>
      </p:sp>
      <p:pic>
        <p:nvPicPr>
          <p:cNvPr id="98" name="Google Shape;98;p19"/>
          <p:cNvPicPr preferRelativeResize="0"/>
          <p:nvPr/>
        </p:nvPicPr>
        <p:blipFill rotWithShape="1">
          <a:blip r:embed="rId3">
            <a:alphaModFix/>
          </a:blip>
          <a:srcRect b="92747"/>
          <a:stretch/>
        </p:blipFill>
        <p:spPr>
          <a:xfrm>
            <a:off x="1177875" y="1062715"/>
            <a:ext cx="6812550" cy="1276547"/>
          </a:xfrm>
          <a:prstGeom prst="rect">
            <a:avLst/>
          </a:prstGeom>
          <a:noFill/>
          <a:ln>
            <a:noFill/>
          </a:ln>
        </p:spPr>
      </p:pic>
      <p:pic>
        <p:nvPicPr>
          <p:cNvPr id="99" name="Google Shape;99;p19"/>
          <p:cNvPicPr preferRelativeResize="0"/>
          <p:nvPr/>
        </p:nvPicPr>
        <p:blipFill rotWithShape="1">
          <a:blip r:embed="rId4">
            <a:alphaModFix/>
          </a:blip>
          <a:srcRect t="27053" b="63043"/>
          <a:stretch/>
        </p:blipFill>
        <p:spPr>
          <a:xfrm>
            <a:off x="1165713" y="2245884"/>
            <a:ext cx="6812575" cy="1734691"/>
          </a:xfrm>
          <a:prstGeom prst="rect">
            <a:avLst/>
          </a:prstGeom>
          <a:noFill/>
          <a:ln>
            <a:noFill/>
          </a:ln>
        </p:spPr>
      </p:pic>
      <p:cxnSp>
        <p:nvCxnSpPr>
          <p:cNvPr id="100" name="Google Shape;100;p19"/>
          <p:cNvCxnSpPr/>
          <p:nvPr/>
        </p:nvCxnSpPr>
        <p:spPr>
          <a:xfrm>
            <a:off x="1233927" y="3276600"/>
            <a:ext cx="6707700" cy="0"/>
          </a:xfrm>
          <a:prstGeom prst="straightConnector1">
            <a:avLst/>
          </a:prstGeom>
          <a:noFill/>
          <a:ln w="38100" cap="flat" cmpd="sng">
            <a:solidFill>
              <a:schemeClr val="dk2"/>
            </a:solidFill>
            <a:prstDash val="solid"/>
            <a:round/>
            <a:headEnd type="none" w="med" len="med"/>
            <a:tailEnd type="none" w="med" len="med"/>
          </a:ln>
        </p:spPr>
      </p:cxnSp>
      <p:cxnSp>
        <p:nvCxnSpPr>
          <p:cNvPr id="101" name="Google Shape;101;p19"/>
          <p:cNvCxnSpPr/>
          <p:nvPr/>
        </p:nvCxnSpPr>
        <p:spPr>
          <a:xfrm>
            <a:off x="1226700" y="3093750"/>
            <a:ext cx="6714900" cy="0"/>
          </a:xfrm>
          <a:prstGeom prst="straightConnector1">
            <a:avLst/>
          </a:prstGeom>
          <a:noFill/>
          <a:ln w="38100" cap="flat" cmpd="sng">
            <a:solidFill>
              <a:schemeClr val="dk2"/>
            </a:solidFill>
            <a:prstDash val="solid"/>
            <a:round/>
            <a:headEnd type="none" w="med" len="med"/>
            <a:tailEnd type="none" w="med" len="med"/>
          </a:ln>
        </p:spPr>
      </p:cxnSp>
      <p:cxnSp>
        <p:nvCxnSpPr>
          <p:cNvPr id="102" name="Google Shape;102;p19"/>
          <p:cNvCxnSpPr/>
          <p:nvPr/>
        </p:nvCxnSpPr>
        <p:spPr>
          <a:xfrm>
            <a:off x="1240370" y="3097258"/>
            <a:ext cx="0" cy="172200"/>
          </a:xfrm>
          <a:prstGeom prst="straightConnector1">
            <a:avLst/>
          </a:prstGeom>
          <a:noFill/>
          <a:ln w="38100" cap="flat" cmpd="sng">
            <a:solidFill>
              <a:schemeClr val="dk2"/>
            </a:solidFill>
            <a:prstDash val="solid"/>
            <a:round/>
            <a:headEnd type="none" w="med" len="med"/>
            <a:tailEnd type="none" w="med" len="med"/>
          </a:ln>
        </p:spPr>
      </p:cxnSp>
      <p:cxnSp>
        <p:nvCxnSpPr>
          <p:cNvPr id="103" name="Google Shape;103;p19"/>
          <p:cNvCxnSpPr/>
          <p:nvPr/>
        </p:nvCxnSpPr>
        <p:spPr>
          <a:xfrm rot="10800000">
            <a:off x="7921709" y="3231610"/>
            <a:ext cx="0" cy="203400"/>
          </a:xfrm>
          <a:prstGeom prst="straightConnector1">
            <a:avLst/>
          </a:prstGeom>
          <a:noFill/>
          <a:ln w="38100" cap="flat" cmpd="sng">
            <a:solidFill>
              <a:schemeClr val="dk2"/>
            </a:solidFill>
            <a:prstDash val="solid"/>
            <a:round/>
            <a:headEnd type="none" w="med" len="med"/>
            <a:tailEnd type="none" w="med" len="med"/>
          </a:ln>
        </p:spPr>
      </p:cxnSp>
      <p:sp>
        <p:nvSpPr>
          <p:cNvPr id="104" name="Google Shape;104;p19"/>
          <p:cNvSpPr txBox="1">
            <a:spLocks noGrp="1"/>
          </p:cNvSpPr>
          <p:nvPr>
            <p:ph type="body" idx="1"/>
          </p:nvPr>
        </p:nvSpPr>
        <p:spPr>
          <a:xfrm>
            <a:off x="150500" y="4049098"/>
            <a:ext cx="6106200" cy="1022700"/>
          </a:xfrm>
          <a:prstGeom prst="rect">
            <a:avLst/>
          </a:prstGeom>
        </p:spPr>
        <p:txBody>
          <a:bodyPr spcFirstLastPara="1" wrap="square" lIns="91425" tIns="91425" rIns="91425" bIns="91425" anchor="t" anchorCtr="0">
            <a:normAutofit fontScale="92500"/>
          </a:bodyPr>
          <a:lstStyle/>
          <a:p>
            <a:pPr marL="0" lvl="0" indent="0" algn="l" rtl="0">
              <a:lnSpc>
                <a:spcPct val="100000"/>
              </a:lnSpc>
              <a:spcBef>
                <a:spcPts val="0"/>
              </a:spcBef>
              <a:spcAft>
                <a:spcPts val="0"/>
              </a:spcAft>
              <a:buNone/>
            </a:pPr>
            <a:r>
              <a:rPr lang="es" sz="1300" dirty="0">
                <a:latin typeface="Arial" panose="020B0604020202020204" pitchFamily="34" charset="0"/>
                <a:cs typeface="Arial" panose="020B0604020202020204" pitchFamily="34" charset="0"/>
              </a:rPr>
              <a:t>CMP = Concentración máxima permisible ponderada en el tiempo (0.1mg/m³)</a:t>
            </a:r>
            <a:endParaRPr sz="1300" dirty="0">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s" sz="1300" dirty="0">
                <a:latin typeface="Arial" panose="020B0604020202020204" pitchFamily="34" charset="0"/>
                <a:cs typeface="Arial" panose="020B0604020202020204" pitchFamily="34" charset="0"/>
              </a:rPr>
              <a:t>A4 = No cancerígeno</a:t>
            </a:r>
            <a:endParaRPr sz="1300" dirty="0">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s" sz="1300" dirty="0">
                <a:latin typeface="Arial" panose="020B0604020202020204" pitchFamily="34" charset="0"/>
                <a:cs typeface="Arial" panose="020B0604020202020204" pitchFamily="34" charset="0"/>
              </a:rPr>
              <a:t>v.d. = Vía dérmica</a:t>
            </a:r>
            <a:endParaRPr sz="1300" dirty="0">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s" sz="1300" dirty="0">
                <a:latin typeface="Arial" panose="020B0604020202020204" pitchFamily="34" charset="0"/>
                <a:cs typeface="Arial" panose="020B0604020202020204" pitchFamily="34" charset="0"/>
              </a:rPr>
              <a:t>ppm = Partes de gas por millón de partes de aire contaminado en volumen</a:t>
            </a:r>
            <a:endParaRPr sz="1300" dirty="0">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s" sz="1300" dirty="0">
                <a:latin typeface="Arial" panose="020B0604020202020204" pitchFamily="34" charset="0"/>
                <a:cs typeface="Arial" panose="020B0604020202020204" pitchFamily="34" charset="0"/>
              </a:rPr>
              <a:t>SNC = Sistema Nervioso Central</a:t>
            </a:r>
            <a:endParaRPr sz="13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Usos del TEL</a:t>
            </a:r>
            <a:endParaRPr dirty="0">
              <a:latin typeface="Arial" panose="020B0604020202020204" pitchFamily="34" charset="0"/>
              <a:cs typeface="Arial" panose="020B0604020202020204" pitchFamily="34" charset="0"/>
            </a:endParaRPr>
          </a:p>
        </p:txBody>
      </p:sp>
      <p:sp>
        <p:nvSpPr>
          <p:cNvPr id="110" name="Google Shape;11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Históricamente se usaba en la gasolina con plomo súper de 97 octanos y Normal de 92 octanos como aditivo </a:t>
            </a:r>
            <a:r>
              <a:rPr lang="es" b="1" dirty="0">
                <a:latin typeface="Arial" panose="020B0604020202020204" pitchFamily="34" charset="0"/>
                <a:cs typeface="Arial" panose="020B0604020202020204" pitchFamily="34" charset="0"/>
              </a:rPr>
              <a:t>antidetonante</a:t>
            </a:r>
            <a:r>
              <a:rPr lang="es"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s" dirty="0">
                <a:latin typeface="Arial" panose="020B0604020202020204" pitchFamily="34" charset="0"/>
                <a:cs typeface="Arial" panose="020B0604020202020204" pitchFamily="34" charset="0"/>
              </a:rPr>
              <a:t>El químico tenía la característica de aumentar el octanaje de la gasolina, al igual que el etanol, pero siendo más barato.</a:t>
            </a:r>
            <a:endParaRPr dirty="0">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s" dirty="0">
                <a:latin typeface="Arial" panose="020B0604020202020204" pitchFamily="34" charset="0"/>
                <a:cs typeface="Arial" panose="020B0604020202020204" pitchFamily="34" charset="0"/>
              </a:rPr>
              <a:t>Sin embargo, el plomo, como no interviene en la combustión, es expulsado con los gases de escape, es decir, se emitía unos pocos gramos de plomo tóxico a la atmósfera con cada depósito.</a:t>
            </a:r>
            <a:endParaRPr dirty="0">
              <a:latin typeface="Arial" panose="020B0604020202020204" pitchFamily="34" charset="0"/>
              <a:cs typeface="Arial" panose="020B0604020202020204" pitchFamily="34" charset="0"/>
            </a:endParaRPr>
          </a:p>
          <a:p>
            <a:pPr marL="0" lvl="0" indent="0" algn="l" rtl="0">
              <a:spcBef>
                <a:spcPts val="1200"/>
              </a:spcBef>
              <a:spcAft>
                <a:spcPts val="1200"/>
              </a:spcAft>
              <a:buNone/>
            </a:pPr>
            <a:r>
              <a:rPr lang="es" dirty="0">
                <a:latin typeface="Arial" panose="020B0604020202020204" pitchFamily="34" charset="0"/>
                <a:cs typeface="Arial" panose="020B0604020202020204" pitchFamily="34" charset="0"/>
              </a:rPr>
              <a:t>Actualmente se utiliza gasolina sin plomo que usa otros elementos no contaminantes como antidetonante.</a:t>
            </a:r>
            <a:endParaRPr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latin typeface="Arial" panose="020B0604020202020204" pitchFamily="34" charset="0"/>
                <a:cs typeface="Arial" panose="020B0604020202020204" pitchFamily="34" charset="0"/>
              </a:rPr>
              <a:t>Usos del TEL</a:t>
            </a:r>
            <a:endParaRPr dirty="0">
              <a:latin typeface="Arial" panose="020B0604020202020204" pitchFamily="34" charset="0"/>
              <a:cs typeface="Arial" panose="020B0604020202020204" pitchFamily="34" charset="0"/>
            </a:endParaRPr>
          </a:p>
        </p:txBody>
      </p:sp>
      <p:sp>
        <p:nvSpPr>
          <p:cNvPr id="116" name="Google Shape;116;p21"/>
          <p:cNvSpPr txBox="1">
            <a:spLocks noGrp="1"/>
          </p:cNvSpPr>
          <p:nvPr>
            <p:ph type="body" idx="1"/>
          </p:nvPr>
        </p:nvSpPr>
        <p:spPr>
          <a:xfrm>
            <a:off x="311700" y="1152475"/>
            <a:ext cx="8520600" cy="95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dirty="0">
                <a:latin typeface="Arial" panose="020B0604020202020204" pitchFamily="34" charset="0"/>
                <a:cs typeface="Arial" panose="020B0604020202020204" pitchFamily="34" charset="0"/>
              </a:rPr>
              <a:t>Hoy en día, solo se utiliza en el combustible de aviación </a:t>
            </a:r>
            <a:r>
              <a:rPr lang="es" b="1" dirty="0">
                <a:latin typeface="Arial" panose="020B0604020202020204" pitchFamily="34" charset="0"/>
                <a:cs typeface="Arial" panose="020B0604020202020204" pitchFamily="34" charset="0"/>
              </a:rPr>
              <a:t>Avgas 100LL</a:t>
            </a:r>
            <a:r>
              <a:rPr lang="es" dirty="0">
                <a:latin typeface="Arial" panose="020B0604020202020204" pitchFamily="34" charset="0"/>
                <a:cs typeface="Arial" panose="020B0604020202020204" pitchFamily="34" charset="0"/>
              </a:rPr>
              <a:t> y se están haciendo estudios para reducir o eliminar su uso completamente.</a:t>
            </a:r>
            <a:endParaRPr dirty="0">
              <a:latin typeface="Arial" panose="020B0604020202020204" pitchFamily="34" charset="0"/>
              <a:cs typeface="Arial" panose="020B0604020202020204" pitchFamily="34" charset="0"/>
            </a:endParaRPr>
          </a:p>
        </p:txBody>
      </p:sp>
      <p:pic>
        <p:nvPicPr>
          <p:cNvPr id="117" name="Google Shape;117;p21"/>
          <p:cNvPicPr preferRelativeResize="0"/>
          <p:nvPr/>
        </p:nvPicPr>
        <p:blipFill>
          <a:blip r:embed="rId3">
            <a:alphaModFix/>
          </a:blip>
          <a:stretch>
            <a:fillRect/>
          </a:stretch>
        </p:blipFill>
        <p:spPr>
          <a:xfrm>
            <a:off x="4924825" y="2094225"/>
            <a:ext cx="3641425" cy="2738357"/>
          </a:xfrm>
          <a:prstGeom prst="rect">
            <a:avLst/>
          </a:prstGeom>
          <a:noFill/>
          <a:ln w="38100" cap="flat" cmpd="sng">
            <a:solidFill>
              <a:schemeClr val="lt2"/>
            </a:solidFill>
            <a:prstDash val="solid"/>
            <a:round/>
            <a:headEnd type="none" w="sm" len="sm"/>
            <a:tailEnd type="none" w="sm" len="sm"/>
          </a:ln>
        </p:spPr>
      </p:pic>
      <p:pic>
        <p:nvPicPr>
          <p:cNvPr id="118" name="Google Shape;118;p21"/>
          <p:cNvPicPr preferRelativeResize="0"/>
          <p:nvPr/>
        </p:nvPicPr>
        <p:blipFill>
          <a:blip r:embed="rId4">
            <a:alphaModFix/>
          </a:blip>
          <a:stretch>
            <a:fillRect/>
          </a:stretch>
        </p:blipFill>
        <p:spPr>
          <a:xfrm>
            <a:off x="456625" y="2111875"/>
            <a:ext cx="3602770" cy="2703075"/>
          </a:xfrm>
          <a:prstGeom prst="rect">
            <a:avLst/>
          </a:prstGeom>
          <a:noFill/>
          <a:ln w="38100" cap="flat" cmpd="sng">
            <a:solidFill>
              <a:schemeClr val="lt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654</Words>
  <Application>Microsoft Office PowerPoint</Application>
  <PresentationFormat>Presentación en pantalla (16:9)</PresentationFormat>
  <Paragraphs>61</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Roboto Slab</vt:lpstr>
      <vt:lpstr>Proxima Nova</vt:lpstr>
      <vt:lpstr>Spearmint</vt:lpstr>
      <vt:lpstr>Higiene y Seguridad del Trabajo</vt:lpstr>
      <vt:lpstr>¿Cuál es el valor de iluminación sobre el plano de trabajo de un joyero?</vt:lpstr>
      <vt:lpstr>TABLA 1 - Intensidad Media de Iluminación para Diversas Clases de Tarea Visual  </vt:lpstr>
      <vt:lpstr>TABLA 2 - Intensidad mínima de iluminación</vt:lpstr>
      <vt:lpstr>Plano de trabajo</vt:lpstr>
      <vt:lpstr>¿Cuál es la concentración mínima permitida de Plomo Tetraetilo (CMP y CMP-CPT)? ¿Qué uso tuvo y aún tiene en algunos casos este compuesto?</vt:lpstr>
      <vt:lpstr>Concentración máxima permisible ponderada en el tiempo</vt:lpstr>
      <vt:lpstr>Usos del TEL</vt:lpstr>
      <vt:lpstr>Usos del TEL</vt:lpstr>
      <vt:lpstr>¿Cual es la Tasa de Morbilidad de una industria conservera que tuvo 2234 días perdidos por enfermedades profesionales y 3 incapacidades totales permanentes?</vt:lpstr>
      <vt:lpstr>Decreto Nº1338 - Articulo 5º</vt:lpstr>
      <vt:lpstr>Tasa de absentismo</vt:lpstr>
      <vt:lpstr>Cálculo de Morbilidad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Higiene y Seguridad del Trabajo</dc:title>
  <dc:creator>César Iglesias Jimenez</dc:creator>
  <cp:lastModifiedBy>César Iglesias Jimenez</cp:lastModifiedBy>
  <cp:revision>3</cp:revision>
  <dcterms:modified xsi:type="dcterms:W3CDTF">2022-05-01T23:21:09Z</dcterms:modified>
</cp:coreProperties>
</file>