
<file path=[Content_Types].xml><?xml version="1.0" encoding="utf-8"?>
<Types xmlns="http://schemas.openxmlformats.org/package/2006/content-types">
  <Default Extension="fntdata" ContentType="application/x-fontdata"/>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9144000" cy="5143500" type="screen16x9"/>
  <p:notesSz cx="6858000" cy="9144000"/>
  <p:embeddedFontLst>
    <p:embeddedFont>
      <p:font typeface="Roboto" panose="02000000000000000000" pitchFamily="2" charset="0"/>
      <p:regular r:id="rId14"/>
      <p:bold r:id="rId15"/>
      <p:italic r:id="rId16"/>
      <p:boldItalic r:id="rId17"/>
    </p:embeddedFont>
    <p:embeddedFont>
      <p:font typeface="Roboto Slab" panose="020B0604020202020204" charset="0"/>
      <p:regular r:id="rId18"/>
      <p:bold r:id="rId1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49" d="100"/>
          <a:sy n="49" d="100"/>
        </p:scale>
        <p:origin x="259" y="53"/>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1207f93f74a_0_7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1207f93f74a_0_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1207f93f74a_0_8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1207f93f74a_0_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g1207f93f74a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 name="Google Shape;67;g1207f93f74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1207f93f74a_0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1207f93f74a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1207f93f74a_0_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1207f93f74a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g1207f93f74a_0_2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 name="Google Shape;85;g1207f93f74a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1207f93f74a_0_3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1207f93f74a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1207f93f74a_0_4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1207f93f74a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1207f93f74a_0_5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1207f93f74a_0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1207f93f74a_0_6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1207f93f74a_0_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a:off x="1524800" y="672606"/>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accent5"/>
            </a:solidFill>
            <a:prstDash val="solid"/>
            <a:miter lim="8000"/>
            <a:headEnd type="none" w="sm" len="sm"/>
            <a:tailEnd type="none" w="sm" len="sm"/>
          </a:ln>
        </p:spPr>
      </p:sp>
      <p:sp>
        <p:nvSpPr>
          <p:cNvPr id="11" name="Google Shape;11;p2"/>
          <p:cNvSpPr/>
          <p:nvPr/>
        </p:nvSpPr>
        <p:spPr>
          <a:xfrm rot="10800000">
            <a:off x="6537563" y="3342925"/>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accent5"/>
            </a:solidFill>
            <a:prstDash val="solid"/>
            <a:miter lim="8000"/>
            <a:headEnd type="none" w="sm" len="sm"/>
            <a:tailEnd type="none" w="sm" len="sm"/>
          </a:ln>
        </p:spPr>
      </p:sp>
      <p:cxnSp>
        <p:nvCxnSpPr>
          <p:cNvPr id="12" name="Google Shape;12;p2"/>
          <p:cNvCxnSpPr/>
          <p:nvPr/>
        </p:nvCxnSpPr>
        <p:spPr>
          <a:xfrm>
            <a:off x="4359602" y="2817464"/>
            <a:ext cx="424800" cy="0"/>
          </a:xfrm>
          <a:prstGeom prst="straightConnector1">
            <a:avLst/>
          </a:prstGeom>
          <a:noFill/>
          <a:ln w="38100" cap="flat" cmpd="sng">
            <a:solidFill>
              <a:schemeClr val="accent4"/>
            </a:solidFill>
            <a:prstDash val="solid"/>
            <a:round/>
            <a:headEnd type="none" w="sm" len="sm"/>
            <a:tailEnd type="none" w="sm" len="sm"/>
          </a:ln>
        </p:spPr>
      </p:cxnSp>
      <p:sp>
        <p:nvSpPr>
          <p:cNvPr id="13" name="Google Shape;13;p2"/>
          <p:cNvSpPr txBox="1">
            <a:spLocks noGrp="1"/>
          </p:cNvSpPr>
          <p:nvPr>
            <p:ph type="ctrTitle"/>
          </p:nvPr>
        </p:nvSpPr>
        <p:spPr>
          <a:xfrm>
            <a:off x="1680302" y="1188925"/>
            <a:ext cx="5783400" cy="1457400"/>
          </a:xfrm>
          <a:prstGeom prst="rect">
            <a:avLst/>
          </a:prstGeom>
        </p:spPr>
        <p:txBody>
          <a:bodyPr spcFirstLastPara="1" wrap="square" lIns="91425" tIns="91425" rIns="91425" bIns="91425" anchor="b" anchorCtr="0">
            <a:normAutofit/>
          </a:bodyPr>
          <a:lstStyle>
            <a:lvl1pPr lvl="0" algn="ctr">
              <a:spcBef>
                <a:spcPts val="0"/>
              </a:spcBef>
              <a:spcAft>
                <a:spcPts val="0"/>
              </a:spcAft>
              <a:buSzPts val="4000"/>
              <a:buNone/>
              <a:defRPr sz="4000"/>
            </a:lvl1pPr>
            <a:lvl2pPr lvl="1" algn="ctr">
              <a:spcBef>
                <a:spcPts val="0"/>
              </a:spcBef>
              <a:spcAft>
                <a:spcPts val="0"/>
              </a:spcAft>
              <a:buSzPts val="4000"/>
              <a:buNone/>
              <a:defRPr sz="4000"/>
            </a:lvl2pPr>
            <a:lvl3pPr lvl="2" algn="ctr">
              <a:spcBef>
                <a:spcPts val="0"/>
              </a:spcBef>
              <a:spcAft>
                <a:spcPts val="0"/>
              </a:spcAft>
              <a:buSzPts val="4000"/>
              <a:buNone/>
              <a:defRPr sz="4000"/>
            </a:lvl3pPr>
            <a:lvl4pPr lvl="3" algn="ctr">
              <a:spcBef>
                <a:spcPts val="0"/>
              </a:spcBef>
              <a:spcAft>
                <a:spcPts val="0"/>
              </a:spcAft>
              <a:buSzPts val="4000"/>
              <a:buNone/>
              <a:defRPr sz="4000"/>
            </a:lvl4pPr>
            <a:lvl5pPr lvl="4" algn="ctr">
              <a:spcBef>
                <a:spcPts val="0"/>
              </a:spcBef>
              <a:spcAft>
                <a:spcPts val="0"/>
              </a:spcAft>
              <a:buSzPts val="4000"/>
              <a:buNone/>
              <a:defRPr sz="4000"/>
            </a:lvl5pPr>
            <a:lvl6pPr lvl="5" algn="ctr">
              <a:spcBef>
                <a:spcPts val="0"/>
              </a:spcBef>
              <a:spcAft>
                <a:spcPts val="0"/>
              </a:spcAft>
              <a:buSzPts val="4000"/>
              <a:buNone/>
              <a:defRPr sz="4000"/>
            </a:lvl6pPr>
            <a:lvl7pPr lvl="6" algn="ctr">
              <a:spcBef>
                <a:spcPts val="0"/>
              </a:spcBef>
              <a:spcAft>
                <a:spcPts val="0"/>
              </a:spcAft>
              <a:buSzPts val="4000"/>
              <a:buNone/>
              <a:defRPr sz="4000"/>
            </a:lvl7pPr>
            <a:lvl8pPr lvl="7" algn="ctr">
              <a:spcBef>
                <a:spcPts val="0"/>
              </a:spcBef>
              <a:spcAft>
                <a:spcPts val="0"/>
              </a:spcAft>
              <a:buSzPts val="4000"/>
              <a:buNone/>
              <a:defRPr sz="4000"/>
            </a:lvl8pPr>
            <a:lvl9pPr lvl="8" algn="ctr">
              <a:spcBef>
                <a:spcPts val="0"/>
              </a:spcBef>
              <a:spcAft>
                <a:spcPts val="0"/>
              </a:spcAft>
              <a:buSzPts val="4000"/>
              <a:buNone/>
              <a:defRPr sz="4000"/>
            </a:lvl9pPr>
          </a:lstStyle>
          <a:p>
            <a:endParaRPr/>
          </a:p>
        </p:txBody>
      </p:sp>
      <p:sp>
        <p:nvSpPr>
          <p:cNvPr id="14" name="Google Shape;14;p2"/>
          <p:cNvSpPr txBox="1">
            <a:spLocks noGrp="1"/>
          </p:cNvSpPr>
          <p:nvPr>
            <p:ph type="subTitle" idx="1"/>
          </p:nvPr>
        </p:nvSpPr>
        <p:spPr>
          <a:xfrm>
            <a:off x="1680302" y="3049450"/>
            <a:ext cx="5783400" cy="9090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1pPr>
            <a:lvl2pPr lvl="1"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2pPr>
            <a:lvl3pPr lvl="2"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3pPr>
            <a:lvl4pPr lvl="3"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4pPr>
            <a:lvl5pPr lvl="4"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5pPr>
            <a:lvl6pPr lvl="5"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6pPr>
            <a:lvl7pPr lvl="6"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7pPr>
            <a:lvl8pPr lvl="7"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8pPr>
            <a:lvl9pPr lvl="8"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9pPr>
          </a:lstStyle>
          <a:p>
            <a:endParaRPr/>
          </a:p>
        </p:txBody>
      </p:sp>
      <p:sp>
        <p:nvSpPr>
          <p:cNvPr id="15" name="Google Shape;15;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2"/>
        <p:cNvGrpSpPr/>
        <p:nvPr/>
      </p:nvGrpSpPr>
      <p:grpSpPr>
        <a:xfrm>
          <a:off x="0" y="0"/>
          <a:ext cx="0" cy="0"/>
          <a:chOff x="0" y="0"/>
          <a:chExt cx="0" cy="0"/>
        </a:xfrm>
      </p:grpSpPr>
      <p:sp>
        <p:nvSpPr>
          <p:cNvPr id="53" name="Google Shape;53;p11"/>
          <p:cNvSpPr/>
          <p:nvPr/>
        </p:nvSpPr>
        <p:spPr>
          <a:xfrm>
            <a:off x="150" y="5076825"/>
            <a:ext cx="9143700" cy="666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11"/>
          <p:cNvSpPr txBox="1">
            <a:spLocks noGrp="1"/>
          </p:cNvSpPr>
          <p:nvPr>
            <p:ph type="title" hasCustomPrompt="1"/>
          </p:nvPr>
        </p:nvSpPr>
        <p:spPr>
          <a:xfrm>
            <a:off x="387900" y="1152450"/>
            <a:ext cx="8368200" cy="15384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accent5"/>
              </a:buClr>
              <a:buSzPts val="13000"/>
              <a:buNone/>
              <a:defRPr sz="13000">
                <a:solidFill>
                  <a:schemeClr val="accent5"/>
                </a:solidFill>
              </a:defRPr>
            </a:lvl1pPr>
            <a:lvl2pPr lvl="1" algn="ctr">
              <a:spcBef>
                <a:spcPts val="0"/>
              </a:spcBef>
              <a:spcAft>
                <a:spcPts val="0"/>
              </a:spcAft>
              <a:buClr>
                <a:schemeClr val="accent5"/>
              </a:buClr>
              <a:buSzPts val="13000"/>
              <a:buNone/>
              <a:defRPr sz="13000">
                <a:solidFill>
                  <a:schemeClr val="accent5"/>
                </a:solidFill>
              </a:defRPr>
            </a:lvl2pPr>
            <a:lvl3pPr lvl="2" algn="ctr">
              <a:spcBef>
                <a:spcPts val="0"/>
              </a:spcBef>
              <a:spcAft>
                <a:spcPts val="0"/>
              </a:spcAft>
              <a:buClr>
                <a:schemeClr val="accent5"/>
              </a:buClr>
              <a:buSzPts val="13000"/>
              <a:buNone/>
              <a:defRPr sz="13000">
                <a:solidFill>
                  <a:schemeClr val="accent5"/>
                </a:solidFill>
              </a:defRPr>
            </a:lvl3pPr>
            <a:lvl4pPr lvl="3" algn="ctr">
              <a:spcBef>
                <a:spcPts val="0"/>
              </a:spcBef>
              <a:spcAft>
                <a:spcPts val="0"/>
              </a:spcAft>
              <a:buClr>
                <a:schemeClr val="accent5"/>
              </a:buClr>
              <a:buSzPts val="13000"/>
              <a:buNone/>
              <a:defRPr sz="13000">
                <a:solidFill>
                  <a:schemeClr val="accent5"/>
                </a:solidFill>
              </a:defRPr>
            </a:lvl4pPr>
            <a:lvl5pPr lvl="4" algn="ctr">
              <a:spcBef>
                <a:spcPts val="0"/>
              </a:spcBef>
              <a:spcAft>
                <a:spcPts val="0"/>
              </a:spcAft>
              <a:buClr>
                <a:schemeClr val="accent5"/>
              </a:buClr>
              <a:buSzPts val="13000"/>
              <a:buNone/>
              <a:defRPr sz="13000">
                <a:solidFill>
                  <a:schemeClr val="accent5"/>
                </a:solidFill>
              </a:defRPr>
            </a:lvl5pPr>
            <a:lvl6pPr lvl="5" algn="ctr">
              <a:spcBef>
                <a:spcPts val="0"/>
              </a:spcBef>
              <a:spcAft>
                <a:spcPts val="0"/>
              </a:spcAft>
              <a:buClr>
                <a:schemeClr val="accent5"/>
              </a:buClr>
              <a:buSzPts val="13000"/>
              <a:buNone/>
              <a:defRPr sz="13000">
                <a:solidFill>
                  <a:schemeClr val="accent5"/>
                </a:solidFill>
              </a:defRPr>
            </a:lvl6pPr>
            <a:lvl7pPr lvl="6" algn="ctr">
              <a:spcBef>
                <a:spcPts val="0"/>
              </a:spcBef>
              <a:spcAft>
                <a:spcPts val="0"/>
              </a:spcAft>
              <a:buClr>
                <a:schemeClr val="accent5"/>
              </a:buClr>
              <a:buSzPts val="13000"/>
              <a:buNone/>
              <a:defRPr sz="13000">
                <a:solidFill>
                  <a:schemeClr val="accent5"/>
                </a:solidFill>
              </a:defRPr>
            </a:lvl7pPr>
            <a:lvl8pPr lvl="7" algn="ctr">
              <a:spcBef>
                <a:spcPts val="0"/>
              </a:spcBef>
              <a:spcAft>
                <a:spcPts val="0"/>
              </a:spcAft>
              <a:buClr>
                <a:schemeClr val="accent5"/>
              </a:buClr>
              <a:buSzPts val="13000"/>
              <a:buNone/>
              <a:defRPr sz="13000">
                <a:solidFill>
                  <a:schemeClr val="accent5"/>
                </a:solidFill>
              </a:defRPr>
            </a:lvl8pPr>
            <a:lvl9pPr lvl="8" algn="ctr">
              <a:spcBef>
                <a:spcPts val="0"/>
              </a:spcBef>
              <a:spcAft>
                <a:spcPts val="0"/>
              </a:spcAft>
              <a:buClr>
                <a:schemeClr val="accent5"/>
              </a:buClr>
              <a:buSzPts val="13000"/>
              <a:buNone/>
              <a:defRPr sz="13000">
                <a:solidFill>
                  <a:schemeClr val="accent5"/>
                </a:solidFill>
              </a:defRPr>
            </a:lvl9pPr>
          </a:lstStyle>
          <a:p>
            <a:r>
              <a:t>xx%</a:t>
            </a:r>
          </a:p>
        </p:txBody>
      </p:sp>
      <p:sp>
        <p:nvSpPr>
          <p:cNvPr id="55" name="Google Shape;55;p11"/>
          <p:cNvSpPr txBox="1">
            <a:spLocks noGrp="1"/>
          </p:cNvSpPr>
          <p:nvPr>
            <p:ph type="body" idx="1"/>
          </p:nvPr>
        </p:nvSpPr>
        <p:spPr>
          <a:xfrm>
            <a:off x="387900" y="2919450"/>
            <a:ext cx="8368200" cy="10716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56" name="Google Shape;56;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7"/>
        <p:cNvGrpSpPr/>
        <p:nvPr/>
      </p:nvGrpSpPr>
      <p:grpSpPr>
        <a:xfrm>
          <a:off x="0" y="0"/>
          <a:ext cx="0" cy="0"/>
          <a:chOff x="0" y="0"/>
          <a:chExt cx="0" cy="0"/>
        </a:xfrm>
      </p:grpSpPr>
      <p:sp>
        <p:nvSpPr>
          <p:cNvPr id="58" name="Google Shape;58;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6"/>
        <p:cNvGrpSpPr/>
        <p:nvPr/>
      </p:nvGrpSpPr>
      <p:grpSpPr>
        <a:xfrm>
          <a:off x="0" y="0"/>
          <a:ext cx="0" cy="0"/>
          <a:chOff x="0" y="0"/>
          <a:chExt cx="0" cy="0"/>
        </a:xfrm>
      </p:grpSpPr>
      <p:cxnSp>
        <p:nvCxnSpPr>
          <p:cNvPr id="17" name="Google Shape;17;p3"/>
          <p:cNvCxnSpPr/>
          <p:nvPr/>
        </p:nvCxnSpPr>
        <p:spPr>
          <a:xfrm>
            <a:off x="4359602" y="2817464"/>
            <a:ext cx="424800" cy="0"/>
          </a:xfrm>
          <a:prstGeom prst="straightConnector1">
            <a:avLst/>
          </a:prstGeom>
          <a:noFill/>
          <a:ln w="38100" cap="flat" cmpd="sng">
            <a:solidFill>
              <a:schemeClr val="accent4"/>
            </a:solidFill>
            <a:prstDash val="solid"/>
            <a:round/>
            <a:headEnd type="none" w="sm" len="sm"/>
            <a:tailEnd type="none" w="sm" len="sm"/>
          </a:ln>
        </p:spPr>
      </p:cxnSp>
      <p:sp>
        <p:nvSpPr>
          <p:cNvPr id="18" name="Google Shape;18;p3"/>
          <p:cNvSpPr txBox="1">
            <a:spLocks noGrp="1"/>
          </p:cNvSpPr>
          <p:nvPr>
            <p:ph type="title"/>
          </p:nvPr>
        </p:nvSpPr>
        <p:spPr>
          <a:xfrm>
            <a:off x="480750" y="1764950"/>
            <a:ext cx="8222100" cy="907500"/>
          </a:xfrm>
          <a:prstGeom prst="rect">
            <a:avLst/>
          </a:prstGeom>
        </p:spPr>
        <p:txBody>
          <a:bodyPr spcFirstLastPara="1" wrap="square" lIns="91425" tIns="91425" rIns="91425" bIns="91425" anchor="b" anchorCtr="0">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
        <p:nvSpPr>
          <p:cNvPr id="19" name="Google Shape;19;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0"/>
        <p:cNvGrpSpPr/>
        <p:nvPr/>
      </p:nvGrpSpPr>
      <p:grpSpPr>
        <a:xfrm>
          <a:off x="0" y="0"/>
          <a:ext cx="0" cy="0"/>
          <a:chOff x="0" y="0"/>
          <a:chExt cx="0" cy="0"/>
        </a:xfrm>
      </p:grpSpPr>
      <p:cxnSp>
        <p:nvCxnSpPr>
          <p:cNvPr id="21" name="Google Shape;21;p4"/>
          <p:cNvCxnSpPr/>
          <p:nvPr/>
        </p:nvCxnSpPr>
        <p:spPr>
          <a:xfrm>
            <a:off x="492563" y="1260284"/>
            <a:ext cx="424800" cy="0"/>
          </a:xfrm>
          <a:prstGeom prst="straightConnector1">
            <a:avLst/>
          </a:prstGeom>
          <a:noFill/>
          <a:ln w="38100" cap="flat" cmpd="sng">
            <a:solidFill>
              <a:schemeClr val="accent4"/>
            </a:solidFill>
            <a:prstDash val="solid"/>
            <a:round/>
            <a:headEnd type="none" w="sm" len="sm"/>
            <a:tailEnd type="none" w="sm" len="sm"/>
          </a:ln>
        </p:spPr>
      </p:cxnSp>
      <p:sp>
        <p:nvSpPr>
          <p:cNvPr id="22" name="Google Shape;22;p4"/>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3" name="Google Shape;23;p4"/>
          <p:cNvSpPr txBox="1">
            <a:spLocks noGrp="1"/>
          </p:cNvSpPr>
          <p:nvPr>
            <p:ph type="body" idx="1"/>
          </p:nvPr>
        </p:nvSpPr>
        <p:spPr>
          <a:xfrm>
            <a:off x="387900" y="1489824"/>
            <a:ext cx="8368200" cy="30789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4" name="Google Shape;24;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5"/>
        <p:cNvGrpSpPr/>
        <p:nvPr/>
      </p:nvGrpSpPr>
      <p:grpSpPr>
        <a:xfrm>
          <a:off x="0" y="0"/>
          <a:ext cx="0" cy="0"/>
          <a:chOff x="0" y="0"/>
          <a:chExt cx="0" cy="0"/>
        </a:xfrm>
      </p:grpSpPr>
      <p:cxnSp>
        <p:nvCxnSpPr>
          <p:cNvPr id="26" name="Google Shape;26;p5"/>
          <p:cNvCxnSpPr/>
          <p:nvPr/>
        </p:nvCxnSpPr>
        <p:spPr>
          <a:xfrm>
            <a:off x="492563" y="1260284"/>
            <a:ext cx="424800" cy="0"/>
          </a:xfrm>
          <a:prstGeom prst="straightConnector1">
            <a:avLst/>
          </a:prstGeom>
          <a:noFill/>
          <a:ln w="38100" cap="flat" cmpd="sng">
            <a:solidFill>
              <a:schemeClr val="accent4"/>
            </a:solidFill>
            <a:prstDash val="solid"/>
            <a:round/>
            <a:headEnd type="none" w="sm" len="sm"/>
            <a:tailEnd type="none" w="sm" len="sm"/>
          </a:ln>
        </p:spPr>
      </p:cxnSp>
      <p:sp>
        <p:nvSpPr>
          <p:cNvPr id="27" name="Google Shape;27;p5"/>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8" name="Google Shape;28;p5"/>
          <p:cNvSpPr txBox="1">
            <a:spLocks noGrp="1"/>
          </p:cNvSpPr>
          <p:nvPr>
            <p:ph type="body" idx="1"/>
          </p:nvPr>
        </p:nvSpPr>
        <p:spPr>
          <a:xfrm>
            <a:off x="387900" y="1489825"/>
            <a:ext cx="3999900" cy="30789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9" name="Google Shape;29;p5"/>
          <p:cNvSpPr txBox="1">
            <a:spLocks noGrp="1"/>
          </p:cNvSpPr>
          <p:nvPr>
            <p:ph type="body" idx="2"/>
          </p:nvPr>
        </p:nvSpPr>
        <p:spPr>
          <a:xfrm>
            <a:off x="4756200" y="1489825"/>
            <a:ext cx="3999900" cy="30789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0" name="Google Shape;30;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1"/>
        <p:cNvGrpSpPr/>
        <p:nvPr/>
      </p:nvGrpSpPr>
      <p:grpSpPr>
        <a:xfrm>
          <a:off x="0" y="0"/>
          <a:ext cx="0" cy="0"/>
          <a:chOff x="0" y="0"/>
          <a:chExt cx="0" cy="0"/>
        </a:xfrm>
      </p:grpSpPr>
      <p:sp>
        <p:nvSpPr>
          <p:cNvPr id="32" name="Google Shape;32;p6"/>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3" name="Google Shape;33;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4"/>
        <p:cNvGrpSpPr/>
        <p:nvPr/>
      </p:nvGrpSpPr>
      <p:grpSpPr>
        <a:xfrm>
          <a:off x="0" y="0"/>
          <a:ext cx="0" cy="0"/>
          <a:chOff x="0" y="0"/>
          <a:chExt cx="0" cy="0"/>
        </a:xfrm>
      </p:grpSpPr>
      <p:cxnSp>
        <p:nvCxnSpPr>
          <p:cNvPr id="35" name="Google Shape;35;p7"/>
          <p:cNvCxnSpPr/>
          <p:nvPr/>
        </p:nvCxnSpPr>
        <p:spPr>
          <a:xfrm>
            <a:off x="489218" y="1412277"/>
            <a:ext cx="331500" cy="0"/>
          </a:xfrm>
          <a:prstGeom prst="straightConnector1">
            <a:avLst/>
          </a:prstGeom>
          <a:noFill/>
          <a:ln w="38100" cap="flat" cmpd="sng">
            <a:solidFill>
              <a:schemeClr val="accent4"/>
            </a:solidFill>
            <a:prstDash val="solid"/>
            <a:round/>
            <a:headEnd type="none" w="sm" len="sm"/>
            <a:tailEnd type="none" w="sm" len="sm"/>
          </a:ln>
        </p:spPr>
      </p:cxnSp>
      <p:sp>
        <p:nvSpPr>
          <p:cNvPr id="36" name="Google Shape;36;p7"/>
          <p:cNvSpPr txBox="1">
            <a:spLocks noGrp="1"/>
          </p:cNvSpPr>
          <p:nvPr>
            <p:ph type="title"/>
          </p:nvPr>
        </p:nvSpPr>
        <p:spPr>
          <a:xfrm>
            <a:off x="3879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7" name="Google Shape;37;p7"/>
          <p:cNvSpPr txBox="1">
            <a:spLocks noGrp="1"/>
          </p:cNvSpPr>
          <p:nvPr>
            <p:ph type="body" idx="1"/>
          </p:nvPr>
        </p:nvSpPr>
        <p:spPr>
          <a:xfrm>
            <a:off x="387900" y="1594025"/>
            <a:ext cx="2808000" cy="26811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8" name="Google Shape;38;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9"/>
        <p:cNvGrpSpPr/>
        <p:nvPr/>
      </p:nvGrpSpPr>
      <p:grpSpPr>
        <a:xfrm>
          <a:off x="0" y="0"/>
          <a:ext cx="0" cy="0"/>
          <a:chOff x="0" y="0"/>
          <a:chExt cx="0" cy="0"/>
        </a:xfrm>
      </p:grpSpPr>
      <p:sp>
        <p:nvSpPr>
          <p:cNvPr id="40" name="Google Shape;40;p8"/>
          <p:cNvSpPr txBox="1">
            <a:spLocks noGrp="1"/>
          </p:cNvSpPr>
          <p:nvPr>
            <p:ph type="title"/>
          </p:nvPr>
        </p:nvSpPr>
        <p:spPr>
          <a:xfrm>
            <a:off x="490250" y="526350"/>
            <a:ext cx="56187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41" name="Google Shape;41;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2"/>
        <p:cNvGrpSpPr/>
        <p:nvPr/>
      </p:nvGrpSpPr>
      <p:grpSpPr>
        <a:xfrm>
          <a:off x="0" y="0"/>
          <a:ext cx="0" cy="0"/>
          <a:chOff x="0" y="0"/>
          <a:chExt cx="0" cy="0"/>
        </a:xfrm>
      </p:grpSpPr>
      <p:sp>
        <p:nvSpPr>
          <p:cNvPr id="43" name="Google Shape;43;p9"/>
          <p:cNvSpPr/>
          <p:nvPr/>
        </p:nvSpPr>
        <p:spPr>
          <a:xfrm>
            <a:off x="4572000" y="-75"/>
            <a:ext cx="4572000" cy="5143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4" name="Google Shape;44;p9"/>
          <p:cNvCxnSpPr/>
          <p:nvPr/>
        </p:nvCxnSpPr>
        <p:spPr>
          <a:xfrm>
            <a:off x="5029675" y="4495503"/>
            <a:ext cx="540900" cy="0"/>
          </a:xfrm>
          <a:prstGeom prst="straightConnector1">
            <a:avLst/>
          </a:prstGeom>
          <a:noFill/>
          <a:ln w="38100" cap="flat" cmpd="sng">
            <a:solidFill>
              <a:schemeClr val="accent5"/>
            </a:solidFill>
            <a:prstDash val="solid"/>
            <a:round/>
            <a:headEnd type="none" w="sm" len="sm"/>
            <a:tailEnd type="none" w="sm" len="sm"/>
          </a:ln>
        </p:spPr>
      </p:cxnSp>
      <p:sp>
        <p:nvSpPr>
          <p:cNvPr id="45" name="Google Shape;45;p9"/>
          <p:cNvSpPr txBox="1">
            <a:spLocks noGrp="1"/>
          </p:cNvSpPr>
          <p:nvPr>
            <p:ph type="title"/>
          </p:nvPr>
        </p:nvSpPr>
        <p:spPr>
          <a:xfrm>
            <a:off x="265500" y="1209075"/>
            <a:ext cx="4045200" cy="1506300"/>
          </a:xfrm>
          <a:prstGeom prst="rect">
            <a:avLst/>
          </a:prstGeom>
        </p:spPr>
        <p:txBody>
          <a:bodyPr spcFirstLastPara="1" wrap="square" lIns="91425" tIns="91425" rIns="91425" bIns="91425" anchor="b" anchorCtr="0">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a:endParaRPr/>
          </a:p>
        </p:txBody>
      </p:sp>
      <p:sp>
        <p:nvSpPr>
          <p:cNvPr id="46" name="Google Shape;46;p9"/>
          <p:cNvSpPr txBox="1">
            <a:spLocks noGrp="1"/>
          </p:cNvSpPr>
          <p:nvPr>
            <p:ph type="subTitle" idx="1"/>
          </p:nvPr>
        </p:nvSpPr>
        <p:spPr>
          <a:xfrm>
            <a:off x="265500" y="2769001"/>
            <a:ext cx="4045200" cy="13455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Clr>
                <a:schemeClr val="accent5"/>
              </a:buClr>
              <a:buSzPts val="2100"/>
              <a:buNone/>
              <a:defRPr sz="2100">
                <a:solidFill>
                  <a:schemeClr val="accent5"/>
                </a:solidFill>
              </a:defRPr>
            </a:lvl1pPr>
            <a:lvl2pPr lvl="1" algn="ctr">
              <a:lnSpc>
                <a:spcPct val="100000"/>
              </a:lnSpc>
              <a:spcBef>
                <a:spcPts val="0"/>
              </a:spcBef>
              <a:spcAft>
                <a:spcPts val="0"/>
              </a:spcAft>
              <a:buClr>
                <a:schemeClr val="accent5"/>
              </a:buClr>
              <a:buSzPts val="2100"/>
              <a:buNone/>
              <a:defRPr sz="2100">
                <a:solidFill>
                  <a:schemeClr val="accent5"/>
                </a:solidFill>
              </a:defRPr>
            </a:lvl2pPr>
            <a:lvl3pPr lvl="2" algn="ctr">
              <a:lnSpc>
                <a:spcPct val="100000"/>
              </a:lnSpc>
              <a:spcBef>
                <a:spcPts val="0"/>
              </a:spcBef>
              <a:spcAft>
                <a:spcPts val="0"/>
              </a:spcAft>
              <a:buClr>
                <a:schemeClr val="accent5"/>
              </a:buClr>
              <a:buSzPts val="2100"/>
              <a:buNone/>
              <a:defRPr sz="2100">
                <a:solidFill>
                  <a:schemeClr val="accent5"/>
                </a:solidFill>
              </a:defRPr>
            </a:lvl3pPr>
            <a:lvl4pPr lvl="3" algn="ctr">
              <a:lnSpc>
                <a:spcPct val="100000"/>
              </a:lnSpc>
              <a:spcBef>
                <a:spcPts val="0"/>
              </a:spcBef>
              <a:spcAft>
                <a:spcPts val="0"/>
              </a:spcAft>
              <a:buClr>
                <a:schemeClr val="accent5"/>
              </a:buClr>
              <a:buSzPts val="2100"/>
              <a:buNone/>
              <a:defRPr sz="2100">
                <a:solidFill>
                  <a:schemeClr val="accent5"/>
                </a:solidFill>
              </a:defRPr>
            </a:lvl4pPr>
            <a:lvl5pPr lvl="4" algn="ctr">
              <a:lnSpc>
                <a:spcPct val="100000"/>
              </a:lnSpc>
              <a:spcBef>
                <a:spcPts val="0"/>
              </a:spcBef>
              <a:spcAft>
                <a:spcPts val="0"/>
              </a:spcAft>
              <a:buClr>
                <a:schemeClr val="accent5"/>
              </a:buClr>
              <a:buSzPts val="2100"/>
              <a:buNone/>
              <a:defRPr sz="2100">
                <a:solidFill>
                  <a:schemeClr val="accent5"/>
                </a:solidFill>
              </a:defRPr>
            </a:lvl5pPr>
            <a:lvl6pPr lvl="5" algn="ctr">
              <a:lnSpc>
                <a:spcPct val="100000"/>
              </a:lnSpc>
              <a:spcBef>
                <a:spcPts val="0"/>
              </a:spcBef>
              <a:spcAft>
                <a:spcPts val="0"/>
              </a:spcAft>
              <a:buClr>
                <a:schemeClr val="accent5"/>
              </a:buClr>
              <a:buSzPts val="2100"/>
              <a:buNone/>
              <a:defRPr sz="2100">
                <a:solidFill>
                  <a:schemeClr val="accent5"/>
                </a:solidFill>
              </a:defRPr>
            </a:lvl6pPr>
            <a:lvl7pPr lvl="6" algn="ctr">
              <a:lnSpc>
                <a:spcPct val="100000"/>
              </a:lnSpc>
              <a:spcBef>
                <a:spcPts val="0"/>
              </a:spcBef>
              <a:spcAft>
                <a:spcPts val="0"/>
              </a:spcAft>
              <a:buClr>
                <a:schemeClr val="accent5"/>
              </a:buClr>
              <a:buSzPts val="2100"/>
              <a:buNone/>
              <a:defRPr sz="2100">
                <a:solidFill>
                  <a:schemeClr val="accent5"/>
                </a:solidFill>
              </a:defRPr>
            </a:lvl7pPr>
            <a:lvl8pPr lvl="7" algn="ctr">
              <a:lnSpc>
                <a:spcPct val="100000"/>
              </a:lnSpc>
              <a:spcBef>
                <a:spcPts val="0"/>
              </a:spcBef>
              <a:spcAft>
                <a:spcPts val="0"/>
              </a:spcAft>
              <a:buClr>
                <a:schemeClr val="accent5"/>
              </a:buClr>
              <a:buSzPts val="2100"/>
              <a:buNone/>
              <a:defRPr sz="2100">
                <a:solidFill>
                  <a:schemeClr val="accent5"/>
                </a:solidFill>
              </a:defRPr>
            </a:lvl8pPr>
            <a:lvl9pPr lvl="8" algn="ctr">
              <a:lnSpc>
                <a:spcPct val="100000"/>
              </a:lnSpc>
              <a:spcBef>
                <a:spcPts val="0"/>
              </a:spcBef>
              <a:spcAft>
                <a:spcPts val="0"/>
              </a:spcAft>
              <a:buClr>
                <a:schemeClr val="accent5"/>
              </a:buClr>
              <a:buSzPts val="2100"/>
              <a:buNone/>
              <a:defRPr sz="2100">
                <a:solidFill>
                  <a:schemeClr val="accent5"/>
                </a:solidFill>
              </a:defRPr>
            </a:lvl9pPr>
          </a:lstStyle>
          <a:p>
            <a:endParaRPr/>
          </a:p>
        </p:txBody>
      </p:sp>
      <p:sp>
        <p:nvSpPr>
          <p:cNvPr id="47" name="Google Shape;47;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8" name="Google Shape;48;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9"/>
        <p:cNvGrpSpPr/>
        <p:nvPr/>
      </p:nvGrpSpPr>
      <p:grpSpPr>
        <a:xfrm>
          <a:off x="0" y="0"/>
          <a:ext cx="0" cy="0"/>
          <a:chOff x="0" y="0"/>
          <a:chExt cx="0" cy="0"/>
        </a:xfrm>
      </p:grpSpPr>
      <p:sp>
        <p:nvSpPr>
          <p:cNvPr id="50" name="Google Shape;50;p10"/>
          <p:cNvSpPr txBox="1">
            <a:spLocks noGrp="1"/>
          </p:cNvSpPr>
          <p:nvPr>
            <p:ph type="body" idx="1"/>
          </p:nvPr>
        </p:nvSpPr>
        <p:spPr>
          <a:xfrm>
            <a:off x="319500" y="4233725"/>
            <a:ext cx="5998800" cy="598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Font typeface="Roboto Slab"/>
              <a:buNone/>
              <a:defRPr>
                <a:latin typeface="Roboto Slab"/>
                <a:ea typeface="Roboto Slab"/>
                <a:cs typeface="Roboto Slab"/>
                <a:sym typeface="Roboto Slab"/>
              </a:defRPr>
            </a:lvl1pPr>
          </a:lstStyle>
          <a:p>
            <a:endParaRPr/>
          </a:p>
        </p:txBody>
      </p:sp>
      <p:sp>
        <p:nvSpPr>
          <p:cNvPr id="51" name="Google Shape;51;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arina">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87900" y="458025"/>
            <a:ext cx="8368200" cy="686100"/>
          </a:xfrm>
          <a:prstGeom prst="rect">
            <a:avLst/>
          </a:prstGeom>
          <a:noFill/>
          <a:ln>
            <a:noFill/>
          </a:ln>
        </p:spPr>
        <p:txBody>
          <a:bodyPr spcFirstLastPara="1" wrap="square" lIns="91425" tIns="91425" rIns="91425" bIns="91425" anchor="b" anchorCtr="0">
            <a:normAutofit/>
          </a:bodyPr>
          <a:lstStyle>
            <a:lvl1pPr lv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1pPr>
            <a:lvl2pPr lvl="1">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2pPr>
            <a:lvl3pPr lvl="2">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3pPr>
            <a:lvl4pPr lvl="3">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4pPr>
            <a:lvl5pPr lvl="4">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5pPr>
            <a:lvl6pPr lvl="5">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6pPr>
            <a:lvl7pPr lvl="6">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7pPr>
            <a:lvl8pPr lvl="7">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8pPr>
            <a:lvl9pPr lvl="8">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9pPr>
          </a:lstStyle>
          <a:p>
            <a:endParaRPr/>
          </a:p>
        </p:txBody>
      </p:sp>
      <p:sp>
        <p:nvSpPr>
          <p:cNvPr id="7" name="Google Shape;7;p1"/>
          <p:cNvSpPr txBox="1">
            <a:spLocks noGrp="1"/>
          </p:cNvSpPr>
          <p:nvPr>
            <p:ph type="body" idx="1"/>
          </p:nvPr>
        </p:nvSpPr>
        <p:spPr>
          <a:xfrm>
            <a:off x="387900" y="1489824"/>
            <a:ext cx="8368200" cy="30789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marL="914400" lvl="1" indent="-3175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2pPr>
            <a:lvl3pPr marL="1371600" lvl="2" indent="-3175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3pPr>
            <a:lvl4pPr marL="1828800" lvl="3" indent="-3175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4pPr>
            <a:lvl5pPr marL="2286000" lvl="4" indent="-3175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5pPr>
            <a:lvl6pPr marL="2743200" lvl="5" indent="-3175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6pPr>
            <a:lvl7pPr marL="3200400" lvl="6" indent="-3175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7pPr>
            <a:lvl8pPr marL="3657600" lvl="7" indent="-3175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8pPr>
            <a:lvl9pPr marL="4114800" lvl="8" indent="-3175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1"/>
                </a:solidFill>
                <a:latin typeface="Roboto"/>
                <a:ea typeface="Roboto"/>
                <a:cs typeface="Roboto"/>
                <a:sym typeface="Roboto"/>
              </a:defRPr>
            </a:lvl1pPr>
            <a:lvl2pPr lvl="1" algn="r">
              <a:buNone/>
              <a:defRPr sz="1000">
                <a:solidFill>
                  <a:schemeClr val="dk1"/>
                </a:solidFill>
                <a:latin typeface="Roboto"/>
                <a:ea typeface="Roboto"/>
                <a:cs typeface="Roboto"/>
                <a:sym typeface="Roboto"/>
              </a:defRPr>
            </a:lvl2pPr>
            <a:lvl3pPr lvl="2" algn="r">
              <a:buNone/>
              <a:defRPr sz="1000">
                <a:solidFill>
                  <a:schemeClr val="dk1"/>
                </a:solidFill>
                <a:latin typeface="Roboto"/>
                <a:ea typeface="Roboto"/>
                <a:cs typeface="Roboto"/>
                <a:sym typeface="Roboto"/>
              </a:defRPr>
            </a:lvl3pPr>
            <a:lvl4pPr lvl="3" algn="r">
              <a:buNone/>
              <a:defRPr sz="1000">
                <a:solidFill>
                  <a:schemeClr val="dk1"/>
                </a:solidFill>
                <a:latin typeface="Roboto"/>
                <a:ea typeface="Roboto"/>
                <a:cs typeface="Roboto"/>
                <a:sym typeface="Roboto"/>
              </a:defRPr>
            </a:lvl4pPr>
            <a:lvl5pPr lvl="4" algn="r">
              <a:buNone/>
              <a:defRPr sz="1000">
                <a:solidFill>
                  <a:schemeClr val="dk1"/>
                </a:solidFill>
                <a:latin typeface="Roboto"/>
                <a:ea typeface="Roboto"/>
                <a:cs typeface="Roboto"/>
                <a:sym typeface="Roboto"/>
              </a:defRPr>
            </a:lvl5pPr>
            <a:lvl6pPr lvl="5" algn="r">
              <a:buNone/>
              <a:defRPr sz="1000">
                <a:solidFill>
                  <a:schemeClr val="dk1"/>
                </a:solidFill>
                <a:latin typeface="Roboto"/>
                <a:ea typeface="Roboto"/>
                <a:cs typeface="Roboto"/>
                <a:sym typeface="Roboto"/>
              </a:defRPr>
            </a:lvl6pPr>
            <a:lvl7pPr lvl="6" algn="r">
              <a:buNone/>
              <a:defRPr sz="1000">
                <a:solidFill>
                  <a:schemeClr val="dk1"/>
                </a:solidFill>
                <a:latin typeface="Roboto"/>
                <a:ea typeface="Roboto"/>
                <a:cs typeface="Roboto"/>
                <a:sym typeface="Roboto"/>
              </a:defRPr>
            </a:lvl7pPr>
            <a:lvl8pPr lvl="7" algn="r">
              <a:buNone/>
              <a:defRPr sz="1000">
                <a:solidFill>
                  <a:schemeClr val="dk1"/>
                </a:solidFill>
                <a:latin typeface="Roboto"/>
                <a:ea typeface="Roboto"/>
                <a:cs typeface="Roboto"/>
                <a:sym typeface="Roboto"/>
              </a:defRPr>
            </a:lvl8pPr>
            <a:lvl9pPr lvl="8" algn="r">
              <a:buNone/>
              <a:defRPr sz="1000">
                <a:solidFill>
                  <a:schemeClr val="dk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s"/>
              <a:t>‹Nº›</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Google Shape;63;p13"/>
          <p:cNvSpPr txBox="1">
            <a:spLocks noGrp="1"/>
          </p:cNvSpPr>
          <p:nvPr>
            <p:ph type="ctrTitle"/>
          </p:nvPr>
        </p:nvSpPr>
        <p:spPr>
          <a:xfrm>
            <a:off x="1680300" y="981725"/>
            <a:ext cx="5783400" cy="1718100"/>
          </a:xfrm>
          <a:prstGeom prst="rect">
            <a:avLst/>
          </a:prstGeom>
        </p:spPr>
        <p:txBody>
          <a:bodyPr spcFirstLastPara="1" wrap="square" lIns="91425" tIns="91425" rIns="91425" bIns="91425" anchor="b" anchorCtr="0">
            <a:normAutofit fontScale="90000"/>
          </a:bodyPr>
          <a:lstStyle/>
          <a:p>
            <a:pPr marL="0" lvl="0" indent="0" algn="ctr" rtl="0">
              <a:spcBef>
                <a:spcPts val="0"/>
              </a:spcBef>
              <a:spcAft>
                <a:spcPts val="0"/>
              </a:spcAft>
              <a:buNone/>
            </a:pPr>
            <a:r>
              <a:rPr lang="es" sz="3222"/>
              <a:t>Higiene y Seguridad del Trabajo</a:t>
            </a:r>
            <a:endParaRPr sz="3222"/>
          </a:p>
          <a:p>
            <a:pPr marL="0" lvl="0" indent="0" algn="ctr" rtl="0">
              <a:spcBef>
                <a:spcPts val="0"/>
              </a:spcBef>
              <a:spcAft>
                <a:spcPts val="0"/>
              </a:spcAft>
              <a:buNone/>
            </a:pPr>
            <a:endParaRPr sz="3222"/>
          </a:p>
          <a:p>
            <a:pPr marL="0" lvl="0" indent="0" algn="ctr" rtl="0">
              <a:spcBef>
                <a:spcPts val="0"/>
              </a:spcBef>
              <a:spcAft>
                <a:spcPts val="0"/>
              </a:spcAft>
              <a:buNone/>
            </a:pPr>
            <a:r>
              <a:rPr lang="es" sz="2755"/>
              <a:t>Trabajo Práctico N°1</a:t>
            </a:r>
            <a:endParaRPr sz="2755"/>
          </a:p>
        </p:txBody>
      </p:sp>
      <p:sp>
        <p:nvSpPr>
          <p:cNvPr id="64" name="Google Shape;64;p13"/>
          <p:cNvSpPr txBox="1">
            <a:spLocks noGrp="1"/>
          </p:cNvSpPr>
          <p:nvPr>
            <p:ph type="subTitle" idx="1"/>
          </p:nvPr>
        </p:nvSpPr>
        <p:spPr>
          <a:xfrm>
            <a:off x="1680300" y="2825050"/>
            <a:ext cx="5783400" cy="1641900"/>
          </a:xfrm>
          <a:prstGeom prst="rect">
            <a:avLst/>
          </a:prstGeom>
        </p:spPr>
        <p:txBody>
          <a:bodyPr spcFirstLastPara="1" wrap="square" lIns="91425" tIns="91425" rIns="91425" bIns="91425" anchor="t" anchorCtr="0">
            <a:noAutofit/>
          </a:bodyPr>
          <a:lstStyle/>
          <a:p>
            <a:pPr marL="0" lvl="0" indent="0" algn="l" rtl="0">
              <a:lnSpc>
                <a:spcPct val="80000"/>
              </a:lnSpc>
              <a:spcBef>
                <a:spcPts val="0"/>
              </a:spcBef>
              <a:spcAft>
                <a:spcPts val="0"/>
              </a:spcAft>
              <a:buSzPts val="440"/>
              <a:buNone/>
            </a:pPr>
            <a:endParaRPr sz="1360"/>
          </a:p>
          <a:p>
            <a:pPr marL="0" lvl="0" indent="0" algn="l" rtl="0">
              <a:lnSpc>
                <a:spcPct val="100000"/>
              </a:lnSpc>
              <a:spcBef>
                <a:spcPts val="0"/>
              </a:spcBef>
              <a:spcAft>
                <a:spcPts val="0"/>
              </a:spcAft>
              <a:buSzPts val="440"/>
              <a:buNone/>
            </a:pPr>
            <a:r>
              <a:rPr lang="es" sz="1360"/>
              <a:t>Grupo N°1:</a:t>
            </a:r>
            <a:endParaRPr sz="1360"/>
          </a:p>
          <a:p>
            <a:pPr marL="457200" lvl="0" indent="-314960" algn="l" rtl="0">
              <a:lnSpc>
                <a:spcPct val="100000"/>
              </a:lnSpc>
              <a:spcBef>
                <a:spcPts val="0"/>
              </a:spcBef>
              <a:spcAft>
                <a:spcPts val="0"/>
              </a:spcAft>
              <a:buSzPts val="1360"/>
              <a:buChar char="●"/>
            </a:pPr>
            <a:r>
              <a:rPr lang="es" sz="1360"/>
              <a:t>Carrillo, Ignacio</a:t>
            </a:r>
            <a:endParaRPr sz="1360"/>
          </a:p>
          <a:p>
            <a:pPr marL="457200" lvl="0" indent="-314960" algn="l" rtl="0">
              <a:lnSpc>
                <a:spcPct val="100000"/>
              </a:lnSpc>
              <a:spcBef>
                <a:spcPts val="0"/>
              </a:spcBef>
              <a:spcAft>
                <a:spcPts val="0"/>
              </a:spcAft>
              <a:buSzPts val="1360"/>
              <a:buChar char="●"/>
            </a:pPr>
            <a:r>
              <a:rPr lang="es" sz="1360"/>
              <a:t>Colman, Mariano</a:t>
            </a:r>
            <a:endParaRPr sz="1360"/>
          </a:p>
          <a:p>
            <a:pPr marL="457200" lvl="0" indent="-314960" algn="l" rtl="0">
              <a:lnSpc>
                <a:spcPct val="100000"/>
              </a:lnSpc>
              <a:spcBef>
                <a:spcPts val="0"/>
              </a:spcBef>
              <a:spcAft>
                <a:spcPts val="0"/>
              </a:spcAft>
              <a:buSzPts val="1360"/>
              <a:buChar char="●"/>
            </a:pPr>
            <a:r>
              <a:rPr lang="es" sz="1360"/>
              <a:t>Hernández, Joaquín</a:t>
            </a:r>
            <a:endParaRPr sz="1360"/>
          </a:p>
          <a:p>
            <a:pPr marL="457200" lvl="0" indent="-314960" algn="l" rtl="0">
              <a:lnSpc>
                <a:spcPct val="100000"/>
              </a:lnSpc>
              <a:spcBef>
                <a:spcPts val="0"/>
              </a:spcBef>
              <a:spcAft>
                <a:spcPts val="0"/>
              </a:spcAft>
              <a:buSzPts val="1360"/>
              <a:buChar char="●"/>
            </a:pPr>
            <a:r>
              <a:rPr lang="es" sz="1360"/>
              <a:t>Von Kesselsatt, Philippe</a:t>
            </a:r>
            <a:endParaRPr sz="1360"/>
          </a:p>
          <a:p>
            <a:pPr marL="0" lvl="0" indent="0" algn="l" rtl="0">
              <a:lnSpc>
                <a:spcPct val="100000"/>
              </a:lnSpc>
              <a:spcBef>
                <a:spcPts val="0"/>
              </a:spcBef>
              <a:spcAft>
                <a:spcPts val="0"/>
              </a:spcAft>
              <a:buSzPts val="440"/>
              <a:buNone/>
            </a:pPr>
            <a:endParaRPr sz="136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22"/>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s"/>
              <a:t>Artículo 5º</a:t>
            </a:r>
            <a:endParaRPr/>
          </a:p>
        </p:txBody>
      </p:sp>
      <p:sp>
        <p:nvSpPr>
          <p:cNvPr id="118" name="Google Shape;118;p22"/>
          <p:cNvSpPr txBox="1">
            <a:spLocks noGrp="1"/>
          </p:cNvSpPr>
          <p:nvPr>
            <p:ph type="body" idx="1"/>
          </p:nvPr>
        </p:nvSpPr>
        <p:spPr>
          <a:xfrm>
            <a:off x="387900" y="1489824"/>
            <a:ext cx="8368200" cy="3078900"/>
          </a:xfrm>
          <a:prstGeom prst="rect">
            <a:avLst/>
          </a:prstGeom>
        </p:spPr>
        <p:txBody>
          <a:bodyPr spcFirstLastPara="1" wrap="square" lIns="91425" tIns="91425" rIns="91425" bIns="91425" anchor="t" anchorCtr="0">
            <a:normAutofit/>
          </a:bodyPr>
          <a:lstStyle/>
          <a:p>
            <a:pPr marL="0" lvl="0" indent="0" algn="just" rtl="0">
              <a:spcBef>
                <a:spcPts val="1200"/>
              </a:spcBef>
              <a:spcAft>
                <a:spcPts val="0"/>
              </a:spcAft>
              <a:buNone/>
            </a:pPr>
            <a:r>
              <a:rPr lang="es"/>
              <a:t>m) Participación en todos los programas de higiene y seguridad de las instituciones especializadas, públicas y privadas, y de las asociaciones profesionales de empleadores, y de trabajadores con personería gremial;</a:t>
            </a:r>
            <a:endParaRPr/>
          </a:p>
          <a:p>
            <a:pPr marL="0" lvl="0" indent="0" algn="just" rtl="0">
              <a:spcBef>
                <a:spcPts val="1200"/>
              </a:spcBef>
              <a:spcAft>
                <a:spcPts val="1200"/>
              </a:spcAft>
              <a:buNone/>
            </a:pPr>
            <a:r>
              <a:rPr lang="es"/>
              <a:t>n) Observancia de las recomendaciones internacionales en cuanto se adapten a las características propias del país y ratificación, en las condiciones previstas precedentemente, de los convenios internacionales en la materia;</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23"/>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s"/>
              <a:t>Artículo 5º</a:t>
            </a:r>
            <a:endParaRPr/>
          </a:p>
        </p:txBody>
      </p:sp>
      <p:sp>
        <p:nvSpPr>
          <p:cNvPr id="124" name="Google Shape;124;p23"/>
          <p:cNvSpPr txBox="1">
            <a:spLocks noGrp="1"/>
          </p:cNvSpPr>
          <p:nvPr>
            <p:ph type="body" idx="1"/>
          </p:nvPr>
        </p:nvSpPr>
        <p:spPr>
          <a:xfrm>
            <a:off x="387900" y="1489824"/>
            <a:ext cx="8368200" cy="3078900"/>
          </a:xfrm>
          <a:prstGeom prst="rect">
            <a:avLst/>
          </a:prstGeom>
        </p:spPr>
        <p:txBody>
          <a:bodyPr spcFirstLastPara="1" wrap="square" lIns="91425" tIns="91425" rIns="91425" bIns="91425" anchor="t" anchorCtr="0">
            <a:normAutofit/>
          </a:bodyPr>
          <a:lstStyle/>
          <a:p>
            <a:pPr marL="0" lvl="0" indent="0" algn="just" rtl="0">
              <a:spcBef>
                <a:spcPts val="1200"/>
              </a:spcBef>
              <a:spcAft>
                <a:spcPts val="0"/>
              </a:spcAft>
              <a:buNone/>
            </a:pPr>
            <a:r>
              <a:rPr lang="es"/>
              <a:t>ñ) Difusión y publicidad de las recomendaciones y técnicas de prevención que resulten universalmente aconsejables o adecuadas;</a:t>
            </a:r>
            <a:endParaRPr/>
          </a:p>
          <a:p>
            <a:pPr marL="0" lvl="0" indent="0" algn="just" rtl="0">
              <a:spcBef>
                <a:spcPts val="1200"/>
              </a:spcBef>
              <a:spcAft>
                <a:spcPts val="0"/>
              </a:spcAft>
              <a:buNone/>
            </a:pPr>
            <a:r>
              <a:rPr lang="es"/>
              <a:t>o) Realización de exámenes médicos pre-ocupacionales y periódicos, de acuerdo a las normas que se establezcan en las respectivas reglamentaciones.</a:t>
            </a:r>
            <a:endParaRPr/>
          </a:p>
          <a:p>
            <a:pPr marL="0" lvl="0" indent="0" algn="just" rtl="0">
              <a:spcBef>
                <a:spcPts val="1200"/>
              </a:spcBef>
              <a:spcAft>
                <a:spcPts val="0"/>
              </a:spcAft>
              <a:buNone/>
            </a:pPr>
            <a:r>
              <a:rPr lang="es" b="1"/>
              <a:t>Ejemplo</a:t>
            </a:r>
            <a:r>
              <a:rPr lang="es"/>
              <a:t>: En actividades de alto riesgo</a:t>
            </a:r>
            <a:endParaRPr/>
          </a:p>
          <a:p>
            <a:pPr marL="0" lvl="0" indent="0" algn="just" rtl="0">
              <a:spcBef>
                <a:spcPts val="1200"/>
              </a:spcBef>
              <a:spcAft>
                <a:spcPts val="1200"/>
              </a:spcAft>
              <a:buNone/>
            </a:pPr>
            <a:endParaRPr/>
          </a:p>
        </p:txBody>
      </p:sp>
      <p:sp>
        <p:nvSpPr>
          <p:cNvPr id="125" name="Google Shape;125;p23"/>
          <p:cNvSpPr txBox="1"/>
          <p:nvPr/>
        </p:nvSpPr>
        <p:spPr>
          <a:xfrm rot="7485731">
            <a:off x="919053" y="2153962"/>
            <a:ext cx="7315169" cy="396208"/>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Roboto"/>
              <a:ea typeface="Roboto"/>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Google Shape;69;p14"/>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s"/>
              <a:t>Artículo 1º</a:t>
            </a:r>
            <a:endParaRPr/>
          </a:p>
        </p:txBody>
      </p:sp>
      <p:sp>
        <p:nvSpPr>
          <p:cNvPr id="70" name="Google Shape;70;p14"/>
          <p:cNvSpPr txBox="1">
            <a:spLocks noGrp="1"/>
          </p:cNvSpPr>
          <p:nvPr>
            <p:ph type="body" idx="1"/>
          </p:nvPr>
        </p:nvSpPr>
        <p:spPr>
          <a:xfrm>
            <a:off x="387900" y="1489824"/>
            <a:ext cx="8368200" cy="30789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s"/>
              <a:t>Las condiciones de higiene y seguridad en el trabajo se ajustarán, en todo el territorio de la República, a las normas de la presente ley y de las reglamentaciones que en su consecuencia se dicten.</a:t>
            </a:r>
            <a:endParaRPr/>
          </a:p>
          <a:p>
            <a:pPr marL="457200" lvl="0" indent="-342900" algn="l" rtl="0">
              <a:spcBef>
                <a:spcPts val="0"/>
              </a:spcBef>
              <a:spcAft>
                <a:spcPts val="0"/>
              </a:spcAft>
              <a:buSzPts val="1800"/>
              <a:buChar char="●"/>
            </a:pPr>
            <a:r>
              <a:rPr lang="es"/>
              <a:t>Sus disposiciones se aplicarán a todos los establecimientos y explotaciones, persigan o no fines de lucro, cualesquiera sean la naturaleza económica de las actividades, el medio donde ellas se ejecuten, el carácter de los centros y puestos de trabajo y la índole de las maquinarias, elementos, dispositivos o procedimientos que se utilicen o adopten.</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15"/>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s"/>
              <a:t>Artículo 5º</a:t>
            </a:r>
            <a:endParaRPr/>
          </a:p>
        </p:txBody>
      </p:sp>
      <p:sp>
        <p:nvSpPr>
          <p:cNvPr id="76" name="Google Shape;76;p15"/>
          <p:cNvSpPr txBox="1">
            <a:spLocks noGrp="1"/>
          </p:cNvSpPr>
          <p:nvPr>
            <p:ph type="body" idx="1"/>
          </p:nvPr>
        </p:nvSpPr>
        <p:spPr>
          <a:xfrm>
            <a:off x="387900" y="1489824"/>
            <a:ext cx="8368200" cy="30789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s"/>
              <a:t>A los fines de la aplicación de esta ley considérase como básicos los siguientes principios y métodos de ejecución.</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6"/>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s"/>
              <a:t>Artículo 5º</a:t>
            </a:r>
            <a:endParaRPr/>
          </a:p>
        </p:txBody>
      </p:sp>
      <p:sp>
        <p:nvSpPr>
          <p:cNvPr id="82" name="Google Shape;82;p16"/>
          <p:cNvSpPr txBox="1">
            <a:spLocks noGrp="1"/>
          </p:cNvSpPr>
          <p:nvPr>
            <p:ph type="body" idx="1"/>
          </p:nvPr>
        </p:nvSpPr>
        <p:spPr>
          <a:xfrm>
            <a:off x="387900" y="1489824"/>
            <a:ext cx="8368200" cy="3078900"/>
          </a:xfrm>
          <a:prstGeom prst="rect">
            <a:avLst/>
          </a:prstGeom>
        </p:spPr>
        <p:txBody>
          <a:bodyPr spcFirstLastPara="1" wrap="square" lIns="91425" tIns="91425" rIns="91425" bIns="91425" anchor="t" anchorCtr="0">
            <a:normAutofit fontScale="77500" lnSpcReduction="20000"/>
          </a:bodyPr>
          <a:lstStyle/>
          <a:p>
            <a:pPr marL="0" lvl="0" indent="0" algn="l" rtl="0">
              <a:spcBef>
                <a:spcPts val="0"/>
              </a:spcBef>
              <a:spcAft>
                <a:spcPts val="0"/>
              </a:spcAft>
              <a:buNone/>
            </a:pPr>
            <a:r>
              <a:rPr lang="es"/>
              <a:t>a) Creación de servicios de higiene y seguridad en el trabajo, y de medicina del trabajo de carácter preventivo y asistencial</a:t>
            </a:r>
            <a:endParaRPr/>
          </a:p>
          <a:p>
            <a:pPr marL="0" lvl="0" indent="0" algn="l" rtl="0">
              <a:spcBef>
                <a:spcPts val="1200"/>
              </a:spcBef>
              <a:spcAft>
                <a:spcPts val="0"/>
              </a:spcAft>
              <a:buNone/>
            </a:pPr>
            <a:r>
              <a:rPr lang="es" sz="1745" b="1">
                <a:latin typeface="Arial"/>
                <a:ea typeface="Arial"/>
                <a:cs typeface="Arial"/>
                <a:sym typeface="Arial"/>
              </a:rPr>
              <a:t>Ejemplos:</a:t>
            </a:r>
            <a:r>
              <a:rPr lang="es" sz="1745">
                <a:latin typeface="Arial"/>
                <a:ea typeface="Arial"/>
                <a:cs typeface="Arial"/>
                <a:sym typeface="Arial"/>
              </a:rPr>
              <a:t> Baños, lugar para lavarse las manos, kits primeros auxilios, etc.</a:t>
            </a:r>
            <a:endParaRPr sz="2445"/>
          </a:p>
          <a:p>
            <a:pPr marL="0" lvl="0" indent="0" algn="l" rtl="0">
              <a:spcBef>
                <a:spcPts val="1200"/>
              </a:spcBef>
              <a:spcAft>
                <a:spcPts val="0"/>
              </a:spcAft>
              <a:buNone/>
            </a:pPr>
            <a:r>
              <a:rPr lang="es"/>
              <a:t>b) Institucionalización gradual de un sistema de reglamentaciones, generales o particulares, atendiendo a condiciones ambientales o factores ecológicos y a la incidencia de las áreas o factores de riesgo.</a:t>
            </a:r>
            <a:endParaRPr/>
          </a:p>
          <a:p>
            <a:pPr marL="0" lvl="0" indent="0" algn="l" rtl="0">
              <a:spcBef>
                <a:spcPts val="1200"/>
              </a:spcBef>
              <a:spcAft>
                <a:spcPts val="0"/>
              </a:spcAft>
              <a:buNone/>
            </a:pPr>
            <a:r>
              <a:rPr lang="es" b="1"/>
              <a:t>Ejemplo</a:t>
            </a:r>
            <a:r>
              <a:rPr lang="es"/>
              <a:t>: Que cumpla con la Norma ISO 14001.</a:t>
            </a:r>
            <a:endParaRPr sz="1100">
              <a:solidFill>
                <a:srgbClr val="000000"/>
              </a:solidFill>
              <a:latin typeface="Arial"/>
              <a:ea typeface="Arial"/>
              <a:cs typeface="Arial"/>
              <a:sym typeface="Arial"/>
            </a:endParaRPr>
          </a:p>
          <a:p>
            <a:pPr marL="0" lvl="0" indent="0" algn="l" rtl="0">
              <a:spcBef>
                <a:spcPts val="120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1200"/>
              </a:spcAft>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7"/>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s"/>
              <a:t>Artículo 5º</a:t>
            </a:r>
            <a:endParaRPr/>
          </a:p>
        </p:txBody>
      </p:sp>
      <p:sp>
        <p:nvSpPr>
          <p:cNvPr id="88" name="Google Shape;88;p17"/>
          <p:cNvSpPr txBox="1">
            <a:spLocks noGrp="1"/>
          </p:cNvSpPr>
          <p:nvPr>
            <p:ph type="body" idx="1"/>
          </p:nvPr>
        </p:nvSpPr>
        <p:spPr>
          <a:xfrm>
            <a:off x="387900" y="1489824"/>
            <a:ext cx="8368200" cy="3078900"/>
          </a:xfrm>
          <a:prstGeom prst="rect">
            <a:avLst/>
          </a:prstGeom>
        </p:spPr>
        <p:txBody>
          <a:bodyPr spcFirstLastPara="1" wrap="square" lIns="91425" tIns="91425" rIns="91425" bIns="91425" anchor="t" anchorCtr="0">
            <a:normAutofit fontScale="70000" lnSpcReduction="20000"/>
          </a:bodyPr>
          <a:lstStyle/>
          <a:p>
            <a:pPr marL="0" lvl="0" indent="0" algn="l" rtl="0">
              <a:spcBef>
                <a:spcPts val="0"/>
              </a:spcBef>
              <a:spcAft>
                <a:spcPts val="0"/>
              </a:spcAft>
              <a:buNone/>
            </a:pPr>
            <a:r>
              <a:rPr lang="es"/>
              <a:t>c) Sectorialización de los reglamentos en función de ramas de actividad, especialidades profesionales y dimensión de las empresas.</a:t>
            </a:r>
            <a:endParaRPr/>
          </a:p>
          <a:p>
            <a:pPr marL="0" lvl="0" indent="0" algn="l" rtl="0">
              <a:spcBef>
                <a:spcPts val="1200"/>
              </a:spcBef>
              <a:spcAft>
                <a:spcPts val="0"/>
              </a:spcAft>
              <a:buNone/>
            </a:pPr>
            <a:r>
              <a:rPr lang="es" b="1"/>
              <a:t>Ejemplo</a:t>
            </a:r>
            <a:r>
              <a:rPr lang="es"/>
              <a:t>: Sector de maquinarias separado de el comedor.</a:t>
            </a:r>
            <a:endParaRPr sz="1100">
              <a:solidFill>
                <a:srgbClr val="000000"/>
              </a:solidFill>
              <a:latin typeface="Arial"/>
              <a:ea typeface="Arial"/>
              <a:cs typeface="Arial"/>
              <a:sym typeface="Arial"/>
            </a:endParaRPr>
          </a:p>
          <a:p>
            <a:pPr marL="0" lvl="0" indent="0" algn="l" rtl="0">
              <a:spcBef>
                <a:spcPts val="1200"/>
              </a:spcBef>
              <a:spcAft>
                <a:spcPts val="0"/>
              </a:spcAft>
              <a:buNone/>
            </a:pPr>
            <a:endParaRPr/>
          </a:p>
          <a:p>
            <a:pPr marL="0" lvl="0" indent="0" algn="l" rtl="0">
              <a:spcBef>
                <a:spcPts val="1200"/>
              </a:spcBef>
              <a:spcAft>
                <a:spcPts val="0"/>
              </a:spcAft>
              <a:buNone/>
            </a:pPr>
            <a:r>
              <a:rPr lang="es"/>
              <a:t>d) Distinción a todos los efectos de esta ley entre actividades normales, penosas, riesgosas o determinantes de vejez o agotamiento prematuros y/o las desarrolladas en lugares o ambientes insalubres.</a:t>
            </a:r>
            <a:endParaRPr/>
          </a:p>
          <a:p>
            <a:pPr marL="0" lvl="0" indent="0" algn="l" rtl="0">
              <a:spcBef>
                <a:spcPts val="1200"/>
              </a:spcBef>
              <a:spcAft>
                <a:spcPts val="0"/>
              </a:spcAft>
              <a:buNone/>
            </a:pPr>
            <a:r>
              <a:rPr lang="es" b="1"/>
              <a:t>Ejemplo</a:t>
            </a:r>
            <a:r>
              <a:rPr lang="es"/>
              <a:t>: La ley actúa de manera distinta por ejemplo si se trabaja en un entorno radiactivo (insalubre) a un supermercado (normal)</a:t>
            </a:r>
            <a:endParaRPr sz="1100">
              <a:solidFill>
                <a:srgbClr val="000000"/>
              </a:solidFill>
              <a:latin typeface="Arial"/>
              <a:ea typeface="Arial"/>
              <a:cs typeface="Arial"/>
              <a:sym typeface="Arial"/>
            </a:endParaRPr>
          </a:p>
          <a:p>
            <a:pPr marL="0" lvl="0" indent="0" algn="l" rtl="0">
              <a:spcBef>
                <a:spcPts val="1200"/>
              </a:spcBef>
              <a:spcAft>
                <a:spcPts val="0"/>
              </a:spcAft>
              <a:buNone/>
            </a:pPr>
            <a:endParaRPr/>
          </a:p>
          <a:p>
            <a:pPr marL="0" lvl="0" indent="0" algn="l" rtl="0">
              <a:spcBef>
                <a:spcPts val="1200"/>
              </a:spcBef>
              <a:spcAft>
                <a:spcPts val="1200"/>
              </a:spcAft>
              <a:buNone/>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8"/>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s"/>
              <a:t>Artículo 5º</a:t>
            </a:r>
            <a:endParaRPr/>
          </a:p>
        </p:txBody>
      </p:sp>
      <p:sp>
        <p:nvSpPr>
          <p:cNvPr id="94" name="Google Shape;94;p18"/>
          <p:cNvSpPr txBox="1">
            <a:spLocks noGrp="1"/>
          </p:cNvSpPr>
          <p:nvPr>
            <p:ph type="body" idx="1"/>
          </p:nvPr>
        </p:nvSpPr>
        <p:spPr>
          <a:xfrm>
            <a:off x="387900" y="1489824"/>
            <a:ext cx="8368200" cy="3078900"/>
          </a:xfrm>
          <a:prstGeom prst="rect">
            <a:avLst/>
          </a:prstGeom>
        </p:spPr>
        <p:txBody>
          <a:bodyPr spcFirstLastPara="1" wrap="square" lIns="91425" tIns="91425" rIns="91425" bIns="91425" anchor="t" anchorCtr="0">
            <a:normAutofit fontScale="77500" lnSpcReduction="20000"/>
          </a:bodyPr>
          <a:lstStyle/>
          <a:p>
            <a:pPr marL="0" marR="0" lvl="0" indent="0" algn="l" rtl="0">
              <a:lnSpc>
                <a:spcPct val="115000"/>
              </a:lnSpc>
              <a:spcBef>
                <a:spcPts val="0"/>
              </a:spcBef>
              <a:spcAft>
                <a:spcPts val="0"/>
              </a:spcAft>
              <a:buNone/>
            </a:pPr>
            <a:r>
              <a:rPr lang="es"/>
              <a:t>e) Normalización de los términos utilizados en higiene y seguridad, estableciéndose definiciones concretas y uniformes para la clasificación de los accidentes, lesiones y enfermedades del trabajo;</a:t>
            </a:r>
            <a:endParaRPr/>
          </a:p>
          <a:p>
            <a:pPr marL="0" marR="0" lvl="0" indent="0" algn="l" rtl="0">
              <a:lnSpc>
                <a:spcPct val="115000"/>
              </a:lnSpc>
              <a:spcBef>
                <a:spcPts val="1200"/>
              </a:spcBef>
              <a:spcAft>
                <a:spcPts val="0"/>
              </a:spcAft>
              <a:buNone/>
            </a:pPr>
            <a:r>
              <a:rPr lang="es" b="1"/>
              <a:t>Ejemplo</a:t>
            </a:r>
            <a:r>
              <a:rPr lang="es"/>
              <a:t>: Que nadie use el término primeros auxilios para otra cosa que no sea el kit médico para evitar confusiones.</a:t>
            </a:r>
            <a:endParaRPr/>
          </a:p>
          <a:p>
            <a:pPr marL="0" marR="0" lvl="0" indent="0" algn="l" rtl="0">
              <a:lnSpc>
                <a:spcPct val="115000"/>
              </a:lnSpc>
              <a:spcBef>
                <a:spcPts val="1200"/>
              </a:spcBef>
              <a:spcAft>
                <a:spcPts val="0"/>
              </a:spcAft>
              <a:buNone/>
            </a:pPr>
            <a:endParaRPr/>
          </a:p>
          <a:p>
            <a:pPr marL="0" marR="0" lvl="0" indent="0" algn="l" rtl="0">
              <a:lnSpc>
                <a:spcPct val="115000"/>
              </a:lnSpc>
              <a:spcBef>
                <a:spcPts val="1200"/>
              </a:spcBef>
              <a:spcAft>
                <a:spcPts val="0"/>
              </a:spcAft>
              <a:buNone/>
            </a:pPr>
            <a:r>
              <a:rPr lang="es"/>
              <a:t>f) Investigación de los factores determinantes de los accidentes y enfermedades del trabajo, especialmente de los físicos, fisiológicos y sicológicos;</a:t>
            </a:r>
            <a:endParaRPr/>
          </a:p>
          <a:p>
            <a:pPr marL="0" marR="0" lvl="0" indent="0" algn="l" rtl="0">
              <a:lnSpc>
                <a:spcPct val="115000"/>
              </a:lnSpc>
              <a:spcBef>
                <a:spcPts val="1200"/>
              </a:spcBef>
              <a:spcAft>
                <a:spcPts val="0"/>
              </a:spcAft>
              <a:buNone/>
            </a:pPr>
            <a:r>
              <a:rPr lang="es" b="1"/>
              <a:t>Ejemplo</a:t>
            </a:r>
            <a:r>
              <a:rPr lang="es"/>
              <a:t>: Si alguien se lastima los que estaban presentes deben describir en detalle cómo sucedió el accidente</a:t>
            </a:r>
            <a:endParaRPr/>
          </a:p>
          <a:p>
            <a:pPr marL="0" marR="0" lvl="0" indent="0" algn="l" rtl="0">
              <a:lnSpc>
                <a:spcPct val="115000"/>
              </a:lnSpc>
              <a:spcBef>
                <a:spcPts val="1200"/>
              </a:spcBef>
              <a:spcAft>
                <a:spcPts val="1200"/>
              </a:spcAft>
              <a:buNone/>
            </a:pP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9"/>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s"/>
              <a:t>Artículo 5º</a:t>
            </a:r>
            <a:endParaRPr/>
          </a:p>
        </p:txBody>
      </p:sp>
      <p:sp>
        <p:nvSpPr>
          <p:cNvPr id="100" name="Google Shape;100;p19"/>
          <p:cNvSpPr txBox="1">
            <a:spLocks noGrp="1"/>
          </p:cNvSpPr>
          <p:nvPr>
            <p:ph type="body" idx="1"/>
          </p:nvPr>
        </p:nvSpPr>
        <p:spPr>
          <a:xfrm>
            <a:off x="464100" y="1489824"/>
            <a:ext cx="8368200" cy="3078900"/>
          </a:xfrm>
          <a:prstGeom prst="rect">
            <a:avLst/>
          </a:prstGeom>
        </p:spPr>
        <p:txBody>
          <a:bodyPr spcFirstLastPara="1" wrap="square" lIns="91425" tIns="91425" rIns="91425" bIns="91425" anchor="t" anchorCtr="0">
            <a:normAutofit fontScale="70000"/>
          </a:bodyPr>
          <a:lstStyle/>
          <a:p>
            <a:pPr marL="0" marR="0" lvl="0" indent="0" algn="just" rtl="0">
              <a:lnSpc>
                <a:spcPct val="115000"/>
              </a:lnSpc>
              <a:spcBef>
                <a:spcPts val="1200"/>
              </a:spcBef>
              <a:spcAft>
                <a:spcPts val="0"/>
              </a:spcAft>
              <a:buNone/>
            </a:pPr>
            <a:r>
              <a:rPr lang="es"/>
              <a:t>g) Realización y centralización de estadísticas normalizadas sobre accidentes y enfermedades del trabajo como antecedentes para el estudio de las causas determinantes y los modos de prevención;</a:t>
            </a:r>
            <a:endParaRPr/>
          </a:p>
          <a:p>
            <a:pPr marL="0" marR="0" lvl="0" indent="0" algn="just" rtl="0">
              <a:lnSpc>
                <a:spcPct val="115000"/>
              </a:lnSpc>
              <a:spcBef>
                <a:spcPts val="1200"/>
              </a:spcBef>
              <a:spcAft>
                <a:spcPts val="0"/>
              </a:spcAft>
              <a:buNone/>
            </a:pPr>
            <a:r>
              <a:rPr lang="es" b="1"/>
              <a:t>Ejemplo</a:t>
            </a:r>
            <a:r>
              <a:rPr lang="es"/>
              <a:t>: Llevar un informe de cada accidente y archivarlos para futura consulta.</a:t>
            </a:r>
            <a:endParaRPr/>
          </a:p>
          <a:p>
            <a:pPr marL="0" marR="0" lvl="0" indent="0" algn="just" rtl="0">
              <a:lnSpc>
                <a:spcPct val="115000"/>
              </a:lnSpc>
              <a:spcBef>
                <a:spcPts val="1200"/>
              </a:spcBef>
              <a:spcAft>
                <a:spcPts val="0"/>
              </a:spcAft>
              <a:buNone/>
            </a:pPr>
            <a:endParaRPr/>
          </a:p>
          <a:p>
            <a:pPr marL="0" marR="0" lvl="0" indent="0" algn="just" rtl="0">
              <a:lnSpc>
                <a:spcPct val="115000"/>
              </a:lnSpc>
              <a:spcBef>
                <a:spcPts val="1200"/>
              </a:spcBef>
              <a:spcAft>
                <a:spcPts val="0"/>
              </a:spcAft>
              <a:buNone/>
            </a:pPr>
            <a:r>
              <a:rPr lang="es"/>
              <a:t>h) Estudio y adopción de medidas para proteger la salud y la vida del trabajador en el ámbito de sus ocupaciones, especialmente en lo que atañe a los servicios prestados en tareas penosas, riesgosas o determinantes de vejez o agotamiento prematuros y/o las desarrolladas en lugares o ambientes insalubres</a:t>
            </a:r>
            <a:endParaRPr/>
          </a:p>
          <a:p>
            <a:pPr marL="0" marR="0" lvl="0" indent="0" algn="just" rtl="0">
              <a:lnSpc>
                <a:spcPct val="115000"/>
              </a:lnSpc>
              <a:spcBef>
                <a:spcPts val="1200"/>
              </a:spcBef>
              <a:spcAft>
                <a:spcPts val="0"/>
              </a:spcAft>
              <a:buNone/>
            </a:pPr>
            <a:r>
              <a:rPr lang="es" b="1"/>
              <a:t>Ejemplo</a:t>
            </a:r>
            <a:r>
              <a:rPr lang="es"/>
              <a:t>: El trabajador de construcción debe tener casco de uso obligatorio.</a:t>
            </a:r>
            <a:endParaRPr/>
          </a:p>
          <a:p>
            <a:pPr marL="0" marR="0" lvl="0" indent="0" algn="just" rtl="0">
              <a:lnSpc>
                <a:spcPct val="115000"/>
              </a:lnSpc>
              <a:spcBef>
                <a:spcPts val="1200"/>
              </a:spcBef>
              <a:spcAft>
                <a:spcPts val="1200"/>
              </a:spcAft>
              <a:buNone/>
            </a:pP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20"/>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s"/>
              <a:t>Artículo 5º</a:t>
            </a:r>
            <a:endParaRPr/>
          </a:p>
        </p:txBody>
      </p:sp>
      <p:sp>
        <p:nvSpPr>
          <p:cNvPr id="106" name="Google Shape;106;p20"/>
          <p:cNvSpPr txBox="1">
            <a:spLocks noGrp="1"/>
          </p:cNvSpPr>
          <p:nvPr>
            <p:ph type="body" idx="1"/>
          </p:nvPr>
        </p:nvSpPr>
        <p:spPr>
          <a:xfrm>
            <a:off x="387900" y="1489824"/>
            <a:ext cx="8368200" cy="3078900"/>
          </a:xfrm>
          <a:prstGeom prst="rect">
            <a:avLst/>
          </a:prstGeom>
        </p:spPr>
        <p:txBody>
          <a:bodyPr spcFirstLastPara="1" wrap="square" lIns="91425" tIns="91425" rIns="91425" bIns="91425" anchor="t" anchorCtr="0">
            <a:normAutofit lnSpcReduction="20000"/>
          </a:bodyPr>
          <a:lstStyle/>
          <a:p>
            <a:pPr marL="0" lvl="0" indent="0" algn="just" rtl="0">
              <a:spcBef>
                <a:spcPts val="1200"/>
              </a:spcBef>
              <a:spcAft>
                <a:spcPts val="0"/>
              </a:spcAft>
              <a:buNone/>
            </a:pPr>
            <a:r>
              <a:rPr lang="es"/>
              <a:t>i) Aplicación de técnicas de corrección de los ambientes de trabajo en los casos en que los niveles de los elementos agresores, nocivos para la salud, sean permanentes durante la jornada de labor;</a:t>
            </a:r>
            <a:endParaRPr/>
          </a:p>
          <a:p>
            <a:pPr marL="0" lvl="0" indent="0" algn="just" rtl="0">
              <a:spcBef>
                <a:spcPts val="1200"/>
              </a:spcBef>
              <a:spcAft>
                <a:spcPts val="0"/>
              </a:spcAft>
              <a:buNone/>
            </a:pPr>
            <a:r>
              <a:rPr lang="es"/>
              <a:t>j) Fijación de principios orientadores en materia de selección e ingreso de personal en función de los riesgos a que den lugar las respectivas tareas, operaciones y manualidades profesionales;</a:t>
            </a:r>
            <a:endParaRPr/>
          </a:p>
          <a:p>
            <a:pPr marL="0" lvl="0" indent="0" algn="just" rtl="0">
              <a:spcBef>
                <a:spcPts val="1200"/>
              </a:spcBef>
              <a:spcAft>
                <a:spcPts val="0"/>
              </a:spcAft>
              <a:buNone/>
            </a:pPr>
            <a:r>
              <a:rPr lang="es" b="1"/>
              <a:t>Ejemplo</a:t>
            </a:r>
            <a:r>
              <a:rPr lang="es"/>
              <a:t>: Capacitación sobre la seguridad de maquinarias.</a:t>
            </a:r>
            <a:endParaRPr/>
          </a:p>
          <a:p>
            <a:pPr marL="0" lvl="0" indent="0" algn="just" rtl="0">
              <a:spcBef>
                <a:spcPts val="1200"/>
              </a:spcBef>
              <a:spcAft>
                <a:spcPts val="1200"/>
              </a:spcAft>
              <a:buNone/>
            </a:pP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21"/>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s"/>
              <a:t>Artículo 5º</a:t>
            </a:r>
            <a:endParaRPr/>
          </a:p>
        </p:txBody>
      </p:sp>
      <p:sp>
        <p:nvSpPr>
          <p:cNvPr id="112" name="Google Shape;112;p21"/>
          <p:cNvSpPr txBox="1">
            <a:spLocks noGrp="1"/>
          </p:cNvSpPr>
          <p:nvPr>
            <p:ph type="body" idx="1"/>
          </p:nvPr>
        </p:nvSpPr>
        <p:spPr>
          <a:xfrm>
            <a:off x="387900" y="1489824"/>
            <a:ext cx="8368200" cy="3078900"/>
          </a:xfrm>
          <a:prstGeom prst="rect">
            <a:avLst/>
          </a:prstGeom>
        </p:spPr>
        <p:txBody>
          <a:bodyPr spcFirstLastPara="1" wrap="square" lIns="91425" tIns="91425" rIns="91425" bIns="91425" anchor="t" anchorCtr="0">
            <a:normAutofit fontScale="85000" lnSpcReduction="20000"/>
          </a:bodyPr>
          <a:lstStyle/>
          <a:p>
            <a:pPr marL="0" lvl="0" indent="0" algn="just" rtl="0">
              <a:spcBef>
                <a:spcPts val="1200"/>
              </a:spcBef>
              <a:spcAft>
                <a:spcPts val="0"/>
              </a:spcAft>
              <a:buNone/>
            </a:pPr>
            <a:r>
              <a:rPr lang="es"/>
              <a:t>k) Determinación de condiciones mínimas de higiene y seguridad para autorizar el funcionamiento de las empresas o establecimientos;</a:t>
            </a:r>
            <a:endParaRPr/>
          </a:p>
          <a:p>
            <a:pPr marL="0" lvl="0" indent="0" algn="just" rtl="0">
              <a:spcBef>
                <a:spcPts val="1200"/>
              </a:spcBef>
              <a:spcAft>
                <a:spcPts val="0"/>
              </a:spcAft>
              <a:buNone/>
            </a:pPr>
            <a:r>
              <a:rPr lang="es" b="1"/>
              <a:t>Ejemplo</a:t>
            </a:r>
            <a:r>
              <a:rPr lang="es"/>
              <a:t>: Uso de cascos, guantes, etc.</a:t>
            </a:r>
            <a:endParaRPr/>
          </a:p>
          <a:p>
            <a:pPr marL="0" lvl="0" indent="0" algn="just" rtl="0">
              <a:spcBef>
                <a:spcPts val="1200"/>
              </a:spcBef>
              <a:spcAft>
                <a:spcPts val="0"/>
              </a:spcAft>
              <a:buNone/>
            </a:pPr>
            <a:r>
              <a:rPr lang="es"/>
              <a:t>l) Adopción y aplicación, por intermedio de la autoridad competente, de los medios científicos y técnicos adecuados y actualizados que hagan a los objetivos de esta ley;</a:t>
            </a:r>
            <a:endParaRPr/>
          </a:p>
          <a:p>
            <a:pPr marL="0" lvl="0" indent="0" algn="just" rtl="0">
              <a:spcBef>
                <a:spcPts val="1200"/>
              </a:spcBef>
              <a:spcAft>
                <a:spcPts val="0"/>
              </a:spcAft>
              <a:buNone/>
            </a:pPr>
            <a:r>
              <a:rPr lang="es" b="1"/>
              <a:t>Ejemplo</a:t>
            </a:r>
            <a:r>
              <a:rPr lang="es"/>
              <a:t>: El experto debe certificar con la Norma IRAM 3578, la cual, describe el estándar de protecciones de seguridad en maquinarias.</a:t>
            </a:r>
            <a:endParaRPr/>
          </a:p>
          <a:p>
            <a:pPr marL="0" lvl="0" indent="0" algn="just" rtl="0">
              <a:spcBef>
                <a:spcPts val="1200"/>
              </a:spcBef>
              <a:spcAft>
                <a:spcPts val="0"/>
              </a:spcAft>
              <a:buNone/>
            </a:pPr>
            <a:endParaRPr/>
          </a:p>
          <a:p>
            <a:pPr marL="0" lvl="0" indent="0" algn="l" rtl="0">
              <a:spcBef>
                <a:spcPts val="1200"/>
              </a:spcBef>
              <a:spcAft>
                <a:spcPts val="1200"/>
              </a:spcAft>
              <a:buNone/>
            </a:pPr>
            <a:endParaRPr/>
          </a:p>
        </p:txBody>
      </p:sp>
    </p:spTree>
  </p:cSld>
  <p:clrMapOvr>
    <a:masterClrMapping/>
  </p:clrMapOvr>
</p:sld>
</file>

<file path=ppt/theme/theme1.xml><?xml version="1.0" encoding="utf-8"?>
<a:theme xmlns:a="http://schemas.openxmlformats.org/drawingml/2006/main"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827</Words>
  <Application>Microsoft Office PowerPoint</Application>
  <PresentationFormat>Presentación en pantalla (16:9)</PresentationFormat>
  <Paragraphs>54</Paragraphs>
  <Slides>11</Slides>
  <Notes>11</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11</vt:i4>
      </vt:variant>
    </vt:vector>
  </HeadingPairs>
  <TitlesOfParts>
    <vt:vector size="15" baseType="lpstr">
      <vt:lpstr>Roboto Slab</vt:lpstr>
      <vt:lpstr>Roboto</vt:lpstr>
      <vt:lpstr>Arial</vt:lpstr>
      <vt:lpstr>Marina</vt:lpstr>
      <vt:lpstr>Higiene y Seguridad del Trabajo  Trabajo Práctico N°1</vt:lpstr>
      <vt:lpstr>Artículo 1º</vt:lpstr>
      <vt:lpstr>Artículo 5º</vt:lpstr>
      <vt:lpstr>Artículo 5º</vt:lpstr>
      <vt:lpstr>Artículo 5º</vt:lpstr>
      <vt:lpstr>Artículo 5º</vt:lpstr>
      <vt:lpstr>Artículo 5º</vt:lpstr>
      <vt:lpstr>Artículo 5º</vt:lpstr>
      <vt:lpstr>Artículo 5º</vt:lpstr>
      <vt:lpstr>Artículo 5º</vt:lpstr>
      <vt:lpstr>Artículo 5º</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Higiene y Seguridad del Trabajo  Trabajo Práctico N°1</dc:title>
  <dc:creator>César Iglesias Jimenez</dc:creator>
  <cp:lastModifiedBy>César Iglesias Jimenez</cp:lastModifiedBy>
  <cp:revision>1</cp:revision>
  <dcterms:modified xsi:type="dcterms:W3CDTF">2022-04-27T13:35:13Z</dcterms:modified>
</cp:coreProperties>
</file>