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6790899c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6790899c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6790899c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6790899c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6790899c5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6790899c5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790899c5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6790899c5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790899c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6790899c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6790899c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6790899c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3f5d201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3f5d201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3f5d201f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3f5d201f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s" sz="3000"/>
              <a:t>HIGIENE Y SEGURIDAD DEL TRABAJO</a:t>
            </a:r>
            <a:endParaRPr sz="30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11700" y="2429725"/>
            <a:ext cx="8520600" cy="2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TRABAJO PRÁCTICO N°4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CONDICIONES DE HIGIENE DE LOS ESTABLECIMIENTOS INDUSTRIALES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Integrantes del GRUPO 2: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Marotta, Alejandro Adrián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Santander, Franco Javier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Soria Gava, Lucas Damián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Preguntas: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¿Cuál es la tasa de frecuencia de una industria que tuvo 8 accidentes, 1 sin pérdida de tiempo, durante 140000 HH trabajadas?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¿Cuál es el caudal de aire fresco para un local de 12 operarios, con trabajo moderado, que tiene 240 metros cúbicos de volumen total?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¿Cuál es la concentración mínima permitida de Dióxido de Azufre (CMP y CMP-CPT)? ¿Qué uso industrial tiene en Mendoza ese compuesto químico?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Accidente de trabajo:</a:t>
            </a:r>
            <a:endParaRPr/>
          </a:p>
        </p:txBody>
      </p: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460950" y="1161275"/>
            <a:ext cx="8222100" cy="3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Artículo 6</a:t>
            </a:r>
            <a:r>
              <a:rPr lang="es"/>
              <a:t> de la </a:t>
            </a:r>
            <a:r>
              <a:rPr b="1" lang="es"/>
              <a:t>Ley 24557/95</a:t>
            </a:r>
            <a:r>
              <a:rPr lang="es"/>
              <a:t>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“</a:t>
            </a:r>
            <a:r>
              <a:rPr i="1" lang="es"/>
              <a:t>Se considera </a:t>
            </a:r>
            <a:r>
              <a:rPr b="1" i="1" lang="es"/>
              <a:t>accidente</a:t>
            </a:r>
            <a:r>
              <a:rPr i="1" lang="es"/>
              <a:t> de trabajo a todo </a:t>
            </a:r>
            <a:r>
              <a:rPr b="1" i="1" lang="es"/>
              <a:t>acontecimiento súbito y violento</a:t>
            </a:r>
            <a:r>
              <a:rPr i="1" lang="es"/>
              <a:t> ocurrido por el </a:t>
            </a:r>
            <a:r>
              <a:rPr b="1" i="1" lang="es"/>
              <a:t>hecho o</a:t>
            </a:r>
            <a:r>
              <a:rPr i="1" lang="es"/>
              <a:t> en </a:t>
            </a:r>
            <a:r>
              <a:rPr b="1" i="1" lang="es"/>
              <a:t>ocasión</a:t>
            </a:r>
            <a:r>
              <a:rPr i="1" lang="es"/>
              <a:t> del trabajo, o en el </a:t>
            </a:r>
            <a:r>
              <a:rPr b="1" i="1" lang="es"/>
              <a:t>trayecto</a:t>
            </a:r>
            <a:r>
              <a:rPr i="1" lang="es"/>
              <a:t> entre el domicilio del trabajador y el lugar de trabajo, siempre y cuando el damnificado no hubiere interrumpido o alterado dicho trayecto por causas ajenas al trabajo.</a:t>
            </a:r>
            <a:r>
              <a:rPr lang="es"/>
              <a:t> El trabajador podrá declarar por escrito ante el empleador, y éste dentro de las setenta y dos (72) horas ante el asegurador, que el itinere se modifica por razones de estudio, concurrencia a otro empleo o atención de familiar directo enfermo y no conviviente, debiendo presentar el pertinente certificado a requerimiento del empleador dentro de los tres (3) días hábiles de requerido.”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Í</a:t>
            </a:r>
            <a:r>
              <a:rPr b="1" lang="es"/>
              <a:t>ndice de frecuencia:</a:t>
            </a:r>
            <a:endParaRPr b="1"/>
          </a:p>
          <a:p>
            <a:pPr indent="0" lvl="0" marL="13716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( n° de accidentes / cantidad de horas trabajadas) * 10⁶h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</a:t>
            </a:r>
            <a:r>
              <a:rPr lang="es"/>
              <a:t>asa de frecuencia de una industria que tuvo 8 accidentes, 1 sin pérdida de tiempo, durante 140000 HH trabajadas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1813" y="3438650"/>
            <a:ext cx="3000375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Capítulo 11 - </a:t>
            </a:r>
            <a:r>
              <a:rPr lang="es"/>
              <a:t>Ventilación</a:t>
            </a:r>
            <a:r>
              <a:rPr lang="es"/>
              <a:t> </a:t>
            </a:r>
            <a:endParaRPr/>
          </a:p>
        </p:txBody>
      </p:sp>
      <p:sp>
        <p:nvSpPr>
          <p:cNvPr id="93" name="Google Shape;93;p17"/>
          <p:cNvSpPr txBox="1"/>
          <p:nvPr>
            <p:ph idx="4294967295" type="body"/>
          </p:nvPr>
        </p:nvSpPr>
        <p:spPr>
          <a:xfrm>
            <a:off x="98250" y="806050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Artículo 66.</a:t>
            </a: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La ventilación mínima de los locales, determinado en función del número de personas, será la establecida en la siguiente tabla:</a:t>
            </a:r>
            <a:endParaRPr sz="24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552" y="1438050"/>
            <a:ext cx="5930900" cy="37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Cálculo</a:t>
            </a:r>
            <a:r>
              <a:rPr lang="es"/>
              <a:t> para nuestro caso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0" y="673275"/>
            <a:ext cx="9144000" cy="43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Cantidad de personas = 12</a:t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Cubaje total = 240 m3</a:t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Cubaje por persona = 240 / 12 = 20 m3</a:t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Por lo tanto el cubaje por persona supera el expuesto por la tabla, se considera que el caudal mínimo de aire es de 18 metros cúbicos por hora por persona.</a:t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Si interpolamos tomando las dos últimas entradas de la tabla el valor es de 10 metros cúbicos por hora por persona.</a:t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600">
                <a:solidFill>
                  <a:srgbClr val="353535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Cálculo del caudal de renovación de aire</a:t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El total será de 18 x 12 = 216 m3/hr.</a:t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Para el valor interpolado el total será de 10 x 12 = 120 m3/hr</a:t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Si dentro del ambiente, además, de las personas, existieran otros procesos que generen calor, consuman aire o lo vician (por ejemplo estufas a gas) se debe considerar aparte el caudal de aire necesario, por consiguiente debe considerarse al valor que dan las tablas como mínimo.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CMP y CMP-CPT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40825" y="693975"/>
            <a:ext cx="88266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CMP (Concentración máxima permisible ponderada en el tiempo):</a:t>
            </a:r>
            <a:endParaRPr sz="1700"/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Se considera para una j</a:t>
            </a:r>
            <a:r>
              <a:rPr lang="es" sz="1700"/>
              <a:t>ornada normal de trabajo de 8 horas/día y una semana laboral de 40 horas.</a:t>
            </a:r>
            <a:endParaRPr sz="1700"/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Los trabajadores están expuestos repetidamente día tras día, sin efectos adversos</a:t>
            </a:r>
            <a:endParaRPr sz="1700"/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Concentración mínima permitida: 2 unidades ppm</a:t>
            </a:r>
            <a:endParaRPr sz="17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CMP - CPT (Concentración máxima permisible para cortos períodos de tiempo):</a:t>
            </a:r>
            <a:endParaRPr sz="1700"/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Los trabajadores pueden estar expuestos de manera continua durante un corto espacio de tiempo sin sufrir: irritación, daños crónicos o irreversibles en los tejidos, etc.</a:t>
            </a:r>
            <a:endParaRPr sz="1700"/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Exposición media ponderada en un tiempo de 15 minutos, que no se debe sobrepasar en ningún momento de la jornada laboral</a:t>
            </a:r>
            <a:endParaRPr sz="1700"/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Concentración mínima permitida: 5 unidades ppm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Usos del </a:t>
            </a:r>
            <a:r>
              <a:rPr lang="es"/>
              <a:t>dióxido</a:t>
            </a:r>
            <a:r>
              <a:rPr lang="es"/>
              <a:t> de azufre en la industria del vino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97975" y="800100"/>
            <a:ext cx="8874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Se utiliza como: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Aditivo ampliamente utilizado para prevenir la oxidación y el deterioro.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Antioxidante: ayuda a conservar el color, sabor y estabilidad de un vino.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Desinfectante: Antiguamente se desinfectaban barricas de vino haciendo uso de 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dióxido</a:t>
            </a:r>
            <a:r>
              <a:rPr lang="es" sz="1800">
                <a:latin typeface="Roboto"/>
                <a:ea typeface="Roboto"/>
                <a:cs typeface="Roboto"/>
                <a:sym typeface="Roboto"/>
              </a:rPr>
              <a:t> de azufre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601" y="2236650"/>
            <a:ext cx="3499900" cy="26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