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8EE494-2A20-4EE5-91AF-54612A62AC9D}">
  <a:tblStyle styleId="{CA8EE494-2A20-4EE5-91AF-54612A62AC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56CA5AC-E462-4E98-9AEF-BC1C52C520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44365d9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44365d9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441c3174d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441c3174d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3db338e4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3db338e4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441c3174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441c3174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41c3174d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441c3174d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441c3174d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441c3174d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3db338e4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3db338e4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452966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452966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441c3174d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441c3174d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0" y="744575"/>
            <a:ext cx="8832300" cy="15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Planeamiento y gestión de empresas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2274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Estudio de la empresa Globant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888" y="3067475"/>
            <a:ext cx="4587935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88475" y="3966250"/>
            <a:ext cx="29808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lt1"/>
                </a:solidFill>
              </a:rPr>
              <a:t>Integrantes</a:t>
            </a:r>
            <a:r>
              <a:rPr b="1" lang="es" sz="1100">
                <a:solidFill>
                  <a:schemeClr val="lt1"/>
                </a:solidFill>
              </a:rPr>
              <a:t>:</a:t>
            </a:r>
            <a:endParaRPr b="1" sz="1100">
              <a:solidFill>
                <a:schemeClr val="lt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Colman, Mariano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Marotta, Alejandro Adrián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Soria Gava, Lucas Damián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Estrategias alternativas de </a:t>
            </a:r>
            <a:r>
              <a:rPr lang="es"/>
              <a:t>crecimiento</a:t>
            </a:r>
            <a:endParaRPr/>
          </a:p>
        </p:txBody>
      </p:sp>
      <p:graphicFrame>
        <p:nvGraphicFramePr>
          <p:cNvPr id="131" name="Google Shape;131;p22"/>
          <p:cNvGraphicFramePr/>
          <p:nvPr/>
        </p:nvGraphicFramePr>
        <p:xfrm>
          <a:off x="222225" y="7732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{CA8EE494-2A20-4EE5-91AF-54612A62AC9D}</a:tableStyleId>
              </a:tblPr>
              <a:tblGrid>
                <a:gridCol w="1675875"/>
                <a:gridCol w="1557675"/>
                <a:gridCol w="1799275"/>
                <a:gridCol w="3754300"/>
              </a:tblGrid>
              <a:tr h="547550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lt1"/>
                          </a:solidFill>
                        </a:rPr>
                        <a:t>Mercado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</a:tr>
              <a:tr h="5475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lt1"/>
                          </a:solidFill>
                        </a:rPr>
                        <a:t>Existente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lt1"/>
                          </a:solidFill>
                        </a:rPr>
                        <a:t>Nuevo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9343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lt1"/>
                          </a:solidFill>
                        </a:rPr>
                        <a:t>Producto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lt1"/>
                          </a:solidFill>
                        </a:rPr>
                        <a:t>Existente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16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lt1"/>
                          </a:solidFill>
                        </a:rPr>
                        <a:t>Nuevo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/>
                        <a:t>Diversificación: </a:t>
                      </a:r>
                      <a:r>
                        <a:rPr lang="es" sz="2000"/>
                        <a:t>pretende expandir tanto el ámbito de mercado como los productos y servicios que ofrece.</a:t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2" name="Google Shape;132;p22"/>
          <p:cNvCxnSpPr/>
          <p:nvPr/>
        </p:nvCxnSpPr>
        <p:spPr>
          <a:xfrm>
            <a:off x="224275" y="777500"/>
            <a:ext cx="3237000" cy="10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Declaración de misión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5"/>
          <p:cNvGraphicFramePr/>
          <p:nvPr/>
        </p:nvGraphicFramePr>
        <p:xfrm>
          <a:off x="0" y="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{CA8EE494-2A20-4EE5-91AF-54612A62AC9D}</a:tableStyleId>
              </a:tblPr>
              <a:tblGrid>
                <a:gridCol w="3048000"/>
                <a:gridCol w="3048000"/>
                <a:gridCol w="3048000"/>
              </a:tblGrid>
              <a:tr h="44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1"/>
                          </a:solidFill>
                        </a:rPr>
                        <a:t>ACTUAL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1"/>
                          </a:solidFill>
                        </a:rPr>
                        <a:t>A FUTURO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83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lt1"/>
                          </a:solidFill>
                        </a:rPr>
                        <a:t>Ámbito de productos.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Desarrollo de software a medida y servicios cloud.</a:t>
                      </a:r>
                      <a:endParaRPr sz="13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Desarrollo de software a medida, servicios cloud e incorporando software enlatado y blockchain.</a:t>
                      </a:r>
                      <a:endParaRPr sz="13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lt1"/>
                          </a:solidFill>
                        </a:rPr>
                        <a:t>Ámbito de mercados.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Cualquier empresa o institución que requiera de una solución de software.</a:t>
                      </a:r>
                      <a:endParaRPr sz="13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Usuarios finales de software enlatado, manteniendo el punto anterior.</a:t>
                      </a:r>
                      <a:endParaRPr sz="13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lt1"/>
                          </a:solidFill>
                        </a:rPr>
                        <a:t>Ámbito geográfico.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Mundial, con fuerte presencia Latinoamericana.</a:t>
                      </a:r>
                      <a:endParaRPr sz="13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Mantener un ámbito mundial.</a:t>
                      </a:r>
                      <a:endParaRPr sz="13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lt1"/>
                          </a:solidFill>
                        </a:rPr>
                        <a:t>Modo de conseguir el liderazgo competitivo.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269999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s" sz="1300"/>
                        <a:t>Reconocimiento de marca.</a:t>
                      </a:r>
                      <a:endParaRPr sz="1300"/>
                    </a:p>
                    <a:p>
                      <a:pPr indent="-311150" lvl="0" marL="269999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s" sz="1300"/>
                        <a:t>Generar alianzas con las empresas más importantes del mercado (Google, Microsoft, Apple, IBM, Amazon, Auth0, Cloudflare, etc.).</a:t>
                      </a:r>
                      <a:endParaRPr sz="1300"/>
                    </a:p>
                    <a:p>
                      <a:pPr indent="-311150" lvl="0" marL="269999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s" sz="1300"/>
                        <a:t>Contratar recursos humanos de distintos países del mundo, permitiendo tener los mejores profesionales a sueldos competitivos, que se ven atraídos por el recorrido de la empresa.</a:t>
                      </a:r>
                      <a:endParaRPr sz="13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1150" lvl="0" marL="269999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s" sz="1300"/>
                        <a:t>Seguir con las prácticas actuales y adquirir empresas de distintos ámbitos de desarrollo de software para expandir sus fronteras.</a:t>
                      </a:r>
                      <a:endParaRPr sz="1300"/>
                    </a:p>
                    <a:p>
                      <a:pPr indent="-311150" lvl="0" marL="269999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s" sz="1300"/>
                        <a:t>Adquirir el Know how de distintas áreas tecnológicas, para poder abarcar más soluciones y brindar nuevos servicios.</a:t>
                      </a:r>
                      <a:endParaRPr sz="13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las 5 fuerzas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3363600" y="1865425"/>
            <a:ext cx="2427600" cy="1046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Rivalidad y competencia del mercado: Accenture, Everis, Wipro, EPAM System y Cognizant.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930050" y="2080975"/>
            <a:ext cx="15501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Poder del proveedor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796950" y="3580550"/>
            <a:ext cx="15501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Amenazas de sustitutos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796950" y="150300"/>
            <a:ext cx="15501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Amenazas nuevos competidores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674650" y="2188675"/>
            <a:ext cx="15501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Poder del cliente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570100" y="0"/>
            <a:ext cx="3734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Gran Rivalidad internacional.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Riesgo que algún gran competidor quiera aumentar su presencia en el negocio Latinoamericano.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s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Barrera de salida:</a:t>
            </a: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no es alta, todos los recursos pueden ser recapitalizados.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298375" y="4280700"/>
            <a:ext cx="2784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Servicios de creación de software autogestionado</a:t>
            </a:r>
            <a:endParaRPr sz="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2484775" y="2323825"/>
            <a:ext cx="874200" cy="12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-139025" y="2680250"/>
            <a:ext cx="3437400" cy="25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Obtiene p</a:t>
            </a: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recios diferenciales en servicios a precio mayorista.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Tienen proveedores como clientes, produciendo acuerdos de conveniencia mutua.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s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Integración hacia adelante:</a:t>
            </a: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Baja probabilidad. Negocios basados en proveer soluciones de software propias y no a realizarle software a terceros.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/>
          <p:nvPr/>
        </p:nvSpPr>
        <p:spPr>
          <a:xfrm rot="5400000">
            <a:off x="4132050" y="1359475"/>
            <a:ext cx="879900" cy="12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rot="5400000">
            <a:off x="4246500" y="3181388"/>
            <a:ext cx="651000" cy="12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6359700" y="2571750"/>
            <a:ext cx="27843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Crece con el tamaño de la empresa. Las más grandes tienen más poder de negociación, dan posicionamiento y reconocimiento.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Roboto"/>
              <a:buChar char="●"/>
            </a:pPr>
            <a:r>
              <a:rPr lang="es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Integración hacia atrás:</a:t>
            </a: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Probable en grandes empresas de software.</a:t>
            </a:r>
            <a:r>
              <a:rPr lang="es" sz="1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0"/>
            <a:ext cx="3573900" cy="20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Surgimiento acelerado de StartUP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Grandes empresas incursionando en esta área debido a la alta demanda se software.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s" sz="15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Barreras de entrada:</a:t>
            </a: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no requiere gran inversión, pero la dificultad se presenta en la falta de mano de obra capacitada.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5795825" y="2323825"/>
            <a:ext cx="874200" cy="12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Cadena de valor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75" y="0"/>
            <a:ext cx="87698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Estrategias g</a:t>
            </a:r>
            <a:r>
              <a:rPr lang="es"/>
              <a:t>enéricas</a:t>
            </a:r>
            <a:r>
              <a:rPr lang="es"/>
              <a:t> de Porter</a:t>
            </a:r>
            <a:endParaRPr/>
          </a:p>
        </p:txBody>
      </p:sp>
      <p:graphicFrame>
        <p:nvGraphicFramePr>
          <p:cNvPr id="124" name="Google Shape;124;p21"/>
          <p:cNvGraphicFramePr/>
          <p:nvPr/>
        </p:nvGraphicFramePr>
        <p:xfrm>
          <a:off x="222225" y="777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{356CA5AC-E462-4E98-9AEF-BC1C52C520D2}</a:tableStyleId>
              </a:tblPr>
              <a:tblGrid>
                <a:gridCol w="1666775"/>
                <a:gridCol w="1566775"/>
                <a:gridCol w="1799275"/>
                <a:gridCol w="3754300"/>
              </a:tblGrid>
              <a:tr h="481025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  <a:tc rowSpan="2"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lt1"/>
                          </a:solidFill>
                        </a:rPr>
                        <a:t>Ventaja Competitiva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 hMerge="1"/>
              </a:tr>
              <a:tr h="6758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lt1"/>
                          </a:solidFill>
                        </a:rPr>
                        <a:t>Costo menor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lt1"/>
                          </a:solidFill>
                        </a:rPr>
                        <a:t>Diferenciación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23038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lt1"/>
                          </a:solidFill>
                        </a:rPr>
                        <a:t>Ámbito del Mercado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lt1"/>
                          </a:solidFill>
                        </a:rPr>
                        <a:t>Amplio</a:t>
                      </a:r>
                      <a:endParaRPr sz="1200"/>
                    </a:p>
                  </a:txBody>
                  <a:tcPr marT="88900" marB="88900" marR="88900" marL="88900">
                    <a:lnL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88900" marB="88900" marR="88900" marL="88900">
                    <a:lnL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/>
                        <a:t>Diferenciación: </a:t>
                      </a:r>
                      <a:endParaRPr b="1" sz="20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" sz="2000"/>
                        <a:t>Software de alta calidad.</a:t>
                      </a:r>
                      <a:endParaRPr sz="20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" sz="2000"/>
                        <a:t>Buena trayectoria.</a:t>
                      </a:r>
                      <a:endParaRPr sz="20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" sz="2000"/>
                        <a:t>Soporte en español.</a:t>
                      </a:r>
                      <a:endParaRPr sz="20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" sz="2000"/>
                        <a:t>Productos propios.</a:t>
                      </a:r>
                      <a:endParaRPr sz="20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" sz="2000"/>
                        <a:t>Know How en muchas áreas.</a:t>
                      </a:r>
                      <a:endParaRPr sz="1200"/>
                    </a:p>
                  </a:txBody>
                  <a:tcPr marT="88900" marB="88900" marR="88900" marL="88900">
                    <a:lnL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000">
                          <a:solidFill>
                            <a:schemeClr val="lt1"/>
                          </a:solidFill>
                        </a:rPr>
                        <a:t>Reducido</a:t>
                      </a:r>
                      <a:endParaRPr sz="1200"/>
                    </a:p>
                  </a:txBody>
                  <a:tcPr marT="88900" marB="88900" marR="88900" marL="88900">
                    <a:lnL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88900" marB="88900" marR="88900" marL="88900">
                    <a:lnL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88900" marB="88900" marR="88900" marL="88900">
                    <a:lnL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5" name="Google Shape;125;p21"/>
          <p:cNvCxnSpPr/>
          <p:nvPr/>
        </p:nvCxnSpPr>
        <p:spPr>
          <a:xfrm>
            <a:off x="224275" y="784975"/>
            <a:ext cx="3237000" cy="11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