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77" r:id="rId6"/>
    <p:sldId id="258" r:id="rId7"/>
    <p:sldId id="259" r:id="rId8"/>
    <p:sldId id="278" r:id="rId9"/>
    <p:sldId id="266" r:id="rId10"/>
    <p:sldId id="279" r:id="rId11"/>
    <p:sldId id="267" r:id="rId12"/>
    <p:sldId id="272" r:id="rId13"/>
    <p:sldId id="27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60BB-46C4-44B1-9D21-695A2584D0E8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64C8-A8CC-4A3F-8AF0-E3743E845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54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9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52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99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47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147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735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84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0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1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09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41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9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7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6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4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87B1-E6AE-4DE4-BB0A-75C44D96A31F}" type="datetimeFigureOut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4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Estructuras Repetitivas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Facultad de Ingeniería</a:t>
            </a:r>
            <a:br>
              <a:rPr lang="es-AR" dirty="0" smtClean="0"/>
            </a:br>
            <a:r>
              <a:rPr lang="es-AR" dirty="0" smtClean="0"/>
              <a:t>Cátedra: INFORMATICA</a:t>
            </a:r>
          </a:p>
        </p:txBody>
      </p:sp>
    </p:spTree>
    <p:extLst>
      <p:ext uri="{BB962C8B-B14F-4D97-AF65-F5344CB8AC3E}">
        <p14:creationId xmlns:p14="http://schemas.microsoft.com/office/powerpoint/2010/main" val="847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Estructuras de Repetición Para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 E</a:t>
            </a:r>
            <a:r>
              <a:rPr lang="es-AR" altLang="es-ES" dirty="0" err="1" smtClean="0"/>
              <a:t>scribir</a:t>
            </a:r>
            <a:r>
              <a:rPr lang="es-AR" altLang="es-ES" dirty="0" smtClean="0"/>
              <a:t> </a:t>
            </a:r>
            <a:r>
              <a:rPr lang="es-AR" altLang="es-ES" dirty="0"/>
              <a:t>5 veces la frase </a:t>
            </a:r>
            <a:r>
              <a:rPr lang="es-AR" altLang="es-ES" dirty="0" smtClean="0"/>
              <a:t>‘Hola Mundo'</a:t>
            </a:r>
            <a:endParaRPr lang="es-ES" sz="2000" dirty="0"/>
          </a:p>
          <a:p>
            <a:pPr marL="400050" lvl="1" indent="0">
              <a:buNone/>
            </a:pPr>
            <a:r>
              <a:rPr lang="es-AR" dirty="0" smtClean="0"/>
              <a:t>inicio</a:t>
            </a:r>
            <a:endParaRPr lang="es-AR" dirty="0"/>
          </a:p>
          <a:p>
            <a:pPr marL="800100" lvl="2" indent="0">
              <a:buNone/>
            </a:pPr>
            <a:r>
              <a:rPr lang="es-AR" dirty="0" smtClean="0"/>
              <a:t>Entero: k</a:t>
            </a:r>
          </a:p>
          <a:p>
            <a:pPr marL="800100" lvl="2" indent="0">
              <a:buNone/>
            </a:pPr>
            <a:r>
              <a:rPr lang="es-AR" dirty="0" smtClean="0"/>
              <a:t>para k=0 hasta 5</a:t>
            </a:r>
          </a:p>
          <a:p>
            <a:pPr marL="800100" lvl="2" indent="0">
              <a:buNone/>
            </a:pPr>
            <a:r>
              <a:rPr lang="es-AR" dirty="0" smtClean="0"/>
              <a:t>	Imprimir k “ Hola Mundo”</a:t>
            </a:r>
          </a:p>
          <a:p>
            <a:pPr marL="800100" lvl="2" indent="0">
              <a:buNone/>
            </a:pPr>
            <a:r>
              <a:rPr lang="es-AR" dirty="0" smtClean="0"/>
              <a:t> fin para</a:t>
            </a:r>
          </a:p>
          <a:p>
            <a:pPr marL="400050" lvl="1" indent="0">
              <a:buNone/>
            </a:pPr>
            <a:r>
              <a:rPr lang="es-AR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43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Estructuras de Repetición Para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 </a:t>
            </a:r>
            <a:r>
              <a:rPr lang="es-AR" altLang="es-ES" dirty="0"/>
              <a:t>Imprimir una tabla con el cuadrado de los primeros </a:t>
            </a:r>
            <a:r>
              <a:rPr lang="es-AR" altLang="es-ES" dirty="0" smtClean="0"/>
              <a:t>10 números </a:t>
            </a:r>
            <a:r>
              <a:rPr lang="es-AR" altLang="es-ES" dirty="0"/>
              <a:t>enteros</a:t>
            </a:r>
            <a:r>
              <a:rPr lang="es-AR" altLang="es-ES" dirty="0" smtClean="0"/>
              <a:t>.</a:t>
            </a:r>
            <a:endParaRPr lang="es-AR" dirty="0"/>
          </a:p>
          <a:p>
            <a:pPr marL="400050" lvl="1" indent="0">
              <a:buNone/>
            </a:pPr>
            <a:r>
              <a:rPr lang="es-AR" dirty="0" smtClean="0"/>
              <a:t>Inicio</a:t>
            </a:r>
          </a:p>
          <a:p>
            <a:pPr marL="400050" lvl="1" indent="0">
              <a:buNone/>
            </a:pPr>
            <a:r>
              <a:rPr lang="es-AR" dirty="0"/>
              <a:t>	</a:t>
            </a:r>
            <a:r>
              <a:rPr lang="es-AR" dirty="0" smtClean="0"/>
              <a:t> Entero: k</a:t>
            </a:r>
            <a:endParaRPr lang="es-AR" dirty="0"/>
          </a:p>
          <a:p>
            <a:pPr marL="400050" lvl="1" indent="0">
              <a:buNone/>
            </a:pPr>
            <a:r>
              <a:rPr lang="es-AR" dirty="0" smtClean="0"/>
              <a:t>  para k=1 </a:t>
            </a:r>
            <a:r>
              <a:rPr lang="es-AR" dirty="0"/>
              <a:t>hasta </a:t>
            </a:r>
            <a:r>
              <a:rPr lang="es-AR" dirty="0" smtClean="0"/>
              <a:t>10</a:t>
            </a:r>
            <a:endParaRPr lang="es-AR" dirty="0"/>
          </a:p>
          <a:p>
            <a:pPr marL="400050" lvl="1" indent="0">
              <a:buNone/>
            </a:pPr>
            <a:r>
              <a:rPr lang="es-AR" dirty="0" smtClean="0"/>
              <a:t>    imprimir  </a:t>
            </a:r>
            <a:r>
              <a:rPr lang="es-AR" dirty="0"/>
              <a:t>k, </a:t>
            </a:r>
            <a:r>
              <a:rPr lang="es-AR" dirty="0" smtClean="0"/>
              <a:t>“=”, k^2</a:t>
            </a:r>
            <a:endParaRPr lang="es-AR" dirty="0"/>
          </a:p>
          <a:p>
            <a:pPr marL="400050" lvl="1" indent="0">
              <a:buNone/>
            </a:pPr>
            <a:r>
              <a:rPr lang="es-AR" dirty="0" smtClean="0"/>
              <a:t>  fin para</a:t>
            </a:r>
            <a:endParaRPr lang="es-AR" dirty="0"/>
          </a:p>
          <a:p>
            <a:pPr marL="400050" lvl="1" indent="0">
              <a:buNone/>
            </a:pPr>
            <a:r>
              <a:rPr lang="es-AR" dirty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4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Crear un algoritmo que permita ingresar números enteros hasta que se ingrese un número negativo. Luego  mostrar la cantidad de valores </a:t>
            </a:r>
            <a:r>
              <a:rPr lang="es-AR" dirty="0"/>
              <a:t>introducidos y calcular su promedio</a:t>
            </a:r>
            <a:r>
              <a:rPr lang="es-AR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2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98" y="2132856"/>
            <a:ext cx="6347714" cy="388077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AR" sz="1400" dirty="0" smtClean="0"/>
              <a:t>inicio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 smtClean="0"/>
              <a:t>	</a:t>
            </a:r>
            <a:r>
              <a:rPr lang="es-AR" sz="1400" dirty="0"/>
              <a:t>Reales: </a:t>
            </a:r>
            <a:r>
              <a:rPr lang="es-AR" sz="1400" dirty="0" err="1"/>
              <a:t>num</a:t>
            </a:r>
            <a:r>
              <a:rPr lang="es-AR" sz="1400" dirty="0"/>
              <a:t>, </a:t>
            </a:r>
            <a:r>
              <a:rPr lang="es-AR" sz="1400" dirty="0" err="1"/>
              <a:t>prom</a:t>
            </a:r>
            <a:r>
              <a:rPr lang="es-AR" sz="1400" dirty="0"/>
              <a:t>, suma , </a:t>
            </a:r>
            <a:r>
              <a:rPr lang="es-AR" sz="1400" dirty="0" err="1"/>
              <a:t>cont</a:t>
            </a:r>
            <a:r>
              <a:rPr lang="es-AR" sz="14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 smtClean="0"/>
              <a:t>	repetir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 smtClean="0"/>
              <a:t>		imprimir “Ingrese un número </a:t>
            </a:r>
            <a:r>
              <a:rPr lang="es-AR" sz="1400" dirty="0"/>
              <a:t>entero </a:t>
            </a:r>
            <a:r>
              <a:rPr lang="es-AR" sz="1400" dirty="0" smtClean="0"/>
              <a:t>positivo. Cuando no desee ingresar más números, ingrese un número negativo"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 smtClean="0"/>
              <a:t>		</a:t>
            </a:r>
            <a:r>
              <a:rPr lang="es-AR" sz="1400" smtClean="0"/>
              <a:t>leer num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/>
              <a:t> </a:t>
            </a:r>
            <a:r>
              <a:rPr lang="es-AR" sz="1400" dirty="0" smtClean="0"/>
              <a:t>		si </a:t>
            </a:r>
            <a:r>
              <a:rPr lang="es-AR" sz="1400" dirty="0"/>
              <a:t>(</a:t>
            </a:r>
            <a:r>
              <a:rPr lang="es-AR" sz="1400" dirty="0" err="1"/>
              <a:t>num</a:t>
            </a:r>
            <a:r>
              <a:rPr lang="es-AR" sz="1400" dirty="0"/>
              <a:t>&gt;0</a:t>
            </a:r>
            <a:r>
              <a:rPr lang="es-AR" sz="1400" dirty="0" smtClean="0"/>
              <a:t>) entonces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/>
              <a:t> </a:t>
            </a:r>
            <a:r>
              <a:rPr lang="es-AR" sz="1400" dirty="0" smtClean="0"/>
              <a:t>			suma</a:t>
            </a:r>
            <a:r>
              <a:rPr lang="es-AR" sz="1400" dirty="0"/>
              <a:t>= </a:t>
            </a:r>
            <a:r>
              <a:rPr lang="es-AR" sz="1400" dirty="0" err="1"/>
              <a:t>suma+num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/>
              <a:t> </a:t>
            </a:r>
            <a:r>
              <a:rPr lang="es-AR" sz="1400" dirty="0" smtClean="0"/>
              <a:t>			</a:t>
            </a:r>
            <a:r>
              <a:rPr lang="es-AR" sz="1400" dirty="0" err="1" smtClean="0"/>
              <a:t>cont</a:t>
            </a:r>
            <a:r>
              <a:rPr lang="es-AR" sz="1400" dirty="0" smtClean="0"/>
              <a:t>=cont+1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 smtClean="0"/>
              <a:t>		 fin si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 smtClean="0"/>
              <a:t>	hasta (</a:t>
            </a:r>
            <a:r>
              <a:rPr lang="es-AR" sz="1400" dirty="0" err="1" smtClean="0"/>
              <a:t>num</a:t>
            </a:r>
            <a:r>
              <a:rPr lang="es-AR" sz="1400" dirty="0" smtClean="0"/>
              <a:t>&lt;=0)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/>
              <a:t>	</a:t>
            </a:r>
            <a:r>
              <a:rPr lang="es-AR" sz="1400" dirty="0" err="1" smtClean="0"/>
              <a:t>prom</a:t>
            </a:r>
            <a:r>
              <a:rPr lang="es-AR" sz="1400" dirty="0" smtClean="0"/>
              <a:t> = </a:t>
            </a:r>
            <a:r>
              <a:rPr lang="es-AR" sz="1400" dirty="0"/>
              <a:t>suma/</a:t>
            </a:r>
            <a:r>
              <a:rPr lang="es-AR" sz="1400" dirty="0" err="1"/>
              <a:t>cont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 smtClean="0"/>
              <a:t>	imprimir</a:t>
            </a:r>
            <a:r>
              <a:rPr lang="es-AR" sz="1400" dirty="0"/>
              <a:t> </a:t>
            </a:r>
            <a:r>
              <a:rPr lang="es-AR" sz="1400" dirty="0" smtClean="0"/>
              <a:t>"Se </a:t>
            </a:r>
            <a:r>
              <a:rPr lang="es-AR" sz="1400" dirty="0"/>
              <a:t>han introducido ", </a:t>
            </a:r>
            <a:r>
              <a:rPr lang="es-AR" sz="1400" dirty="0" err="1"/>
              <a:t>cont</a:t>
            </a:r>
            <a:r>
              <a:rPr lang="es-AR" sz="1400" dirty="0"/>
              <a:t>," </a:t>
            </a:r>
            <a:r>
              <a:rPr lang="es-AR" sz="1400" dirty="0" smtClean="0"/>
              <a:t>valores.  </a:t>
            </a:r>
            <a:r>
              <a:rPr lang="es-AR" sz="1400" dirty="0"/>
              <a:t>El promedio de estos es: </a:t>
            </a:r>
            <a:r>
              <a:rPr lang="es-AR" sz="1400" dirty="0" smtClean="0"/>
              <a:t>“, </a:t>
            </a:r>
            <a:r>
              <a:rPr lang="es-AR" sz="1400" dirty="0" err="1" smtClean="0"/>
              <a:t>prom</a:t>
            </a:r>
            <a:endParaRPr lang="es-AR" sz="1400" dirty="0"/>
          </a:p>
          <a:p>
            <a:pPr marL="0" indent="0">
              <a:lnSpc>
                <a:spcPct val="80000"/>
              </a:lnSpc>
              <a:buNone/>
            </a:pPr>
            <a:r>
              <a:rPr lang="es-AR" sz="14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8870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Repetición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/>
              <a:t>Las estructuras de repetición permiten la ejecución de una lista o secuencia de instrucciones en varias ocasiones, se utilizan cuando es necesario </a:t>
            </a:r>
            <a:r>
              <a:rPr lang="es-AR" dirty="0" smtClean="0"/>
              <a:t>repetir </a:t>
            </a:r>
            <a:r>
              <a:rPr lang="es-AR" dirty="0"/>
              <a:t>un conjunto de acciones un número de veces.</a:t>
            </a:r>
          </a:p>
          <a:p>
            <a:r>
              <a:rPr lang="es-ES" dirty="0" smtClean="0"/>
              <a:t>Las estructuras de repetición pueden ser: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Mientras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Repetir hasta </a:t>
            </a:r>
            <a:endParaRPr lang="es-ES" dirty="0" smtClean="0">
              <a:solidFill>
                <a:srgbClr val="FF0000"/>
              </a:solidFill>
            </a:endParaRP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Para o desde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7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Estructuras de Repetición Mientras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 smtClean="0"/>
              <a:t>Permite </a:t>
            </a:r>
            <a:r>
              <a:rPr lang="es-AR" sz="1200" dirty="0"/>
              <a:t>ejecutar repetidamente un conjunto </a:t>
            </a:r>
            <a:r>
              <a:rPr lang="es-AR" sz="1200" dirty="0" smtClean="0"/>
              <a:t>de sentencias </a:t>
            </a:r>
            <a:r>
              <a:rPr lang="es-AR" sz="1200" dirty="0"/>
              <a:t>mientras se cumpla cierta </a:t>
            </a:r>
            <a:r>
              <a:rPr lang="es-AR" sz="1200" dirty="0" smtClean="0"/>
              <a:t>condición.</a:t>
            </a:r>
          </a:p>
          <a:p>
            <a:r>
              <a:rPr lang="es-AR" sz="1200" dirty="0" smtClean="0"/>
              <a:t>Permite </a:t>
            </a:r>
            <a:r>
              <a:rPr lang="es-AR" sz="1200" dirty="0"/>
              <a:t>hacer una repetición en un intervalo de cero a N </a:t>
            </a:r>
            <a:r>
              <a:rPr lang="es-AR" sz="1200" dirty="0" smtClean="0"/>
              <a:t>veces:</a:t>
            </a:r>
          </a:p>
          <a:p>
            <a:pPr lvl="1"/>
            <a:r>
              <a:rPr lang="es-AR" sz="1050" dirty="0" smtClean="0"/>
              <a:t>La </a:t>
            </a:r>
            <a:r>
              <a:rPr lang="es-AR" sz="1050" dirty="0"/>
              <a:t>condición de control del ciclo se coloca al principio de la estructura  y se entra al ciclo mientras la condición sea verdadera. </a:t>
            </a:r>
            <a:endParaRPr lang="es-AR" sz="1050" dirty="0" smtClean="0"/>
          </a:p>
          <a:p>
            <a:pPr lvl="1"/>
            <a:r>
              <a:rPr lang="es-AR" sz="1050" dirty="0" smtClean="0"/>
              <a:t>En </a:t>
            </a:r>
            <a:r>
              <a:rPr lang="es-AR" sz="1050" dirty="0"/>
              <a:t>caso de que no se cumpla la condición, se termina el ciclo</a:t>
            </a:r>
            <a:r>
              <a:rPr lang="es-AR" sz="1050" dirty="0" smtClean="0"/>
              <a:t>.</a:t>
            </a:r>
            <a:endParaRPr lang="es-ES" sz="1050" dirty="0" smtClean="0"/>
          </a:p>
          <a:p>
            <a:r>
              <a:rPr lang="es-AR" sz="1400" dirty="0" smtClean="0"/>
              <a:t>La </a:t>
            </a:r>
            <a:r>
              <a:rPr lang="es-AR" sz="1400" dirty="0"/>
              <a:t>sintaxis </a:t>
            </a:r>
            <a:r>
              <a:rPr lang="es-AR" sz="1400" dirty="0" smtClean="0"/>
              <a:t>es</a:t>
            </a:r>
            <a:r>
              <a:rPr lang="es-AR" sz="1400" dirty="0"/>
              <a:t>:</a:t>
            </a:r>
          </a:p>
          <a:p>
            <a:pPr marL="400050" lvl="1" indent="-34290">
              <a:buNone/>
            </a:pPr>
            <a:r>
              <a:rPr lang="es-AR" sz="1200" dirty="0">
                <a:solidFill>
                  <a:srgbClr val="FF0000"/>
                </a:solidFill>
              </a:rPr>
              <a:t>mientras ( </a:t>
            </a:r>
            <a:r>
              <a:rPr lang="es-AR" sz="1200" dirty="0">
                <a:solidFill>
                  <a:schemeClr val="tx1"/>
                </a:solidFill>
              </a:rPr>
              <a:t>condición</a:t>
            </a:r>
            <a:r>
              <a:rPr lang="es-AR" sz="1200" dirty="0">
                <a:solidFill>
                  <a:srgbClr val="FF0000"/>
                </a:solidFill>
              </a:rPr>
              <a:t> </a:t>
            </a:r>
            <a:r>
              <a:rPr lang="es-AR" sz="1200" dirty="0" smtClean="0">
                <a:solidFill>
                  <a:srgbClr val="FF0000"/>
                </a:solidFill>
              </a:rPr>
              <a:t>) hacer</a:t>
            </a:r>
            <a:endParaRPr lang="es-AR" sz="1200" dirty="0">
              <a:solidFill>
                <a:srgbClr val="FF0000"/>
              </a:solidFill>
            </a:endParaRPr>
          </a:p>
          <a:p>
            <a:pPr marL="400050" lvl="1" indent="-34290">
              <a:buNone/>
            </a:pPr>
            <a:r>
              <a:rPr lang="es-AR" sz="1200" dirty="0" smtClean="0">
                <a:solidFill>
                  <a:srgbClr val="0070C0"/>
                </a:solidFill>
              </a:rPr>
              <a:t>		</a:t>
            </a:r>
            <a:r>
              <a:rPr lang="es-AR" sz="1200" dirty="0" smtClean="0"/>
              <a:t>sentencias</a:t>
            </a:r>
            <a:r>
              <a:rPr lang="es-AR" sz="1200" dirty="0"/>
              <a:t>...</a:t>
            </a:r>
          </a:p>
          <a:p>
            <a:pPr marL="400050" lvl="1" indent="-34290">
              <a:buNone/>
            </a:pPr>
            <a:r>
              <a:rPr lang="es-AR" sz="1200" dirty="0" smtClean="0">
                <a:solidFill>
                  <a:srgbClr val="FF0000"/>
                </a:solidFill>
              </a:rPr>
              <a:t>fin mientras</a:t>
            </a:r>
            <a:endParaRPr lang="es-ES" sz="1200" dirty="0" smtClean="0">
              <a:solidFill>
                <a:srgbClr val="FF0000"/>
              </a:solidFill>
            </a:endParaRPr>
          </a:p>
          <a:p>
            <a:r>
              <a:rPr lang="es-ES" sz="1400" dirty="0" smtClean="0"/>
              <a:t>Donde</a:t>
            </a:r>
            <a:endParaRPr lang="es-ES" sz="1400" dirty="0"/>
          </a:p>
          <a:p>
            <a:pPr lvl="1"/>
            <a:r>
              <a:rPr lang="es-AR" sz="1200" dirty="0">
                <a:solidFill>
                  <a:srgbClr val="FF0000"/>
                </a:solidFill>
              </a:rPr>
              <a:t>m</a:t>
            </a:r>
            <a:r>
              <a:rPr lang="es-AR" sz="1200" dirty="0" smtClean="0">
                <a:solidFill>
                  <a:srgbClr val="FF0000"/>
                </a:solidFill>
              </a:rPr>
              <a:t>ientras </a:t>
            </a:r>
            <a:r>
              <a:rPr lang="es-AR" sz="1200" dirty="0" smtClean="0"/>
              <a:t>: identifica </a:t>
            </a:r>
            <a:r>
              <a:rPr lang="es-AR" sz="1200" dirty="0"/>
              <a:t>la estructura y su inicio como un ciclo repetitivo</a:t>
            </a:r>
          </a:p>
          <a:p>
            <a:pPr lvl="1"/>
            <a:r>
              <a:rPr lang="es-AR" sz="1200" dirty="0" smtClean="0"/>
              <a:t>condición:   </a:t>
            </a:r>
            <a:r>
              <a:rPr lang="es-AR" sz="1200" dirty="0"/>
              <a:t>es una expresión lógica que controla la ejecución del ciclo</a:t>
            </a:r>
          </a:p>
          <a:p>
            <a:pPr lvl="1"/>
            <a:r>
              <a:rPr lang="es-AR" sz="1200" dirty="0" smtClean="0"/>
              <a:t>sentencias:  </a:t>
            </a:r>
            <a:r>
              <a:rPr lang="es-AR" sz="1200" dirty="0"/>
              <a:t>es la acción o acciones que se ejecutarán dentro del ciclo</a:t>
            </a:r>
            <a:r>
              <a:rPr lang="es-AR" sz="1200" dirty="0" smtClean="0"/>
              <a:t>.</a:t>
            </a:r>
          </a:p>
          <a:p>
            <a:pPr lvl="1"/>
            <a:r>
              <a:rPr lang="es-AR" sz="1200" dirty="0" smtClean="0">
                <a:solidFill>
                  <a:srgbClr val="FF0000"/>
                </a:solidFill>
              </a:rPr>
              <a:t>fin mientras</a:t>
            </a:r>
            <a:r>
              <a:rPr lang="es-AR" sz="1200" dirty="0" smtClean="0"/>
              <a:t>: delimitador de las acciones que se ejecutan dentro de la estructura.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4428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Estructuras de Repetición Mientras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4400" dirty="0" smtClean="0"/>
              <a:t>Ejemplo: </a:t>
            </a:r>
            <a:r>
              <a:rPr lang="es-AR" sz="4400" dirty="0" smtClean="0"/>
              <a:t>calcular </a:t>
            </a:r>
            <a:r>
              <a:rPr lang="es-AR" sz="4400" dirty="0"/>
              <a:t>el sueldo de  varios </a:t>
            </a:r>
            <a:r>
              <a:rPr lang="es-AR" sz="4400" dirty="0" smtClean="0"/>
              <a:t>empleados</a:t>
            </a:r>
            <a:endParaRPr lang="es-ES" sz="4400" dirty="0" smtClean="0"/>
          </a:p>
          <a:p>
            <a:pPr marL="0" indent="0">
              <a:buNone/>
            </a:pPr>
            <a:r>
              <a:rPr lang="es-ES" sz="4000" dirty="0" smtClean="0"/>
              <a:t>       </a:t>
            </a:r>
            <a:r>
              <a:rPr lang="es-ES" altLang="es-ES" sz="4000" dirty="0" smtClean="0"/>
              <a:t>inicio</a:t>
            </a:r>
            <a:endParaRPr lang="es-ES" altLang="es-ES" sz="4000" dirty="0"/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Reales</a:t>
            </a:r>
            <a:r>
              <a:rPr lang="es-ES" sz="4000" dirty="0"/>
              <a:t>: </a:t>
            </a:r>
            <a:r>
              <a:rPr lang="es-ES" sz="4000" dirty="0" err="1"/>
              <a:t>h</a:t>
            </a:r>
            <a:r>
              <a:rPr lang="es-ES" altLang="es-ES" sz="4000" dirty="0" err="1"/>
              <a:t>orasTrab</a:t>
            </a:r>
            <a:r>
              <a:rPr lang="es-ES" altLang="es-ES" sz="4000" dirty="0"/>
              <a:t>, </a:t>
            </a:r>
            <a:r>
              <a:rPr lang="es-ES" altLang="es-ES" sz="4000" dirty="0" err="1"/>
              <a:t>cuotaHora</a:t>
            </a:r>
            <a:r>
              <a:rPr lang="es-ES" altLang="es-ES" sz="4000" dirty="0"/>
              <a:t>, sueldo</a:t>
            </a:r>
          </a:p>
          <a:p>
            <a:pPr>
              <a:buClrTx/>
              <a:buNone/>
            </a:pPr>
            <a:r>
              <a:rPr lang="es-ES" altLang="es-ES" sz="4000" dirty="0"/>
              <a:t>        </a:t>
            </a:r>
            <a:r>
              <a:rPr lang="es-ES" altLang="es-ES" sz="4000" dirty="0" smtClean="0"/>
              <a:t>		Cadena</a:t>
            </a:r>
            <a:r>
              <a:rPr lang="es-ES" altLang="es-ES" sz="4000" dirty="0"/>
              <a:t>: </a:t>
            </a:r>
            <a:r>
              <a:rPr lang="es-ES" altLang="es-ES" sz="4000" dirty="0" err="1"/>
              <a:t>opcion</a:t>
            </a:r>
            <a:endParaRPr lang="es-ES" altLang="es-ES" sz="4000" dirty="0" smtClean="0"/>
          </a:p>
          <a:p>
            <a:pPr>
              <a:buClrTx/>
              <a:buNone/>
            </a:pPr>
            <a:r>
              <a:rPr lang="es-ES" altLang="es-ES" sz="4000" dirty="0" smtClean="0"/>
              <a:t>	</a:t>
            </a:r>
            <a:r>
              <a:rPr lang="es-ES" altLang="es-ES" sz="4000" dirty="0"/>
              <a:t>	imprimir </a:t>
            </a:r>
            <a:r>
              <a:rPr lang="es-ES" altLang="es-ES" sz="4000" dirty="0" smtClean="0"/>
              <a:t>"¿</a:t>
            </a:r>
            <a:r>
              <a:rPr lang="es-ES" altLang="es-ES" sz="4000" dirty="0"/>
              <a:t>Desea calcular el sueldo? Ingrese s para si o n para no </a:t>
            </a:r>
            <a:r>
              <a:rPr lang="es-ES" altLang="es-ES" sz="4000" dirty="0" smtClean="0"/>
              <a:t>"</a:t>
            </a:r>
            <a:endParaRPr lang="es-ES" altLang="es-ES" sz="4000" dirty="0"/>
          </a:p>
          <a:p>
            <a:pPr>
              <a:buClrTx/>
              <a:buNone/>
            </a:pPr>
            <a:r>
              <a:rPr lang="es-ES" altLang="es-ES" sz="4000" dirty="0"/>
              <a:t>		leer </a:t>
            </a:r>
            <a:r>
              <a:rPr lang="es-ES" altLang="es-ES" sz="4000" dirty="0" err="1" smtClean="0"/>
              <a:t>opcion</a:t>
            </a:r>
            <a:endParaRPr lang="es-ES" altLang="es-ES" sz="4000" dirty="0"/>
          </a:p>
          <a:p>
            <a:pPr>
              <a:buClrTx/>
              <a:buNone/>
            </a:pPr>
            <a:r>
              <a:rPr lang="es-ES" altLang="es-ES" sz="4000" dirty="0"/>
              <a:t>		mientras ( </a:t>
            </a:r>
            <a:r>
              <a:rPr lang="es-ES" altLang="es-ES" sz="4000" dirty="0" err="1" smtClean="0"/>
              <a:t>opcion</a:t>
            </a:r>
            <a:r>
              <a:rPr lang="es-ES" altLang="es-ES" sz="4000" dirty="0" smtClean="0"/>
              <a:t> </a:t>
            </a:r>
            <a:r>
              <a:rPr lang="es-ES" altLang="es-ES" sz="4000" dirty="0" smtClean="0"/>
              <a:t>= </a:t>
            </a:r>
            <a:r>
              <a:rPr lang="es-ES" altLang="es-ES" sz="4000" dirty="0"/>
              <a:t>‘s</a:t>
            </a:r>
            <a:r>
              <a:rPr lang="es-ES" altLang="es-ES" sz="4000" dirty="0" smtClean="0"/>
              <a:t>’) hacer</a:t>
            </a:r>
            <a:endParaRPr lang="es-ES" altLang="es-ES" sz="4000" dirty="0"/>
          </a:p>
          <a:p>
            <a:pPr>
              <a:buClrTx/>
              <a:buNone/>
            </a:pPr>
            <a:r>
              <a:rPr lang="es-ES" altLang="es-ES" sz="4000" dirty="0"/>
              <a:t>			imprimir </a:t>
            </a:r>
            <a:r>
              <a:rPr lang="es-ES" altLang="es-ES" sz="4000" dirty="0" smtClean="0"/>
              <a:t>“</a:t>
            </a:r>
            <a:r>
              <a:rPr lang="es-AR" altLang="es-ES" sz="4000" dirty="0" smtClean="0"/>
              <a:t>Ingrese </a:t>
            </a:r>
            <a:r>
              <a:rPr lang="es-AR" altLang="es-ES" sz="4000" dirty="0"/>
              <a:t>cantidad de horas trabajadas</a:t>
            </a:r>
            <a:r>
              <a:rPr lang="es-AR" altLang="es-ES" sz="4000" dirty="0" smtClean="0"/>
              <a:t>”</a:t>
            </a:r>
            <a:endParaRPr lang="es-AR" altLang="es-ES" sz="4000" dirty="0"/>
          </a:p>
          <a:p>
            <a:pPr>
              <a:buClrTx/>
              <a:buNone/>
            </a:pPr>
            <a:r>
              <a:rPr lang="es-AR" altLang="es-ES" sz="4000" dirty="0"/>
              <a:t>			leer </a:t>
            </a:r>
            <a:r>
              <a:rPr lang="es-AR" altLang="es-ES" sz="4000" dirty="0" err="1" smtClean="0"/>
              <a:t>horasTrab</a:t>
            </a:r>
            <a:endParaRPr lang="es-AR" altLang="es-ES" sz="4000" dirty="0"/>
          </a:p>
          <a:p>
            <a:pPr>
              <a:buClrTx/>
              <a:buNone/>
            </a:pPr>
            <a:r>
              <a:rPr lang="es-AR" altLang="es-ES" sz="4000" dirty="0"/>
              <a:t>			</a:t>
            </a:r>
            <a:r>
              <a:rPr lang="es-ES" altLang="es-ES" sz="4000" dirty="0"/>
              <a:t>imprimir </a:t>
            </a:r>
            <a:r>
              <a:rPr lang="es-ES" altLang="es-ES" sz="4000" dirty="0" smtClean="0"/>
              <a:t>“</a:t>
            </a:r>
            <a:r>
              <a:rPr lang="es-AR" altLang="es-ES" sz="4000" dirty="0" smtClean="0"/>
              <a:t>Ingrese </a:t>
            </a:r>
            <a:r>
              <a:rPr lang="es-AR" altLang="es-ES" sz="4000" dirty="0"/>
              <a:t>el valor de la hora</a:t>
            </a:r>
            <a:r>
              <a:rPr lang="es-AR" altLang="es-ES" sz="4000" dirty="0" smtClean="0"/>
              <a:t>”</a:t>
            </a:r>
            <a:endParaRPr lang="es-AR" altLang="es-ES" sz="4000" dirty="0"/>
          </a:p>
          <a:p>
            <a:pPr>
              <a:buClrTx/>
              <a:buNone/>
            </a:pPr>
            <a:r>
              <a:rPr lang="es-AR" altLang="es-ES" sz="4000" dirty="0"/>
              <a:t>			leer </a:t>
            </a:r>
            <a:r>
              <a:rPr lang="es-AR" altLang="es-ES" sz="4000" dirty="0" err="1" smtClean="0"/>
              <a:t>cuotaHora</a:t>
            </a:r>
            <a:endParaRPr lang="es-AR" altLang="es-ES" sz="4000" dirty="0"/>
          </a:p>
          <a:p>
            <a:pPr>
              <a:buClrTx/>
              <a:buNone/>
            </a:pPr>
            <a:r>
              <a:rPr lang="es-AR" altLang="es-ES" sz="4000" dirty="0"/>
              <a:t>			sueldo = </a:t>
            </a:r>
            <a:r>
              <a:rPr lang="es-AR" altLang="es-ES" sz="4000" dirty="0" err="1"/>
              <a:t>horasTrab</a:t>
            </a:r>
            <a:r>
              <a:rPr lang="es-AR" altLang="es-ES" sz="4000" dirty="0"/>
              <a:t> * </a:t>
            </a:r>
            <a:r>
              <a:rPr lang="es-AR" altLang="es-ES" sz="4000" dirty="0" err="1"/>
              <a:t>cuotaHora</a:t>
            </a:r>
            <a:endParaRPr lang="es-AR" altLang="es-ES" sz="4000" dirty="0"/>
          </a:p>
          <a:p>
            <a:pPr>
              <a:buClrTx/>
              <a:buNone/>
            </a:pPr>
            <a:r>
              <a:rPr lang="es-AR" altLang="es-ES" sz="4000" dirty="0"/>
              <a:t>		</a:t>
            </a:r>
            <a:r>
              <a:rPr lang="es-ES" altLang="es-ES" sz="4000" dirty="0"/>
              <a:t> 	imprimir </a:t>
            </a:r>
            <a:r>
              <a:rPr lang="es-AR" altLang="es-ES" sz="4000" dirty="0" smtClean="0"/>
              <a:t>"El </a:t>
            </a:r>
            <a:r>
              <a:rPr lang="es-AR" altLang="es-ES" sz="4000" dirty="0"/>
              <a:t>sueldo es “, </a:t>
            </a:r>
            <a:r>
              <a:rPr lang="es-AR" altLang="es-ES" sz="4000" dirty="0" smtClean="0"/>
              <a:t>sueldo</a:t>
            </a:r>
            <a:endParaRPr lang="es-AR" altLang="es-ES" sz="4000" dirty="0"/>
          </a:p>
          <a:p>
            <a:pPr>
              <a:buClrTx/>
              <a:buNone/>
            </a:pPr>
            <a:r>
              <a:rPr lang="es-AR" altLang="es-ES" sz="4000" dirty="0"/>
              <a:t>			</a:t>
            </a:r>
            <a:r>
              <a:rPr lang="es-ES" altLang="es-ES" sz="4000" dirty="0"/>
              <a:t> imprimir </a:t>
            </a:r>
            <a:r>
              <a:rPr lang="es-ES" altLang="es-ES" sz="4000" dirty="0" smtClean="0"/>
              <a:t>"¿</a:t>
            </a:r>
            <a:r>
              <a:rPr lang="es-ES" altLang="es-ES" sz="4000" dirty="0"/>
              <a:t>Desea calcular el sueldo? Ingrese s para si o n para no </a:t>
            </a:r>
            <a:r>
              <a:rPr lang="es-ES" altLang="es-ES" sz="4000" dirty="0" smtClean="0"/>
              <a:t>"</a:t>
            </a:r>
            <a:endParaRPr lang="es-ES" altLang="es-ES" sz="4000" dirty="0"/>
          </a:p>
          <a:p>
            <a:pPr>
              <a:buClrTx/>
              <a:buNone/>
            </a:pPr>
            <a:r>
              <a:rPr lang="es-ES" altLang="es-ES" sz="4000" dirty="0"/>
              <a:t>			 leer </a:t>
            </a:r>
            <a:r>
              <a:rPr lang="es-ES" altLang="es-ES" sz="4000" dirty="0" err="1" smtClean="0"/>
              <a:t>opcion</a:t>
            </a:r>
            <a:endParaRPr lang="es-ES" altLang="es-ES" sz="4000" dirty="0" smtClean="0"/>
          </a:p>
          <a:p>
            <a:pPr>
              <a:buClrTx/>
              <a:buNone/>
            </a:pPr>
            <a:r>
              <a:rPr lang="es-ES" altLang="es-ES" sz="4000" dirty="0"/>
              <a:t>	</a:t>
            </a:r>
            <a:r>
              <a:rPr lang="es-ES" altLang="es-ES" sz="4000" dirty="0" smtClean="0"/>
              <a:t>	fin mientras</a:t>
            </a:r>
          </a:p>
          <a:p>
            <a:pPr>
              <a:buClrTx/>
              <a:buNone/>
            </a:pPr>
            <a:r>
              <a:rPr lang="es-ES" altLang="es-ES" sz="4000" dirty="0"/>
              <a:t>	</a:t>
            </a:r>
            <a:r>
              <a:rPr lang="es-ES" altLang="es-ES" sz="4000" dirty="0" smtClean="0"/>
              <a:t>fin</a:t>
            </a:r>
          </a:p>
          <a:p>
            <a:pPr>
              <a:buClrTx/>
              <a:buNone/>
            </a:pPr>
            <a:endParaRPr lang="es-ES" altLang="es-ES" sz="4000" dirty="0"/>
          </a:p>
          <a:p>
            <a:pPr>
              <a:buClrTx/>
              <a:buNone/>
            </a:pPr>
            <a:endParaRPr lang="es-AR" altLang="es-ES" sz="3600" dirty="0">
              <a:latin typeface="Verdana" charset="0"/>
            </a:endParaRPr>
          </a:p>
          <a:p>
            <a:pPr>
              <a:buClrTx/>
              <a:buNone/>
            </a:pPr>
            <a:endParaRPr lang="es-ES" altLang="es-ES" sz="2000" dirty="0">
              <a:latin typeface="Verdana" charset="0"/>
            </a:endParaRPr>
          </a:p>
          <a:p>
            <a:pPr marL="0" indent="0">
              <a:buNone/>
            </a:pPr>
            <a:endParaRPr lang="es-ES" altLang="es-ES" sz="2000" dirty="0">
              <a:latin typeface="Verdana" charset="0"/>
            </a:endParaRP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846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Estructuras de Repetición Mientras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4800" dirty="0" smtClean="0"/>
              <a:t>Ejemplo: </a:t>
            </a:r>
            <a:r>
              <a:rPr lang="es-AR" sz="4800" dirty="0"/>
              <a:t>el cociente de la </a:t>
            </a:r>
            <a:r>
              <a:rPr lang="es-AR" sz="4800" dirty="0" smtClean="0"/>
              <a:t>división entera </a:t>
            </a:r>
            <a:r>
              <a:rPr lang="es-AR" sz="4800" dirty="0"/>
              <a:t>de dos números también enteros.</a:t>
            </a:r>
            <a:endParaRPr lang="es-ES" sz="4800" dirty="0" smtClean="0"/>
          </a:p>
          <a:p>
            <a:pPr marL="0" indent="0">
              <a:buNone/>
            </a:pPr>
            <a:r>
              <a:rPr lang="es-ES" sz="4800" dirty="0" smtClean="0"/>
              <a:t>	inicio</a:t>
            </a:r>
          </a:p>
          <a:p>
            <a:pPr marL="0" indent="0">
              <a:buNone/>
            </a:pPr>
            <a:r>
              <a:rPr lang="es-ES" sz="4800" dirty="0"/>
              <a:t>	</a:t>
            </a:r>
            <a:r>
              <a:rPr lang="es-ES" sz="4800" dirty="0" smtClean="0"/>
              <a:t>	Reales: </a:t>
            </a:r>
            <a:r>
              <a:rPr lang="es-ES" sz="4800" dirty="0"/>
              <a:t>a, b, cociente </a:t>
            </a:r>
          </a:p>
          <a:p>
            <a:pPr marL="0" indent="0">
              <a:buNone/>
            </a:pPr>
            <a:r>
              <a:rPr lang="es-ES" sz="4800" dirty="0" smtClean="0"/>
              <a:t>		imprimir “Calcular </a:t>
            </a:r>
            <a:r>
              <a:rPr lang="es-ES" sz="4800" dirty="0"/>
              <a:t>cociente de la </a:t>
            </a:r>
            <a:r>
              <a:rPr lang="es-ES" sz="4800" dirty="0" smtClean="0"/>
              <a:t>división entera </a:t>
            </a:r>
            <a:r>
              <a:rPr lang="es-ES" sz="4800" dirty="0"/>
              <a:t>de dos </a:t>
            </a:r>
            <a:r>
              <a:rPr lang="es-ES" sz="4800" dirty="0" smtClean="0"/>
              <a:t>números, </a:t>
            </a:r>
            <a:r>
              <a:rPr lang="es-ES" sz="4800" dirty="0"/>
              <a:t>ambos enteros</a:t>
            </a:r>
            <a:r>
              <a:rPr lang="es-ES" sz="4800" dirty="0" smtClean="0"/>
              <a:t>.”</a:t>
            </a:r>
            <a:endParaRPr lang="es-ES" sz="4800" dirty="0"/>
          </a:p>
          <a:p>
            <a:pPr marL="0" indent="0">
              <a:buNone/>
            </a:pPr>
            <a:r>
              <a:rPr lang="es-ES" sz="4800" dirty="0" smtClean="0"/>
              <a:t>		imprimir “Ingrese </a:t>
            </a:r>
            <a:r>
              <a:rPr lang="es-ES" sz="4800" dirty="0"/>
              <a:t>dos </a:t>
            </a:r>
            <a:r>
              <a:rPr lang="es-ES" sz="4800" dirty="0" smtClean="0"/>
              <a:t>números enteros:”</a:t>
            </a:r>
            <a:endParaRPr lang="es-ES" sz="4800" dirty="0"/>
          </a:p>
          <a:p>
            <a:pPr marL="0" indent="0">
              <a:buNone/>
            </a:pPr>
            <a:r>
              <a:rPr lang="es-ES" sz="4800" dirty="0" smtClean="0"/>
              <a:t>		leer a</a:t>
            </a:r>
            <a:r>
              <a:rPr lang="es-ES" sz="4800" dirty="0"/>
              <a:t>, </a:t>
            </a:r>
            <a:r>
              <a:rPr lang="es-ES" sz="4800" dirty="0" smtClean="0"/>
              <a:t>b</a:t>
            </a:r>
            <a:endParaRPr lang="es-ES" sz="4800" dirty="0"/>
          </a:p>
          <a:p>
            <a:pPr marL="0" indent="0">
              <a:buNone/>
            </a:pPr>
            <a:r>
              <a:rPr lang="es-ES" sz="4800" dirty="0" smtClean="0"/>
              <a:t>		cociente </a:t>
            </a:r>
            <a:r>
              <a:rPr lang="es-ES" sz="4800" dirty="0"/>
              <a:t>= </a:t>
            </a:r>
            <a:r>
              <a:rPr lang="es-ES" sz="4800" dirty="0" smtClean="0"/>
              <a:t>0</a:t>
            </a:r>
          </a:p>
          <a:p>
            <a:pPr marL="0" indent="0">
              <a:buNone/>
            </a:pPr>
            <a:r>
              <a:rPr lang="es-ES" sz="4800" dirty="0"/>
              <a:t>	</a:t>
            </a:r>
            <a:r>
              <a:rPr lang="es-ES" sz="4800" dirty="0" smtClean="0"/>
              <a:t>	</a:t>
            </a:r>
            <a:r>
              <a:rPr lang="es-ES" sz="4400" dirty="0" smtClean="0"/>
              <a:t>mientras </a:t>
            </a:r>
            <a:r>
              <a:rPr lang="es-ES" sz="4400" dirty="0"/>
              <a:t>( a &gt;= b </a:t>
            </a:r>
            <a:r>
              <a:rPr lang="es-ES" sz="4400" dirty="0" smtClean="0"/>
              <a:t>)</a:t>
            </a:r>
            <a:endParaRPr lang="es-ES" sz="4400" dirty="0"/>
          </a:p>
          <a:p>
            <a:pPr marL="800100" lvl="2" indent="0">
              <a:buNone/>
            </a:pPr>
            <a:r>
              <a:rPr lang="es-ES" sz="4400" dirty="0" smtClean="0"/>
              <a:t>		a </a:t>
            </a:r>
            <a:r>
              <a:rPr lang="es-ES" sz="4400" dirty="0"/>
              <a:t>= a - b</a:t>
            </a:r>
          </a:p>
          <a:p>
            <a:pPr marL="800100" lvl="2" indent="0">
              <a:buNone/>
            </a:pPr>
            <a:r>
              <a:rPr lang="es-ES" sz="4400" dirty="0" smtClean="0"/>
              <a:t>		cociente </a:t>
            </a:r>
            <a:r>
              <a:rPr lang="es-ES" sz="4400" dirty="0"/>
              <a:t>= cociente + 1</a:t>
            </a:r>
          </a:p>
          <a:p>
            <a:pPr marL="800100" lvl="2" indent="0">
              <a:buNone/>
            </a:pPr>
            <a:r>
              <a:rPr lang="es-ES" sz="4400" dirty="0" smtClean="0"/>
              <a:t>	fin mientras</a:t>
            </a:r>
            <a:endParaRPr lang="es-ES" sz="4400" dirty="0"/>
          </a:p>
          <a:p>
            <a:pPr marL="800100" lvl="2" indent="0">
              <a:buNone/>
            </a:pPr>
            <a:r>
              <a:rPr lang="es-ES" sz="4400" dirty="0" smtClean="0"/>
              <a:t>	imprimir “El </a:t>
            </a:r>
            <a:r>
              <a:rPr lang="es-ES" sz="4400" dirty="0"/>
              <a:t>cociente es “, </a:t>
            </a:r>
            <a:r>
              <a:rPr lang="es-ES" sz="4400" dirty="0" smtClean="0"/>
              <a:t>cociente</a:t>
            </a:r>
            <a:endParaRPr lang="es-ES" sz="4400" dirty="0"/>
          </a:p>
          <a:p>
            <a:pPr marL="400050" lvl="1" indent="0">
              <a:buNone/>
            </a:pPr>
            <a:r>
              <a:rPr lang="es-ES" sz="4800" dirty="0" smtClean="0"/>
              <a:t>	fin</a:t>
            </a:r>
            <a:endParaRPr lang="es-ES" sz="4200" dirty="0" smtClean="0"/>
          </a:p>
          <a:p>
            <a:pPr marL="0" indent="0">
              <a:buNone/>
            </a:pPr>
            <a:r>
              <a:rPr lang="es-ES" altLang="es-ES" sz="4400" dirty="0">
                <a:latin typeface="Verdana" charset="0"/>
              </a:rPr>
              <a:t>	</a:t>
            </a:r>
            <a:r>
              <a:rPr lang="es-ES" altLang="es-ES" sz="4400" dirty="0" smtClean="0">
                <a:latin typeface="Verdana" charset="0"/>
              </a:rPr>
              <a:t>	</a:t>
            </a:r>
            <a:endParaRPr lang="es-AR" altLang="es-ES" sz="3600" dirty="0">
              <a:latin typeface="Verdana" charset="0"/>
            </a:endParaRPr>
          </a:p>
          <a:p>
            <a:pPr>
              <a:buClrTx/>
              <a:buNone/>
            </a:pPr>
            <a:endParaRPr lang="es-ES" altLang="es-ES" sz="2000" dirty="0">
              <a:latin typeface="Verdana" charset="0"/>
            </a:endParaRPr>
          </a:p>
          <a:p>
            <a:pPr marL="0" indent="0">
              <a:buNone/>
            </a:pPr>
            <a:endParaRPr lang="es-ES" altLang="es-ES" sz="2000" dirty="0">
              <a:latin typeface="Verdana" charset="0"/>
            </a:endParaRP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119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Estructuras de </a:t>
            </a:r>
            <a:r>
              <a:rPr lang="es-ES" dirty="0"/>
              <a:t>Repetición Repetir </a:t>
            </a:r>
            <a:r>
              <a:rPr lang="es-ES" dirty="0" smtClean="0"/>
              <a:t>hasta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400" dirty="0" smtClean="0"/>
              <a:t>Permite </a:t>
            </a:r>
            <a:r>
              <a:rPr lang="es-AR" sz="1400" dirty="0"/>
              <a:t>controlar la ejecución de una acción o grupo de acciones en forma repetitiva, hasta que se cumpla la condición de terminación del ciclo repetitivo. </a:t>
            </a:r>
            <a:endParaRPr lang="es-AR" sz="1400" dirty="0" smtClean="0"/>
          </a:p>
          <a:p>
            <a:pPr lvl="1"/>
            <a:r>
              <a:rPr lang="es-AR" sz="1200" dirty="0" smtClean="0"/>
              <a:t>Este </a:t>
            </a:r>
            <a:r>
              <a:rPr lang="es-AR" sz="1200" dirty="0"/>
              <a:t>tipo de repetición se ejecuta al menos una vez, ya que la condición se evalúa al </a:t>
            </a:r>
            <a:r>
              <a:rPr lang="es-AR" sz="1200" dirty="0" smtClean="0"/>
              <a:t>final.</a:t>
            </a:r>
            <a:endParaRPr lang="es-AR" sz="1200" dirty="0"/>
          </a:p>
          <a:p>
            <a:r>
              <a:rPr lang="es-AR" sz="1400" dirty="0" smtClean="0"/>
              <a:t>La sintaxis es:</a:t>
            </a:r>
            <a:endParaRPr lang="es-AR" sz="1400" dirty="0"/>
          </a:p>
          <a:p>
            <a:pPr marL="400050" lvl="1" indent="0">
              <a:buNone/>
            </a:pPr>
            <a:r>
              <a:rPr lang="es-AR" sz="1200" dirty="0">
                <a:solidFill>
                  <a:srgbClr val="FF0000"/>
                </a:solidFill>
              </a:rPr>
              <a:t>repetir</a:t>
            </a:r>
          </a:p>
          <a:p>
            <a:pPr marL="400050" lvl="1" indent="0">
              <a:buNone/>
            </a:pPr>
            <a:r>
              <a:rPr lang="es-AR" sz="1200" dirty="0" smtClean="0"/>
              <a:t>		sentencias</a:t>
            </a:r>
            <a:r>
              <a:rPr lang="es-AR" sz="1200" dirty="0"/>
              <a:t>...</a:t>
            </a:r>
          </a:p>
          <a:p>
            <a:pPr marL="400050" lvl="1" indent="0">
              <a:buNone/>
            </a:pPr>
            <a:r>
              <a:rPr lang="es-AR" sz="1200" dirty="0">
                <a:solidFill>
                  <a:srgbClr val="FF0000"/>
                </a:solidFill>
              </a:rPr>
              <a:t>hasta</a:t>
            </a:r>
            <a:r>
              <a:rPr lang="es-AR" sz="1200" dirty="0"/>
              <a:t> ( </a:t>
            </a:r>
            <a:r>
              <a:rPr lang="es-AR" sz="1200" dirty="0" err="1" smtClean="0"/>
              <a:t>condicion</a:t>
            </a:r>
            <a:r>
              <a:rPr lang="es-AR" sz="1200" dirty="0" smtClean="0"/>
              <a:t> )</a:t>
            </a:r>
          </a:p>
          <a:p>
            <a:r>
              <a:rPr lang="es-ES" sz="1400" dirty="0" smtClean="0"/>
              <a:t>Donde</a:t>
            </a:r>
          </a:p>
          <a:p>
            <a:pPr lvl="1"/>
            <a:r>
              <a:rPr lang="es-AR" sz="1200" dirty="0">
                <a:solidFill>
                  <a:srgbClr val="FF0000"/>
                </a:solidFill>
              </a:rPr>
              <a:t>r</a:t>
            </a:r>
            <a:r>
              <a:rPr lang="es-AR" sz="1200" dirty="0" smtClean="0">
                <a:solidFill>
                  <a:srgbClr val="FF0000"/>
                </a:solidFill>
              </a:rPr>
              <a:t>epetir</a:t>
            </a:r>
            <a:r>
              <a:rPr lang="es-AR" sz="1200" dirty="0" smtClean="0"/>
              <a:t>: identifica </a:t>
            </a:r>
            <a:r>
              <a:rPr lang="es-AR" sz="1200" dirty="0"/>
              <a:t>la estructura como un ciclo repetitivo e indica el inicio del mismo.</a:t>
            </a:r>
          </a:p>
          <a:p>
            <a:pPr lvl="1"/>
            <a:r>
              <a:rPr lang="es-AR" sz="1200" dirty="0"/>
              <a:t>sentencias </a:t>
            </a:r>
            <a:r>
              <a:rPr lang="es-AR" sz="1200" dirty="0" smtClean="0"/>
              <a:t>: </a:t>
            </a:r>
            <a:r>
              <a:rPr lang="es-AR" sz="1200" dirty="0"/>
              <a:t>son las acciones que se ejecutan dentro del ciclo.</a:t>
            </a:r>
          </a:p>
          <a:p>
            <a:pPr lvl="1"/>
            <a:r>
              <a:rPr lang="es-AR" sz="1200" dirty="0" smtClean="0">
                <a:solidFill>
                  <a:srgbClr val="FF0000"/>
                </a:solidFill>
              </a:rPr>
              <a:t>hasta</a:t>
            </a:r>
            <a:r>
              <a:rPr lang="es-AR" sz="1200" dirty="0" smtClean="0">
                <a:solidFill>
                  <a:srgbClr val="0070C0"/>
                </a:solidFill>
              </a:rPr>
              <a:t>: </a:t>
            </a:r>
            <a:r>
              <a:rPr lang="es-AR" sz="1200" dirty="0" smtClean="0"/>
              <a:t>indica </a:t>
            </a:r>
            <a:r>
              <a:rPr lang="es-AR" sz="1200" dirty="0"/>
              <a:t>el fin del ciclo y ejecuta una secuencia de instrucciones hasta que la condición sea verdadera; en caso contrario automáticamente sale.</a:t>
            </a:r>
          </a:p>
          <a:p>
            <a:pPr lvl="1"/>
            <a:r>
              <a:rPr lang="es-AR" sz="1200" dirty="0" smtClean="0"/>
              <a:t>Condición: es </a:t>
            </a:r>
            <a:r>
              <a:rPr lang="es-AR" sz="1200" dirty="0"/>
              <a:t>una expresión lógica que controla la terminación del ciclo</a:t>
            </a:r>
            <a:r>
              <a:rPr lang="es-AR" sz="1200" dirty="0" smtClean="0"/>
              <a:t>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025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Estructuras de Repetición Repetir </a:t>
            </a:r>
            <a:r>
              <a:rPr lang="es-ES" dirty="0" smtClean="0"/>
              <a:t>hasta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1400" dirty="0" smtClean="0"/>
              <a:t>Ejemplo: </a:t>
            </a:r>
            <a:r>
              <a:rPr lang="es-AR" sz="1400" dirty="0" smtClean="0"/>
              <a:t>calcular </a:t>
            </a:r>
            <a:r>
              <a:rPr lang="es-AR" sz="1400" dirty="0"/>
              <a:t>la suma de los n primeros </a:t>
            </a:r>
            <a:r>
              <a:rPr lang="es-AR" sz="1400" dirty="0" smtClean="0"/>
              <a:t>números </a:t>
            </a:r>
            <a:r>
              <a:rPr lang="es-AR" sz="1400" dirty="0"/>
              <a:t>enteros </a:t>
            </a:r>
            <a:r>
              <a:rPr lang="es-AR" sz="1400" dirty="0" smtClean="0"/>
              <a:t>positivos.</a:t>
            </a:r>
          </a:p>
          <a:p>
            <a:pPr marL="400050" lvl="1" indent="0">
              <a:buNone/>
            </a:pPr>
            <a:r>
              <a:rPr lang="es-ES" sz="1200" dirty="0" smtClean="0"/>
              <a:t>Inicio</a:t>
            </a:r>
          </a:p>
          <a:p>
            <a:pPr marL="400050" lvl="1" indent="0">
              <a:buNone/>
            </a:pPr>
            <a:r>
              <a:rPr lang="es-ES" sz="1200" dirty="0" smtClean="0"/>
              <a:t> Reales: suma</a:t>
            </a:r>
            <a:r>
              <a:rPr lang="es-ES" sz="1200" dirty="0"/>
              <a:t>, k, n</a:t>
            </a:r>
          </a:p>
          <a:p>
            <a:pPr marL="400050" lvl="1" indent="0">
              <a:buNone/>
            </a:pPr>
            <a:r>
              <a:rPr lang="es-ES" sz="1200" dirty="0" smtClean="0"/>
              <a:t>	imprimir</a:t>
            </a:r>
            <a:r>
              <a:rPr lang="es-ES" sz="1200" dirty="0"/>
              <a:t> </a:t>
            </a:r>
            <a:r>
              <a:rPr lang="es-ES" sz="1200" dirty="0" smtClean="0"/>
              <a:t>"Ingrese </a:t>
            </a:r>
            <a:r>
              <a:rPr lang="es-ES" sz="1200" dirty="0"/>
              <a:t>un </a:t>
            </a:r>
            <a:r>
              <a:rPr lang="es-ES" sz="1200" dirty="0" smtClean="0"/>
              <a:t>número: "</a:t>
            </a:r>
            <a:endParaRPr lang="es-ES" sz="1200" dirty="0"/>
          </a:p>
          <a:p>
            <a:pPr marL="400050" lvl="1" indent="0">
              <a:buNone/>
            </a:pPr>
            <a:r>
              <a:rPr lang="es-ES" sz="1200" dirty="0"/>
              <a:t>  </a:t>
            </a:r>
            <a:r>
              <a:rPr lang="es-ES" sz="1200" dirty="0" smtClean="0"/>
              <a:t>leer n</a:t>
            </a:r>
            <a:endParaRPr lang="es-ES" sz="1200" dirty="0"/>
          </a:p>
          <a:p>
            <a:pPr marL="400050" lvl="1" indent="0">
              <a:buNone/>
            </a:pPr>
            <a:r>
              <a:rPr lang="es-ES" sz="1200" dirty="0" smtClean="0"/>
              <a:t>	suma </a:t>
            </a:r>
            <a:r>
              <a:rPr lang="es-ES" sz="1200" dirty="0"/>
              <a:t>= 0</a:t>
            </a:r>
          </a:p>
          <a:p>
            <a:pPr marL="400050" lvl="1" indent="0">
              <a:buNone/>
            </a:pPr>
            <a:r>
              <a:rPr lang="es-ES" sz="1200" dirty="0"/>
              <a:t>  k</a:t>
            </a:r>
            <a:r>
              <a:rPr lang="es-ES" sz="1200" dirty="0" smtClean="0"/>
              <a:t> </a:t>
            </a:r>
            <a:r>
              <a:rPr lang="es-ES" sz="1200" dirty="0"/>
              <a:t>= 0</a:t>
            </a:r>
          </a:p>
          <a:p>
            <a:pPr marL="400050" lvl="1" indent="0">
              <a:buNone/>
            </a:pPr>
            <a:r>
              <a:rPr lang="es-ES" sz="1200" dirty="0"/>
              <a:t>  repetir</a:t>
            </a:r>
          </a:p>
          <a:p>
            <a:pPr marL="400050" lvl="1" indent="0">
              <a:buNone/>
            </a:pPr>
            <a:r>
              <a:rPr lang="es-ES" sz="1200" dirty="0"/>
              <a:t>    </a:t>
            </a:r>
            <a:r>
              <a:rPr lang="es-ES" sz="1200" dirty="0" smtClean="0"/>
              <a:t>k </a:t>
            </a:r>
            <a:r>
              <a:rPr lang="es-ES" sz="1200" dirty="0"/>
              <a:t>= </a:t>
            </a:r>
            <a:r>
              <a:rPr lang="es-ES" sz="1200" dirty="0" smtClean="0"/>
              <a:t>k </a:t>
            </a:r>
            <a:r>
              <a:rPr lang="es-ES" sz="1200" dirty="0"/>
              <a:t>+ 1</a:t>
            </a:r>
          </a:p>
          <a:p>
            <a:pPr marL="400050" lvl="1" indent="0">
              <a:buNone/>
            </a:pPr>
            <a:r>
              <a:rPr lang="es-ES" sz="1200" dirty="0"/>
              <a:t>    </a:t>
            </a:r>
            <a:r>
              <a:rPr lang="es-ES" sz="1200" dirty="0" smtClean="0"/>
              <a:t>suma </a:t>
            </a:r>
            <a:r>
              <a:rPr lang="es-ES" sz="1200" dirty="0"/>
              <a:t>= </a:t>
            </a:r>
            <a:r>
              <a:rPr lang="es-ES" sz="1200" dirty="0" smtClean="0"/>
              <a:t>suma </a:t>
            </a:r>
            <a:r>
              <a:rPr lang="es-ES" sz="1200" dirty="0"/>
              <a:t>+ </a:t>
            </a:r>
            <a:r>
              <a:rPr lang="es-ES" sz="1200" dirty="0" smtClean="0"/>
              <a:t>k</a:t>
            </a:r>
            <a:endParaRPr lang="es-ES" sz="1200" dirty="0"/>
          </a:p>
          <a:p>
            <a:pPr marL="400050" lvl="1" indent="0">
              <a:buNone/>
            </a:pPr>
            <a:r>
              <a:rPr lang="es-ES" sz="1200" dirty="0"/>
              <a:t>  hasta </a:t>
            </a:r>
            <a:r>
              <a:rPr lang="es-ES" sz="1200" dirty="0" smtClean="0"/>
              <a:t>(</a:t>
            </a:r>
            <a:r>
              <a:rPr lang="es-ES" sz="1200" dirty="0" smtClean="0"/>
              <a:t>k=n</a:t>
            </a:r>
            <a:r>
              <a:rPr lang="es-ES" sz="1200" dirty="0" smtClean="0"/>
              <a:t>)</a:t>
            </a:r>
            <a:endParaRPr lang="es-ES" sz="1200" dirty="0"/>
          </a:p>
          <a:p>
            <a:pPr marL="400050" lvl="1" indent="0">
              <a:buNone/>
            </a:pPr>
            <a:r>
              <a:rPr lang="es-ES" sz="1200" dirty="0" smtClean="0"/>
              <a:t>Imprimir “suma </a:t>
            </a:r>
            <a:r>
              <a:rPr lang="es-ES" sz="1200" dirty="0"/>
              <a:t>: ", </a:t>
            </a:r>
            <a:r>
              <a:rPr lang="es-ES" sz="1200" dirty="0" smtClean="0"/>
              <a:t>suma</a:t>
            </a:r>
            <a:endParaRPr lang="es-ES" sz="1200" dirty="0"/>
          </a:p>
          <a:p>
            <a:pPr marL="400050" lvl="1" indent="0">
              <a:buNone/>
            </a:pPr>
            <a:r>
              <a:rPr lang="es-ES" sz="1200" dirty="0"/>
              <a:t>fin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9288" y="3068960"/>
            <a:ext cx="6803032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buClrTx/>
              <a:buFontTx/>
              <a:buNone/>
            </a:pPr>
            <a:endParaRPr lang="es-ES" altLang="es-ES" sz="14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Estructuras de Repetición Repetir </a:t>
            </a:r>
            <a:r>
              <a:rPr lang="es-ES" dirty="0" smtClean="0"/>
              <a:t>hasta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1600" dirty="0" smtClean="0"/>
              <a:t>Ejemplo: </a:t>
            </a:r>
            <a:r>
              <a:rPr lang="es-AR" sz="1600" dirty="0" smtClean="0"/>
              <a:t>mostrar </a:t>
            </a:r>
            <a:r>
              <a:rPr lang="es-AR" sz="1600" dirty="0"/>
              <a:t>la tabla de multiplicar de un número N.</a:t>
            </a:r>
            <a:endParaRPr lang="es-AR" sz="1600" dirty="0" smtClean="0"/>
          </a:p>
          <a:p>
            <a:pPr marL="400050" lvl="1" indent="0">
              <a:buNone/>
            </a:pPr>
            <a:r>
              <a:rPr lang="es-AR" sz="1400" dirty="0" smtClean="0"/>
              <a:t>inicio</a:t>
            </a:r>
          </a:p>
          <a:p>
            <a:pPr marL="400050" lvl="1" indent="0">
              <a:buNone/>
            </a:pPr>
            <a:r>
              <a:rPr lang="es-AR" sz="1400" dirty="0"/>
              <a:t> Reales: numero, k</a:t>
            </a:r>
          </a:p>
          <a:p>
            <a:pPr marL="400050" lvl="1" indent="0">
              <a:buNone/>
            </a:pPr>
            <a:r>
              <a:rPr lang="es-AR" sz="1400" dirty="0" smtClean="0"/>
              <a:t> imprimir "Ingrese </a:t>
            </a:r>
            <a:r>
              <a:rPr lang="es-AR" sz="1400" dirty="0"/>
              <a:t>un </a:t>
            </a:r>
            <a:r>
              <a:rPr lang="es-AR" sz="1400" dirty="0" smtClean="0"/>
              <a:t>numero </a:t>
            </a:r>
            <a:r>
              <a:rPr lang="es-AR" sz="1400" dirty="0"/>
              <a:t>: </a:t>
            </a:r>
            <a:r>
              <a:rPr lang="es-AR" sz="1400" dirty="0" smtClean="0"/>
              <a:t>"</a:t>
            </a:r>
            <a:endParaRPr lang="es-AR" sz="1400" dirty="0"/>
          </a:p>
          <a:p>
            <a:pPr marL="400050" lvl="1" indent="0">
              <a:buNone/>
            </a:pPr>
            <a:r>
              <a:rPr lang="es-AR" sz="1400" dirty="0"/>
              <a:t>  </a:t>
            </a:r>
            <a:r>
              <a:rPr lang="es-AR" sz="1400" dirty="0" smtClean="0"/>
              <a:t>leer numero </a:t>
            </a:r>
            <a:endParaRPr lang="es-AR" sz="1400" dirty="0"/>
          </a:p>
          <a:p>
            <a:pPr marL="400050" lvl="1" indent="0">
              <a:buNone/>
            </a:pPr>
            <a:r>
              <a:rPr lang="es-AR" sz="1400" dirty="0" smtClean="0"/>
              <a:t>  </a:t>
            </a:r>
            <a:r>
              <a:rPr lang="es-AR" sz="1400" dirty="0"/>
              <a:t>k = -1</a:t>
            </a:r>
          </a:p>
          <a:p>
            <a:pPr marL="400050" lvl="1" indent="0">
              <a:buNone/>
            </a:pPr>
            <a:r>
              <a:rPr lang="es-AR" sz="1400" dirty="0"/>
              <a:t>  repetir</a:t>
            </a:r>
          </a:p>
          <a:p>
            <a:pPr marL="400050" lvl="1" indent="0">
              <a:buNone/>
            </a:pPr>
            <a:r>
              <a:rPr lang="es-AR" sz="1400" dirty="0"/>
              <a:t>    k = k + </a:t>
            </a:r>
            <a:r>
              <a:rPr lang="es-AR" sz="1400" dirty="0" smtClean="0"/>
              <a:t>1</a:t>
            </a:r>
          </a:p>
          <a:p>
            <a:pPr marL="400050" lvl="1" indent="0">
              <a:buNone/>
            </a:pPr>
            <a:r>
              <a:rPr lang="es-AR" sz="1400" dirty="0"/>
              <a:t>	</a:t>
            </a:r>
            <a:r>
              <a:rPr lang="es-AR" sz="1400" dirty="0" smtClean="0"/>
              <a:t>   tabla = k*numero</a:t>
            </a:r>
            <a:endParaRPr lang="es-AR" sz="1400" dirty="0"/>
          </a:p>
          <a:p>
            <a:pPr marL="400050" lvl="1" indent="0">
              <a:buNone/>
            </a:pPr>
            <a:r>
              <a:rPr lang="es-AR" sz="1400" dirty="0"/>
              <a:t>    </a:t>
            </a:r>
            <a:r>
              <a:rPr lang="es-AR" sz="1400" dirty="0" smtClean="0"/>
              <a:t>imprimir numero</a:t>
            </a:r>
            <a:r>
              <a:rPr lang="es-AR" sz="1400" dirty="0"/>
              <a:t>," x ",k," = ", tabla </a:t>
            </a:r>
            <a:endParaRPr lang="es-AR" sz="1400" dirty="0" smtClean="0"/>
          </a:p>
          <a:p>
            <a:pPr marL="400050" lvl="1" indent="0">
              <a:buNone/>
            </a:pPr>
            <a:r>
              <a:rPr lang="es-AR" sz="1400" dirty="0" smtClean="0"/>
              <a:t>  </a:t>
            </a:r>
            <a:r>
              <a:rPr lang="es-AR" sz="1400" dirty="0"/>
              <a:t>hasta (</a:t>
            </a:r>
            <a:r>
              <a:rPr lang="es-AR" sz="1400" dirty="0" smtClean="0"/>
              <a:t>k=12</a:t>
            </a:r>
            <a:r>
              <a:rPr lang="es-AR" sz="1400" dirty="0"/>
              <a:t>)</a:t>
            </a:r>
          </a:p>
          <a:p>
            <a:pPr marL="400050" lvl="1" indent="0">
              <a:buNone/>
            </a:pPr>
            <a:r>
              <a:rPr lang="es-AR" sz="1400" dirty="0"/>
              <a:t>fin</a:t>
            </a:r>
            <a:endParaRPr lang="es-ES" sz="1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9288" y="3068960"/>
            <a:ext cx="6803032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buClrTx/>
              <a:buFontTx/>
              <a:buNone/>
            </a:pPr>
            <a:endParaRPr lang="es-ES" altLang="es-ES" sz="14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Estructuras de Repetición </a:t>
            </a:r>
            <a:r>
              <a:rPr lang="es-ES" dirty="0" smtClean="0"/>
              <a:t>Para o desde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AR" sz="4300" dirty="0"/>
              <a:t>Utilizamos esta estructura cuando conocemos previamente el número de veces que deseamos ejecutar un conjunto de instrucciones.</a:t>
            </a:r>
          </a:p>
          <a:p>
            <a:r>
              <a:rPr lang="es-AR" sz="4300" dirty="0"/>
              <a:t>La sintaxis es:</a:t>
            </a:r>
          </a:p>
          <a:p>
            <a:pPr marL="400050" lvl="1" indent="0">
              <a:buNone/>
            </a:pPr>
            <a:r>
              <a:rPr lang="es-AR" sz="5600" dirty="0">
                <a:solidFill>
                  <a:srgbClr val="FF0000"/>
                </a:solidFill>
              </a:rPr>
              <a:t>p</a:t>
            </a:r>
            <a:r>
              <a:rPr lang="es-AR" sz="5600" dirty="0" smtClean="0">
                <a:solidFill>
                  <a:srgbClr val="FF0000"/>
                </a:solidFill>
              </a:rPr>
              <a:t>ara </a:t>
            </a:r>
            <a:r>
              <a:rPr lang="es-AR" sz="5600" dirty="0" err="1" smtClean="0"/>
              <a:t>variable_de_control</a:t>
            </a:r>
            <a:r>
              <a:rPr lang="es-AR" sz="5600" dirty="0" smtClean="0"/>
              <a:t> </a:t>
            </a:r>
            <a:r>
              <a:rPr lang="es-AR" sz="5600" dirty="0"/>
              <a:t>= </a:t>
            </a:r>
            <a:r>
              <a:rPr lang="es-AR" sz="5600" dirty="0" err="1"/>
              <a:t>valor_inicio</a:t>
            </a:r>
            <a:r>
              <a:rPr lang="es-AR" sz="5600" dirty="0"/>
              <a:t> </a:t>
            </a:r>
            <a:r>
              <a:rPr lang="es-AR" sz="5600" dirty="0">
                <a:solidFill>
                  <a:srgbClr val="FF0000"/>
                </a:solidFill>
              </a:rPr>
              <a:t>hasta</a:t>
            </a:r>
            <a:r>
              <a:rPr lang="es-AR" sz="5600" dirty="0"/>
              <a:t> </a:t>
            </a:r>
            <a:r>
              <a:rPr lang="es-AR" sz="5600" dirty="0" err="1"/>
              <a:t>valor_fin</a:t>
            </a:r>
            <a:r>
              <a:rPr lang="es-AR" sz="5600" dirty="0"/>
              <a:t> </a:t>
            </a:r>
            <a:r>
              <a:rPr lang="es-AR" sz="5600" dirty="0" smtClean="0">
                <a:solidFill>
                  <a:srgbClr val="FF0000"/>
                </a:solidFill>
              </a:rPr>
              <a:t>con paso </a:t>
            </a:r>
            <a:r>
              <a:rPr lang="es-AR" sz="5600" dirty="0" smtClean="0"/>
              <a:t>incremento</a:t>
            </a:r>
            <a:endParaRPr lang="es-AR" sz="5600" dirty="0"/>
          </a:p>
          <a:p>
            <a:pPr marL="400050" lvl="1" indent="0">
              <a:buNone/>
            </a:pPr>
            <a:endParaRPr lang="es-AR" sz="56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s-AR" sz="5600" dirty="0"/>
              <a:t>		sentencias...</a:t>
            </a:r>
          </a:p>
          <a:p>
            <a:pPr marL="400050" lvl="1" indent="0">
              <a:buNone/>
            </a:pPr>
            <a:r>
              <a:rPr lang="es-ES" sz="5600" dirty="0" smtClean="0">
                <a:solidFill>
                  <a:srgbClr val="FF0000"/>
                </a:solidFill>
              </a:rPr>
              <a:t>fin para</a:t>
            </a:r>
            <a:endParaRPr lang="es-ES" sz="5600" dirty="0">
              <a:solidFill>
                <a:srgbClr val="FF0000"/>
              </a:solidFill>
            </a:endParaRPr>
          </a:p>
          <a:p>
            <a:r>
              <a:rPr lang="es-ES" sz="4300" dirty="0"/>
              <a:t>Donde</a:t>
            </a:r>
          </a:p>
          <a:p>
            <a:pPr lvl="1"/>
            <a:r>
              <a:rPr lang="es-AR" sz="4000" dirty="0" smtClean="0">
                <a:solidFill>
                  <a:srgbClr val="FF0000"/>
                </a:solidFill>
              </a:rPr>
              <a:t>para</a:t>
            </a:r>
            <a:r>
              <a:rPr lang="es-AR" sz="4000" dirty="0" smtClean="0"/>
              <a:t>: </a:t>
            </a:r>
            <a:r>
              <a:rPr lang="es-AR" sz="4000" dirty="0"/>
              <a:t>identificar la estructura de repetición</a:t>
            </a:r>
          </a:p>
          <a:p>
            <a:pPr lvl="1"/>
            <a:r>
              <a:rPr lang="es-AR" sz="4000" dirty="0" err="1"/>
              <a:t>variable_de_control</a:t>
            </a:r>
            <a:r>
              <a:rPr lang="es-AR" sz="4000" dirty="0"/>
              <a:t>: es una variable de tipo numérica entera.</a:t>
            </a:r>
          </a:p>
          <a:p>
            <a:pPr lvl="1"/>
            <a:r>
              <a:rPr lang="es-AR" sz="4000" dirty="0"/>
              <a:t>valor inicial: </a:t>
            </a:r>
          </a:p>
          <a:p>
            <a:pPr lvl="2"/>
            <a:r>
              <a:rPr lang="es-AR" sz="4000" dirty="0"/>
              <a:t>es superior al valor final y el incremento es positivo</a:t>
            </a:r>
          </a:p>
          <a:p>
            <a:pPr lvl="2"/>
            <a:r>
              <a:rPr lang="es-AR" sz="4000" dirty="0"/>
              <a:t>es inferior al valor final y el incremento es negativo.</a:t>
            </a:r>
          </a:p>
          <a:p>
            <a:pPr lvl="1"/>
            <a:r>
              <a:rPr lang="es-AR" sz="4000" dirty="0"/>
              <a:t>incremento: </a:t>
            </a:r>
            <a:r>
              <a:rPr lang="es-AR" sz="4000" dirty="0" smtClean="0"/>
              <a:t>variación </a:t>
            </a:r>
            <a:r>
              <a:rPr lang="es-AR" sz="4000" dirty="0"/>
              <a:t>del contador desde el valor inicial hasta el valor </a:t>
            </a:r>
            <a:r>
              <a:rPr lang="es-AR" sz="4000" dirty="0" smtClean="0"/>
              <a:t>final.</a:t>
            </a:r>
          </a:p>
          <a:p>
            <a:pPr lvl="1"/>
            <a:r>
              <a:rPr lang="es-AR" sz="4000" dirty="0" smtClean="0"/>
              <a:t>fin para: delimitador de las sentencias que se ejecutan.</a:t>
            </a:r>
            <a:endParaRPr lang="es-AR" sz="4000" dirty="0"/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68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1693</TotalTime>
  <Words>409</Words>
  <Application>Microsoft Office PowerPoint</Application>
  <PresentationFormat>Presentación en pantalla 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Microsoft YaHei</vt:lpstr>
      <vt:lpstr>Arial</vt:lpstr>
      <vt:lpstr>Calibri</vt:lpstr>
      <vt:lpstr>Trebuchet MS</vt:lpstr>
      <vt:lpstr>Verdana</vt:lpstr>
      <vt:lpstr>Wingdings 3</vt:lpstr>
      <vt:lpstr>Faceta</vt:lpstr>
      <vt:lpstr>Estructuras Repetitivas</vt:lpstr>
      <vt:lpstr>Estructuras de Repetición</vt:lpstr>
      <vt:lpstr>Estructuras de Repetición Mientras</vt:lpstr>
      <vt:lpstr>Estructuras de Repetición Mientras</vt:lpstr>
      <vt:lpstr>Estructuras de Repetición Mientras</vt:lpstr>
      <vt:lpstr>Estructuras de Repetición Repetir hasta</vt:lpstr>
      <vt:lpstr>Estructuras de Repetición Repetir hasta</vt:lpstr>
      <vt:lpstr>Estructuras de Repetición Repetir hasta</vt:lpstr>
      <vt:lpstr>Estructuras de Repetición Para o desde</vt:lpstr>
      <vt:lpstr>Estructuras de Repetición Para</vt:lpstr>
      <vt:lpstr>Estructuras de Repetición Para</vt:lpstr>
      <vt:lpstr>Ejercicio</vt:lpstr>
      <vt:lpstr>Ejemplo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Selección</dc:title>
  <dc:creator>Nora A. Costa</dc:creator>
  <cp:lastModifiedBy>Nora A. Costa</cp:lastModifiedBy>
  <cp:revision>98</cp:revision>
  <dcterms:created xsi:type="dcterms:W3CDTF">2016-02-11T19:09:39Z</dcterms:created>
  <dcterms:modified xsi:type="dcterms:W3CDTF">2018-04-20T12:28:17Z</dcterms:modified>
</cp:coreProperties>
</file>