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97" r:id="rId3"/>
    <p:sldId id="290" r:id="rId4"/>
    <p:sldId id="303" r:id="rId5"/>
    <p:sldId id="304" r:id="rId6"/>
    <p:sldId id="291" r:id="rId7"/>
    <p:sldId id="305" r:id="rId8"/>
    <p:sldId id="306" r:id="rId9"/>
    <p:sldId id="299" r:id="rId10"/>
    <p:sldId id="300" r:id="rId11"/>
    <p:sldId id="308" r:id="rId12"/>
    <p:sldId id="279" r:id="rId13"/>
    <p:sldId id="281" r:id="rId14"/>
    <p:sldId id="309" r:id="rId15"/>
    <p:sldId id="30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>
      <p:cViewPr varScale="1">
        <p:scale>
          <a:sx n="74" d="100"/>
          <a:sy n="74" d="100"/>
        </p:scale>
        <p:origin x="145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87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59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67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95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9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87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141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745"/>
            <a:fld id="{81D60167-4931-47E6-BA6A-407CBD079E47}" type="slidenum">
              <a:rPr lang="es-ES" sz="1541" smtClean="0">
                <a:latin typeface="Arial"/>
                <a:cs typeface="Arial"/>
              </a:rPr>
              <a:pPr marL="21745"/>
              <a:t>‹Nº›</a:t>
            </a:fld>
            <a:endParaRPr lang="es-ES" sz="15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9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6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9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1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1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0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620E38-C818-42D6-B395-B34B2C4D8396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2352-9E93-47A3-820F-EF714C2DF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625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Algoritmos – Estructuras Secuenciales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Nora Costa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Instrucción </a:t>
            </a:r>
            <a:r>
              <a:rPr lang="es-ES" dirty="0"/>
              <a:t>imprimir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enviar datos desde la memoria hacia un dispositivo de salida como la pantalla.</a:t>
            </a:r>
          </a:p>
          <a:p>
            <a:r>
              <a:rPr lang="es-ES" dirty="0"/>
              <a:t>i</a:t>
            </a:r>
            <a:r>
              <a:rPr lang="es-ES" dirty="0" smtClean="0"/>
              <a:t>mprimir </a:t>
            </a:r>
            <a:r>
              <a:rPr lang="es-ES" dirty="0" smtClean="0">
                <a:solidFill>
                  <a:srgbClr val="FFC000"/>
                </a:solidFill>
              </a:rPr>
              <a:t>&lt;“mensaje” y/o lista de constantes y variables&gt;</a:t>
            </a:r>
          </a:p>
          <a:p>
            <a:r>
              <a:rPr lang="es-ES" dirty="0" smtClean="0"/>
              <a:t>Ejemplo: </a:t>
            </a:r>
            <a:r>
              <a:rPr lang="es-ES" dirty="0"/>
              <a:t>imprimir </a:t>
            </a:r>
            <a:r>
              <a:rPr lang="es-ES" dirty="0" smtClean="0"/>
              <a:t> “los valores son “ a, b</a:t>
            </a:r>
          </a:p>
          <a:p>
            <a:r>
              <a:rPr lang="es-ES" dirty="0" smtClean="0"/>
              <a:t>Cuando se escriben más de una variable es necesario separarlas con comas y los mensajes se escriben entre comillas.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6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SLE – 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703" y="2052926"/>
            <a:ext cx="6420613" cy="13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AR" dirty="0" smtClean="0"/>
              <a:t>Pseudocódigo que lee un valor entero, lo dobla, lo multiplica por 25 y muestra el resultado</a:t>
            </a:r>
          </a:p>
          <a:p>
            <a:pPr lvl="1"/>
            <a:r>
              <a:rPr lang="es-AR" dirty="0" smtClean="0"/>
              <a:t>Datos de entrada: número (el número que leemos por teclado)</a:t>
            </a:r>
          </a:p>
          <a:p>
            <a:pPr lvl="1"/>
            <a:r>
              <a:rPr lang="es-AR" dirty="0" smtClean="0"/>
              <a:t>Datos de salida: resultado (es el resultado de realizar las operaciones)</a:t>
            </a:r>
          </a:p>
          <a:p>
            <a:pPr lvl="1"/>
            <a:r>
              <a:rPr lang="es-AR" dirty="0" smtClean="0"/>
              <a:t>Procesos: producto por 2 y producto por 25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/>
              <a:t>Diseño del algoritmo</a:t>
            </a:r>
          </a:p>
          <a:p>
            <a:pPr marL="57150" indent="0">
              <a:buNone/>
            </a:pPr>
            <a:r>
              <a:rPr lang="es-AR" dirty="0" smtClean="0">
                <a:solidFill>
                  <a:srgbClr val="FFC000"/>
                </a:solidFill>
              </a:rPr>
              <a:t>Enteros: </a:t>
            </a:r>
            <a:r>
              <a:rPr lang="es-AR" dirty="0" smtClean="0"/>
              <a:t>numero</a:t>
            </a:r>
            <a:r>
              <a:rPr lang="es-AR" dirty="0"/>
              <a:t>, </a:t>
            </a:r>
            <a:r>
              <a:rPr lang="es-AR" dirty="0" smtClean="0"/>
              <a:t>resultado</a:t>
            </a:r>
            <a:endParaRPr lang="es-AR" dirty="0"/>
          </a:p>
          <a:p>
            <a:pPr marL="57150" indent="0">
              <a:buNone/>
            </a:pPr>
            <a:r>
              <a:rPr lang="es-AR" dirty="0" smtClean="0">
                <a:solidFill>
                  <a:srgbClr val="FFC000"/>
                </a:solidFill>
              </a:rPr>
              <a:t>inicio</a:t>
            </a:r>
            <a:endParaRPr lang="es-AR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>
                <a:solidFill>
                  <a:srgbClr val="FFC000"/>
                </a:solidFill>
              </a:rPr>
              <a:t>leer </a:t>
            </a:r>
            <a:r>
              <a:rPr lang="es-AR" dirty="0"/>
              <a:t>( </a:t>
            </a:r>
            <a:r>
              <a:rPr lang="es-AR" dirty="0" smtClean="0"/>
              <a:t>numero)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	numero =numero * 2</a:t>
            </a:r>
          </a:p>
          <a:p>
            <a:pPr marL="0" indent="0">
              <a:buNone/>
            </a:pPr>
            <a:r>
              <a:rPr lang="es-AR" dirty="0"/>
              <a:t>	resultado = numero * 25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>
                <a:solidFill>
                  <a:srgbClr val="FFC000"/>
                </a:solidFill>
              </a:rPr>
              <a:t>imprimir </a:t>
            </a:r>
            <a:r>
              <a:rPr lang="es-AR" dirty="0"/>
              <a:t>( </a:t>
            </a:r>
            <a:r>
              <a:rPr lang="es-AR" dirty="0" smtClean="0"/>
              <a:t>resultado)</a:t>
            </a:r>
            <a:endParaRPr lang="es-AR" dirty="0"/>
          </a:p>
          <a:p>
            <a:pPr marL="0" indent="0">
              <a:buNone/>
            </a:pPr>
            <a:r>
              <a:rPr lang="es-AR" dirty="0">
                <a:solidFill>
                  <a:srgbClr val="FFC000"/>
                </a:solidFill>
              </a:rPr>
              <a:t>f</a:t>
            </a:r>
            <a:r>
              <a:rPr lang="es-AR" dirty="0" smtClean="0">
                <a:solidFill>
                  <a:srgbClr val="FFC000"/>
                </a:solidFill>
              </a:rPr>
              <a:t>in</a:t>
            </a:r>
            <a:endParaRPr lang="es-E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Pseudocódigo que lee dos valores numéricos, los suma y muestra el resultado</a:t>
            </a:r>
          </a:p>
          <a:p>
            <a:pPr lvl="1"/>
            <a:r>
              <a:rPr lang="es-AR" sz="1800" dirty="0" smtClean="0"/>
              <a:t>Datos de entrada: num1 y num2</a:t>
            </a:r>
          </a:p>
          <a:p>
            <a:pPr lvl="1"/>
            <a:r>
              <a:rPr lang="es-AR" sz="1800" dirty="0" smtClean="0"/>
              <a:t>Datos de salida: suma</a:t>
            </a:r>
          </a:p>
          <a:p>
            <a:pPr lvl="1"/>
            <a:r>
              <a:rPr lang="es-AR" sz="1800" dirty="0" smtClean="0"/>
              <a:t>Proceso: suma de dos números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Diseño del algoritmo</a:t>
            </a:r>
          </a:p>
          <a:p>
            <a:pPr marL="57150" indent="0">
              <a:buNone/>
            </a:pPr>
            <a:r>
              <a:rPr lang="es-AR" sz="2000" dirty="0" smtClean="0">
                <a:solidFill>
                  <a:srgbClr val="FFC000"/>
                </a:solidFill>
              </a:rPr>
              <a:t>Enteros: </a:t>
            </a:r>
            <a:r>
              <a:rPr lang="es-AR" sz="2000" dirty="0" smtClean="0"/>
              <a:t>num1</a:t>
            </a:r>
            <a:r>
              <a:rPr lang="es-AR" sz="2000" dirty="0"/>
              <a:t>, num2, </a:t>
            </a:r>
            <a:r>
              <a:rPr lang="es-AR" sz="2000" dirty="0" smtClean="0"/>
              <a:t>suma</a:t>
            </a:r>
            <a:endParaRPr lang="es-AR" sz="2000" dirty="0" smtClean="0">
              <a:solidFill>
                <a:srgbClr val="FFC000"/>
              </a:solidFill>
            </a:endParaRPr>
          </a:p>
          <a:p>
            <a:pPr marL="57150" indent="0">
              <a:buNone/>
            </a:pPr>
            <a:r>
              <a:rPr lang="es-AR" sz="2000" dirty="0" smtClean="0">
                <a:solidFill>
                  <a:srgbClr val="FFC000"/>
                </a:solidFill>
              </a:rPr>
              <a:t>inicio</a:t>
            </a:r>
            <a:endParaRPr lang="es-AR" sz="2000" dirty="0"/>
          </a:p>
          <a:p>
            <a:pPr marL="0" indent="0">
              <a:buNone/>
            </a:pPr>
            <a:r>
              <a:rPr lang="es-AR" sz="2000" dirty="0"/>
              <a:t>	</a:t>
            </a:r>
            <a:r>
              <a:rPr lang="es-AR" sz="2000" dirty="0" smtClean="0">
                <a:solidFill>
                  <a:srgbClr val="FFC000"/>
                </a:solidFill>
              </a:rPr>
              <a:t>leer </a:t>
            </a:r>
            <a:r>
              <a:rPr lang="es-AR" sz="2000" dirty="0" smtClean="0"/>
              <a:t>(</a:t>
            </a:r>
            <a:r>
              <a:rPr lang="es-AR" altLang="es-ES" sz="2000" dirty="0" smtClean="0">
                <a:latin typeface="Verdana" charset="0"/>
              </a:rPr>
              <a:t>num1)</a:t>
            </a:r>
            <a:endParaRPr lang="es-AR" altLang="es-ES" sz="2000" dirty="0">
              <a:latin typeface="Verdana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rgbClr val="0070C0"/>
                </a:solidFill>
              </a:rPr>
              <a:t>	</a:t>
            </a:r>
            <a:r>
              <a:rPr lang="es-AR" sz="2000" dirty="0">
                <a:solidFill>
                  <a:srgbClr val="FFC000"/>
                </a:solidFill>
              </a:rPr>
              <a:t> leer </a:t>
            </a:r>
            <a:r>
              <a:rPr lang="es-AR" sz="2000" dirty="0" smtClean="0"/>
              <a:t>(</a:t>
            </a:r>
            <a:r>
              <a:rPr lang="es-AR" altLang="es-ES" sz="2000" dirty="0" smtClean="0">
                <a:latin typeface="Verdana" charset="0"/>
              </a:rPr>
              <a:t>num2)</a:t>
            </a:r>
            <a:endParaRPr lang="es-AR" sz="2000" dirty="0"/>
          </a:p>
          <a:p>
            <a:pPr>
              <a:buNone/>
            </a:pPr>
            <a:r>
              <a:rPr lang="es-AR" sz="2000" dirty="0"/>
              <a:t>		</a:t>
            </a:r>
            <a:r>
              <a:rPr lang="es-AR" altLang="es-ES" sz="2000" dirty="0">
                <a:latin typeface="Verdana" charset="0"/>
              </a:rPr>
              <a:t>suma = num1 + num2</a:t>
            </a:r>
          </a:p>
          <a:p>
            <a:pPr marL="0" indent="0">
              <a:buNone/>
            </a:pPr>
            <a:r>
              <a:rPr lang="es-AR" sz="2000" dirty="0"/>
              <a:t>	</a:t>
            </a:r>
            <a:r>
              <a:rPr lang="es-AR" sz="2000" dirty="0" smtClean="0">
                <a:solidFill>
                  <a:srgbClr val="FFC000"/>
                </a:solidFill>
              </a:rPr>
              <a:t>imprimir </a:t>
            </a:r>
            <a:r>
              <a:rPr lang="es-AR" sz="2000" dirty="0"/>
              <a:t>( </a:t>
            </a:r>
            <a:r>
              <a:rPr lang="es-AR" altLang="es-ES" sz="2000" dirty="0" smtClean="0">
                <a:latin typeface="Verdana" charset="0"/>
              </a:rPr>
              <a:t>suma) </a:t>
            </a:r>
            <a:endParaRPr lang="es-AR" altLang="es-ES" sz="2000" dirty="0">
              <a:latin typeface="Verdana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rgbClr val="FFC000"/>
                </a:solidFill>
              </a:rPr>
              <a:t>Fin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2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3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Enteros: </a:t>
            </a:r>
            <a:r>
              <a:rPr lang="es-AR" dirty="0" err="1" smtClean="0"/>
              <a:t>n,cuad</a:t>
            </a:r>
            <a:r>
              <a:rPr lang="es-AR" dirty="0" smtClean="0"/>
              <a:t> 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inicio</a:t>
            </a:r>
          </a:p>
          <a:p>
            <a:pPr marL="0" indent="0">
              <a:buNone/>
            </a:pPr>
            <a:r>
              <a:rPr lang="es-AR" dirty="0"/>
              <a:t> imprimir ("Ingrese un número: ")</a:t>
            </a:r>
          </a:p>
          <a:p>
            <a:pPr marL="0" indent="0">
              <a:buNone/>
            </a:pPr>
            <a:r>
              <a:rPr lang="es-AR" dirty="0"/>
              <a:t> leer (n)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err="1"/>
              <a:t>cuad</a:t>
            </a:r>
            <a:r>
              <a:rPr lang="es-AR" dirty="0"/>
              <a:t> = n * n</a:t>
            </a:r>
          </a:p>
          <a:p>
            <a:pPr marL="0" indent="0">
              <a:buNone/>
            </a:pPr>
            <a:r>
              <a:rPr lang="es-AR" dirty="0"/>
              <a:t> imprimir ("El cuadrado del número es:", </a:t>
            </a:r>
            <a:r>
              <a:rPr lang="es-AR" dirty="0" err="1"/>
              <a:t>cuad</a:t>
            </a:r>
            <a:r>
              <a:rPr lang="es-AR" dirty="0"/>
              <a:t>)</a:t>
            </a:r>
          </a:p>
          <a:p>
            <a:pPr marL="0" indent="0">
              <a:buNone/>
            </a:pPr>
            <a:r>
              <a:rPr lang="es-AR" dirty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1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Realice un algoritmo que solicite tres números, sume el primero más el segundo y lo eleve a la potencia del tercer número y muestre el resultado.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0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Algoritmos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herramienta que utilizaremos es:</a:t>
            </a:r>
          </a:p>
          <a:p>
            <a:pPr lvl="1"/>
            <a:r>
              <a:rPr lang="es-ES" dirty="0" smtClean="0"/>
              <a:t>Pseudocódigo.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1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la técnica que permite la solución de un problema mediante un algoritmo escrito en palabras normales de un idioma (por ejemplo, el español). </a:t>
            </a:r>
          </a:p>
          <a:p>
            <a:r>
              <a:rPr lang="es-AR" dirty="0" smtClean="0"/>
              <a:t>Así, es la narración del proceso en palabras imperativas. </a:t>
            </a:r>
          </a:p>
          <a:p>
            <a:r>
              <a:rPr lang="es-AR" dirty="0" smtClean="0"/>
              <a:t>Es común encontrar en un algoritmo representado con pseudocódigo palabras como: Inicie, lea, imprima, sume, divida, calcule. No hay un léxico obligado para el pseudocódigo pero con el uso frecuente se han establecido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10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Pseudocódigo –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827700" y="3429000"/>
            <a:ext cx="185504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Estructuras Algorítmicas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3084879" y="2167889"/>
            <a:ext cx="1991176" cy="60785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Secuenciales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84878" y="3429000"/>
            <a:ext cx="1991177" cy="6458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Condicionales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3016812" y="5373216"/>
            <a:ext cx="1991176" cy="623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Repetitivas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5548177" y="3000216"/>
            <a:ext cx="1991177" cy="428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Simple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50106" y="3562654"/>
            <a:ext cx="1991177" cy="4304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Doble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579200" y="4177641"/>
            <a:ext cx="1991177" cy="428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Múltiple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521358" y="4859949"/>
            <a:ext cx="1991176" cy="4363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Para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521358" y="5424035"/>
            <a:ext cx="1991176" cy="446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Hacer-Mientras</a:t>
            </a:r>
            <a:endParaRPr lang="es-E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521358" y="6020704"/>
            <a:ext cx="1991176" cy="43063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Mientras</a:t>
            </a:r>
            <a:endParaRPr lang="es-ES" dirty="0"/>
          </a:p>
        </p:txBody>
      </p:sp>
      <p:sp>
        <p:nvSpPr>
          <p:cNvPr id="15" name="Abrir llave 14"/>
          <p:cNvSpPr/>
          <p:nvPr/>
        </p:nvSpPr>
        <p:spPr>
          <a:xfrm>
            <a:off x="2771800" y="2471817"/>
            <a:ext cx="189735" cy="300247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Abrir llave 15"/>
          <p:cNvSpPr/>
          <p:nvPr/>
        </p:nvSpPr>
        <p:spPr>
          <a:xfrm>
            <a:off x="5227463" y="3104418"/>
            <a:ext cx="208633" cy="133269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Abrir llave 16"/>
          <p:cNvSpPr/>
          <p:nvPr/>
        </p:nvSpPr>
        <p:spPr>
          <a:xfrm>
            <a:off x="5202917" y="5017181"/>
            <a:ext cx="208633" cy="133269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4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 – </a:t>
            </a:r>
            <a:r>
              <a:rPr lang="es-ES" dirty="0" smtClean="0"/>
              <a:t>Estructuras Secuenciales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Es la estructura de control más simple, se ejecutan una después de otra y está representada por una sucesión de operaciones (acciones</a:t>
            </a:r>
            <a:r>
              <a:rPr lang="es-AR" dirty="0" smtClean="0"/>
              <a:t>).</a:t>
            </a:r>
          </a:p>
          <a:p>
            <a:r>
              <a:rPr lang="es-AR" dirty="0"/>
              <a:t>Dentro de las instrucciones secuenciales se encuentran: </a:t>
            </a:r>
            <a:endParaRPr lang="es-AR" dirty="0" smtClean="0"/>
          </a:p>
          <a:p>
            <a:pPr marL="400050">
              <a:buFont typeface="+mj-lt"/>
              <a:buAutoNum type="arabicPeriod"/>
            </a:pPr>
            <a:r>
              <a:rPr lang="es-AR" dirty="0" smtClean="0">
                <a:solidFill>
                  <a:srgbClr val="FFC000"/>
                </a:solidFill>
              </a:rPr>
              <a:t>declaración </a:t>
            </a:r>
            <a:r>
              <a:rPr lang="es-AR" dirty="0">
                <a:solidFill>
                  <a:srgbClr val="FFC000"/>
                </a:solidFill>
              </a:rPr>
              <a:t>de variables, </a:t>
            </a:r>
            <a:endParaRPr lang="es-AR" dirty="0" smtClean="0">
              <a:solidFill>
                <a:srgbClr val="FFC000"/>
              </a:solidFill>
            </a:endParaRPr>
          </a:p>
          <a:p>
            <a:pPr marL="400050">
              <a:buFont typeface="+mj-lt"/>
              <a:buAutoNum type="arabicPeriod"/>
            </a:pPr>
            <a:r>
              <a:rPr lang="es-AR" dirty="0" smtClean="0">
                <a:solidFill>
                  <a:srgbClr val="FFC000"/>
                </a:solidFill>
              </a:rPr>
              <a:t>asignación</a:t>
            </a:r>
            <a:r>
              <a:rPr lang="es-AR" dirty="0">
                <a:solidFill>
                  <a:srgbClr val="FFC000"/>
                </a:solidFill>
              </a:rPr>
              <a:t>, </a:t>
            </a:r>
            <a:endParaRPr lang="es-AR" dirty="0" smtClean="0">
              <a:solidFill>
                <a:srgbClr val="FFC000"/>
              </a:solidFill>
            </a:endParaRPr>
          </a:p>
          <a:p>
            <a:pPr marL="400050">
              <a:buFont typeface="+mj-lt"/>
              <a:buAutoNum type="arabicPeriod"/>
            </a:pPr>
            <a:r>
              <a:rPr lang="es-AR" dirty="0" smtClean="0">
                <a:solidFill>
                  <a:srgbClr val="FFC000"/>
                </a:solidFill>
              </a:rPr>
              <a:t>instrucción leer, </a:t>
            </a:r>
          </a:p>
          <a:p>
            <a:pPr marL="400050">
              <a:buFont typeface="+mj-lt"/>
              <a:buAutoNum type="arabicPeriod"/>
            </a:pPr>
            <a:r>
              <a:rPr lang="es-AR" dirty="0" smtClean="0">
                <a:solidFill>
                  <a:srgbClr val="FFC000"/>
                </a:solidFill>
              </a:rPr>
              <a:t>instrucción imprimir.</a:t>
            </a:r>
            <a:endParaRPr lang="es-AR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/>
            </a:pPr>
            <a:endParaRPr lang="es-AR" dirty="0"/>
          </a:p>
          <a:p>
            <a:endParaRPr lang="es-ES" dirty="0"/>
          </a:p>
        </p:txBody>
      </p:sp>
      <p:graphicFrame>
        <p:nvGraphicFramePr>
          <p:cNvPr id="8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8685653"/>
              </p:ext>
            </p:extLst>
          </p:nvPr>
        </p:nvGraphicFramePr>
        <p:xfrm>
          <a:off x="4241800" y="2055813"/>
          <a:ext cx="3298825" cy="148336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29882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Instrucción 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Instrucción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…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Instrucción 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09274"/>
              </p:ext>
            </p:extLst>
          </p:nvPr>
        </p:nvGraphicFramePr>
        <p:xfrm>
          <a:off x="856060" y="2544366"/>
          <a:ext cx="7429500" cy="2545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14750"/>
                <a:gridCol w="3714750"/>
              </a:tblGrid>
              <a:tr h="27813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Terminología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Significado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inicio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Comienzo del algoritmo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s-ES" sz="2000" kern="1200" dirty="0" smtClean="0"/>
                        <a:t>fin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2000" kern="1200" dirty="0" smtClean="0"/>
                        <a:t>Fin del algoritmo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s-AR" sz="2000" kern="1200" dirty="0" smtClean="0"/>
                        <a:t>leer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2000" kern="1200" dirty="0" smtClean="0"/>
                        <a:t>Ingreso de Datos (ENTRADA)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s-ES" sz="2000" kern="1200" dirty="0" smtClean="0"/>
                        <a:t>A = B + C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2000" kern="1200" dirty="0" smtClean="0"/>
                        <a:t>Asignación de valores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s-ES" sz="2000" u="none" strike="noStrike" kern="1200" baseline="0" dirty="0" smtClean="0"/>
                        <a:t>imprimir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2000" u="none" strike="noStrike" kern="1200" baseline="0" dirty="0" smtClean="0"/>
                        <a:t>Despliegue de Datos (SALIDA)</a:t>
                      </a:r>
                      <a:endParaRPr lang="es-E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Consiste en escribir la lista de </a:t>
            </a:r>
          </a:p>
          <a:p>
            <a:pPr lvl="1"/>
            <a:r>
              <a:rPr lang="es-ES" dirty="0" smtClean="0"/>
              <a:t>identificadores (de variables y constantes) y </a:t>
            </a:r>
          </a:p>
          <a:p>
            <a:pPr lvl="1"/>
            <a:r>
              <a:rPr lang="es-ES" dirty="0" smtClean="0"/>
              <a:t>el tipo de datos de cada uno, </a:t>
            </a:r>
          </a:p>
          <a:p>
            <a:pPr lvl="1"/>
            <a:r>
              <a:rPr lang="es-ES" dirty="0" smtClean="0"/>
              <a:t>separando cada uno con una coma.</a:t>
            </a:r>
          </a:p>
          <a:p>
            <a:r>
              <a:rPr lang="es-ES" dirty="0" smtClean="0"/>
              <a:t>Ejemplos:</a:t>
            </a:r>
          </a:p>
          <a:p>
            <a:pPr marL="457200" lvl="1" indent="0">
              <a:buNone/>
            </a:pPr>
            <a:r>
              <a:rPr lang="es-ES" dirty="0" smtClean="0"/>
              <a:t>Enteros: edad</a:t>
            </a:r>
          </a:p>
          <a:p>
            <a:pPr marL="457200" lvl="1" indent="0">
              <a:buNone/>
            </a:pPr>
            <a:r>
              <a:rPr lang="es-ES" dirty="0" smtClean="0"/>
              <a:t>Reales: estatura, peso, sueldo</a:t>
            </a:r>
          </a:p>
          <a:p>
            <a:pPr marL="457200" lvl="1" indent="0">
              <a:buNone/>
            </a:pPr>
            <a:r>
              <a:rPr lang="es-ES" dirty="0" smtClean="0"/>
              <a:t>Cadenas: nombre, </a:t>
            </a:r>
            <a:r>
              <a:rPr lang="es-ES" dirty="0" err="1" smtClean="0"/>
              <a:t>direccion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Asignar un valor a una variable, consiste en guardar ese valor en la posición de memoria reservada para la esa variable.</a:t>
            </a:r>
          </a:p>
          <a:p>
            <a:r>
              <a:rPr lang="es-ES" dirty="0" smtClean="0"/>
              <a:t>Para poder realizar una asignación:</a:t>
            </a:r>
          </a:p>
          <a:p>
            <a:pPr lvl="1"/>
            <a:r>
              <a:rPr lang="es-ES" dirty="0" smtClean="0"/>
              <a:t>Primero se debe declarar una variable, con lo que se reserva un espacio en memoria suficiente para guardar un dato del tipo especificado.</a:t>
            </a:r>
          </a:p>
          <a:p>
            <a:pPr marL="914400" lvl="2" indent="0">
              <a:buNone/>
            </a:pPr>
            <a:endParaRPr lang="es-ES" dirty="0" smtClean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Forma de una expresión de asignación:</a:t>
            </a:r>
          </a:p>
          <a:p>
            <a:pPr lvl="1"/>
            <a:r>
              <a:rPr lang="es-ES" b="1" dirty="0" smtClean="0">
                <a:solidFill>
                  <a:srgbClr val="FFC000"/>
                </a:solidFill>
              </a:rPr>
              <a:t>variable </a:t>
            </a:r>
            <a:r>
              <a:rPr lang="es-ES" b="1" dirty="0">
                <a:solidFill>
                  <a:srgbClr val="FFC000"/>
                </a:solidFill>
              </a:rPr>
              <a:t>= expresión</a:t>
            </a:r>
          </a:p>
          <a:p>
            <a:pPr lvl="1"/>
            <a:r>
              <a:rPr lang="es-ES" dirty="0"/>
              <a:t>Donde la expresión esta formada por un valor o por  valores y operadores o por una función</a:t>
            </a:r>
          </a:p>
          <a:p>
            <a:pPr lvl="1"/>
            <a:r>
              <a:rPr lang="es-ES" dirty="0"/>
              <a:t>Ejemplos:</a:t>
            </a:r>
          </a:p>
          <a:p>
            <a:pPr marL="857250" lvl="2" indent="0">
              <a:buNone/>
            </a:pPr>
            <a:r>
              <a:rPr lang="es-ES" dirty="0"/>
              <a:t>edad = 10</a:t>
            </a:r>
          </a:p>
          <a:p>
            <a:pPr marL="857250" lvl="2" indent="0">
              <a:buNone/>
            </a:pPr>
            <a:r>
              <a:rPr lang="es-ES" dirty="0"/>
              <a:t>estatura = 1,80</a:t>
            </a:r>
          </a:p>
          <a:p>
            <a:pPr marL="857250" lvl="2" indent="0">
              <a:buNone/>
            </a:pPr>
            <a:r>
              <a:rPr lang="es-ES" dirty="0"/>
              <a:t>x = 10</a:t>
            </a:r>
          </a:p>
          <a:p>
            <a:pPr marL="857250" lvl="2" indent="0">
              <a:buNone/>
            </a:pPr>
            <a:r>
              <a:rPr lang="es-ES" dirty="0"/>
              <a:t>y  = x * 2 +8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1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Instrucción leer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para enviar información desde un dispositivo de entra (ejemplo: teclado) hacia la memoria.</a:t>
            </a:r>
          </a:p>
          <a:p>
            <a:r>
              <a:rPr lang="es-ES" dirty="0"/>
              <a:t>l</a:t>
            </a:r>
            <a:r>
              <a:rPr lang="es-ES" dirty="0" smtClean="0"/>
              <a:t>eer </a:t>
            </a:r>
            <a:r>
              <a:rPr lang="es-ES" dirty="0" smtClean="0">
                <a:solidFill>
                  <a:srgbClr val="FFC000"/>
                </a:solidFill>
              </a:rPr>
              <a:t>&lt;lista de identificadores de variables&gt;</a:t>
            </a:r>
          </a:p>
          <a:p>
            <a:r>
              <a:rPr lang="es-ES" dirty="0" smtClean="0"/>
              <a:t>Ejemplo: leer a, b</a:t>
            </a:r>
          </a:p>
          <a:p>
            <a:pPr lvl="1"/>
            <a:r>
              <a:rPr lang="es-ES" dirty="0" smtClean="0"/>
              <a:t>Donde a y b son variables que recibirán los valores y que deben ser declarados previamente.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4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643</Words>
  <Application>Microsoft Office PowerPoint</Application>
  <PresentationFormat>Presentación en pantalla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Verdana</vt:lpstr>
      <vt:lpstr>Wingdings 3</vt:lpstr>
      <vt:lpstr>Ion</vt:lpstr>
      <vt:lpstr>Algoritmos – Estructuras Secuenciales</vt:lpstr>
      <vt:lpstr>Diseño de Algoritmos</vt:lpstr>
      <vt:lpstr>Pseudocódigo</vt:lpstr>
      <vt:lpstr>Pseudocódigo – Estructuras de Control</vt:lpstr>
      <vt:lpstr>Pseudocódigo – Estructuras Secuenciales</vt:lpstr>
      <vt:lpstr>Pseudocódigo</vt:lpstr>
      <vt:lpstr>Declaración de variables</vt:lpstr>
      <vt:lpstr>Asignación</vt:lpstr>
      <vt:lpstr>Instrucción leer</vt:lpstr>
      <vt:lpstr>Instrucción imprimir </vt:lpstr>
      <vt:lpstr>SLE – Tipos de Datos</vt:lpstr>
      <vt:lpstr>Ejemplo 1</vt:lpstr>
      <vt:lpstr>Ejemplo 2</vt:lpstr>
      <vt:lpstr>Ejemplo 3</vt:lpstr>
      <vt:lpstr>Ejercicios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Tipos de Datos</dc:title>
  <dc:creator>Nora A. Costa</dc:creator>
  <cp:lastModifiedBy>Nora A. Costa</cp:lastModifiedBy>
  <cp:revision>57</cp:revision>
  <dcterms:created xsi:type="dcterms:W3CDTF">2016-03-11T12:49:11Z</dcterms:created>
  <dcterms:modified xsi:type="dcterms:W3CDTF">2018-04-04T18:53:40Z</dcterms:modified>
</cp:coreProperties>
</file>